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28" roundtripDataSignature="AMtx7miSdhs87BCbilHyyLVraMS9YUYC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3F8EA82-BD31-4B59-9413-B0AC9E178BD9}">
  <a:tblStyle styleId="{83F8EA82-BD31-4B59-9413-B0AC9E178BD9}" styleName="Table_0">
    <a:wholeTbl>
      <a:tcTxStyle b="off" i="off">
        <a:font>
          <a:latin typeface="Avenir Next LT Pro"/>
          <a:ea typeface="Avenir Next LT Pro"/>
          <a:cs typeface="Avenir Next LT Pro"/>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b="off" i="off"/>
    </a:band2H>
    <a:band1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b="off"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b="off" i="off"/>
    </a:seCell>
    <a:swCell>
      <a:tcTxStyle b="off" i="off"/>
    </a:swCell>
    <a:firstRow>
      <a:tcTxStyle b="on" i="off">
        <a:font>
          <a:latin typeface="Avenir Next LT Pro"/>
          <a:ea typeface="Avenir Next LT Pro"/>
          <a:cs typeface="Avenir Next LT Pro"/>
        </a:font>
        <a:schemeClr val="lt1"/>
      </a:tcTxStyle>
      <a:tcStyle>
        <a:fill>
          <a:solidFill>
            <a:schemeClr val="accent1"/>
          </a:solidFill>
        </a:fill>
      </a:tcStyle>
    </a:firstRow>
    <a:neCell>
      <a:tcTxStyle b="off" i="off"/>
    </a:neCell>
    <a:nwCell>
      <a:tcTxStyle b="off" i="off"/>
    </a:nwCell>
  </a:tblStyle>
  <a:tblStyle styleId="{A1030BAB-E6EF-4ECA-B7FA-966317A8A427}" styleName="Table_1">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 styleId="{29606CA4-21DD-45CC-AAA5-CCD1B9527062}"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53F7E2C-10E2-45EE-9147-5FF44C9B2E7B}" styleName="Table_3">
    <a:wholeTbl>
      <a:tcTxStyle b="off" i="off">
        <a:font>
          <a:latin typeface="Avenir Next LT Pro"/>
          <a:ea typeface="Avenir Next LT Pro"/>
          <a:cs typeface="Avenir Next LT Pro"/>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EE7EE"/>
          </a:solidFill>
        </a:fill>
      </a:tcStyle>
    </a:band1H>
    <a:band2H>
      <a:tcTxStyle b="off" i="off"/>
    </a:band2H>
    <a:band1V>
      <a:tcTxStyle b="off" i="off"/>
      <a:tcStyle>
        <a:fill>
          <a:solidFill>
            <a:srgbClr val="EEE7EE"/>
          </a:solidFill>
        </a:fill>
      </a:tcStyle>
    </a:band1V>
    <a:band2V>
      <a:tcTxStyle b="off" i="off"/>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chemeClr val="lt1"/>
          </a:solidFill>
        </a:fill>
      </a:tcStyle>
    </a:lastRow>
    <a:seCell>
      <a:tcTxStyle b="off" i="off"/>
    </a:seCell>
    <a:swCell>
      <a:tcTxStyle b="off" i="off"/>
    </a:swCell>
    <a:firstRow>
      <a:tcTxStyle b="on" i="off">
        <a:font>
          <a:latin typeface="Avenir Next LT Pro"/>
          <a:ea typeface="Avenir Next LT Pro"/>
          <a:cs typeface="Avenir Next LT Pro"/>
        </a:font>
        <a:schemeClr val="lt1"/>
      </a:tcTxStyle>
      <a:tcStyle>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8" Type="http://customschemas.google.com/relationships/presentationmetadata" Target="metadata"/><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about:blank"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181" name="Google Shape;18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Complexity : Simple</a:t>
            </a:r>
            <a:endParaRPr/>
          </a:p>
        </p:txBody>
      </p:sp>
      <p:sp>
        <p:nvSpPr>
          <p:cNvPr id="288" name="Google Shape;2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0" name="Google Shape;1230;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Simple</a:t>
            </a:r>
            <a:endParaRPr/>
          </a:p>
          <a:p>
            <a:pPr indent="-228600" lvl="0" marL="457200" marR="0" rtl="0" algn="l">
              <a:lnSpc>
                <a:spcPct val="100000"/>
              </a:lnSpc>
              <a:spcBef>
                <a:spcPts val="0"/>
              </a:spcBef>
              <a:spcAft>
                <a:spcPts val="0"/>
              </a:spcAft>
              <a:buSzPts val="1400"/>
              <a:buNone/>
            </a:pPr>
            <a:r>
              <a:t/>
            </a:r>
            <a:endParaRPr/>
          </a:p>
        </p:txBody>
      </p:sp>
      <p:sp>
        <p:nvSpPr>
          <p:cNvPr id="1231" name="Google Shape;1231;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7" name="Google Shape;1237;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Simple</a:t>
            </a:r>
            <a:endParaRPr/>
          </a:p>
          <a:p>
            <a:pPr indent="-228600" lvl="0" marL="457200" marR="0" rtl="0" algn="l">
              <a:lnSpc>
                <a:spcPct val="100000"/>
              </a:lnSpc>
              <a:spcBef>
                <a:spcPts val="0"/>
              </a:spcBef>
              <a:spcAft>
                <a:spcPts val="0"/>
              </a:spcAft>
              <a:buSzPts val="1400"/>
              <a:buNone/>
            </a:pPr>
            <a:r>
              <a:t/>
            </a:r>
            <a:endParaRPr/>
          </a:p>
        </p:txBody>
      </p:sp>
      <p:sp>
        <p:nvSpPr>
          <p:cNvPr id="1238" name="Google Shape;1238;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810e0f5ed0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g810e0f5ed0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Simple</a:t>
            </a:r>
            <a:endParaRPr/>
          </a:p>
          <a:p>
            <a:pPr indent="-228600" lvl="0" marL="457200" marR="0" rtl="0" algn="l">
              <a:lnSpc>
                <a:spcPct val="100000"/>
              </a:lnSpc>
              <a:spcBef>
                <a:spcPts val="0"/>
              </a:spcBef>
              <a:spcAft>
                <a:spcPts val="0"/>
              </a:spcAft>
              <a:buSzPts val="1400"/>
              <a:buNone/>
            </a:pPr>
            <a:r>
              <a:t/>
            </a:r>
            <a:endParaRPr/>
          </a:p>
        </p:txBody>
      </p:sp>
      <p:sp>
        <p:nvSpPr>
          <p:cNvPr id="1245" name="Google Shape;1245;g810e0f5ed0_2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1264" name="Google Shape;126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80d1365a45_2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1" name="Google Shape;1271;g80d1365a45_2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Average</a:t>
            </a:r>
            <a:endParaRPr/>
          </a:p>
          <a:p>
            <a:pPr indent="0" lvl="0" marL="0" rtl="0" algn="l">
              <a:lnSpc>
                <a:spcPct val="100000"/>
              </a:lnSpc>
              <a:spcBef>
                <a:spcPts val="0"/>
              </a:spcBef>
              <a:spcAft>
                <a:spcPts val="0"/>
              </a:spcAft>
              <a:buSzPts val="1400"/>
              <a:buNone/>
            </a:pPr>
            <a:r>
              <a:t/>
            </a:r>
            <a:endParaRPr/>
          </a:p>
        </p:txBody>
      </p:sp>
      <p:sp>
        <p:nvSpPr>
          <p:cNvPr id="1272" name="Google Shape;1272;g80d1365a45_2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80d1365a45_25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g80d1365a45_25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Average</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Keeping in mind the licensing for MongoDB for the enterprise edition, which would be lesser than the Oracle DB licensing costs, we have reduced the cost from 423,000 to 20,000.</a:t>
            </a:r>
            <a:endParaRPr/>
          </a:p>
        </p:txBody>
      </p:sp>
      <p:sp>
        <p:nvSpPr>
          <p:cNvPr id="1282" name="Google Shape;1282;g80d1365a45_25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80d9f0456d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0" name="Google Shape;1290;g80d9f0456d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Average</a:t>
            </a:r>
            <a:endParaRPr/>
          </a:p>
        </p:txBody>
      </p:sp>
      <p:sp>
        <p:nvSpPr>
          <p:cNvPr id="1291" name="Google Shape;1291;g80d9f0456d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80d1365a45_25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g80d1365a45_25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rtl="0" algn="l">
              <a:lnSpc>
                <a:spcPct val="100000"/>
              </a:lnSpc>
              <a:spcBef>
                <a:spcPts val="0"/>
              </a:spcBef>
              <a:spcAft>
                <a:spcPts val="0"/>
              </a:spcAft>
              <a:buSzPts val="1400"/>
              <a:buNone/>
            </a:pPr>
            <a:r>
              <a:t/>
            </a:r>
            <a:endParaRPr/>
          </a:p>
        </p:txBody>
      </p:sp>
      <p:sp>
        <p:nvSpPr>
          <p:cNvPr id="1299" name="Google Shape;1299;g80d1365a45_25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80d1365a45_25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7" name="Google Shape;1307;g80d1365a45_25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From the previous slide, we see that our forecasted growth is 20,000 per year. Scaling to 20,000 users each year with OracleDB alone is a huge investment for Picturesque. Even if we achieve the targeted number of users by Oracle DB only, the ROI is likely to be negative because from our calculations we see that investment in Oracle outruns our returns.</a:t>
            </a:r>
            <a:endParaRPr/>
          </a:p>
          <a:p>
            <a:pPr indent="0" lvl="0" marL="0" rtl="0" algn="l">
              <a:lnSpc>
                <a:spcPct val="100000"/>
              </a:lnSpc>
              <a:spcBef>
                <a:spcPts val="0"/>
              </a:spcBef>
              <a:spcAft>
                <a:spcPts val="0"/>
              </a:spcAft>
              <a:buSzPts val="1400"/>
              <a:buNone/>
            </a:pPr>
            <a:r>
              <a:t/>
            </a:r>
            <a:endParaRPr/>
          </a:p>
        </p:txBody>
      </p:sp>
      <p:sp>
        <p:nvSpPr>
          <p:cNvPr id="1308" name="Google Shape;1308;g80d1365a45_25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317" name="Google Shape;131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Average </a:t>
            </a:r>
            <a:endParaRPr/>
          </a:p>
        </p:txBody>
      </p:sp>
      <p:sp>
        <p:nvSpPr>
          <p:cNvPr id="296" name="Google Shape;29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325" name="Google Shape;132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701d02d426_1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1333" name="Google Shape;1333;g701d02d426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1" name="Google Shape;1341;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Simple</a:t>
            </a:r>
            <a:endParaRPr/>
          </a:p>
          <a:p>
            <a:pPr indent="-228600" lvl="0" marL="457200" marR="0" rtl="0" algn="l">
              <a:lnSpc>
                <a:spcPct val="100000"/>
              </a:lnSpc>
              <a:spcBef>
                <a:spcPts val="0"/>
              </a:spcBef>
              <a:spcAft>
                <a:spcPts val="0"/>
              </a:spcAft>
              <a:buSzPts val="1400"/>
              <a:buNone/>
            </a:pPr>
            <a:r>
              <a:t/>
            </a:r>
            <a:endParaRPr/>
          </a:p>
        </p:txBody>
      </p:sp>
      <p:sp>
        <p:nvSpPr>
          <p:cNvPr id="1342" name="Google Shape;1342;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4" name="Google Shape;1364;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Simple</a:t>
            </a:r>
            <a:endParaRPr/>
          </a:p>
          <a:p>
            <a:pPr indent="-228600" lvl="0" marL="457200" marR="0" rtl="0" algn="l">
              <a:lnSpc>
                <a:spcPct val="100000"/>
              </a:lnSpc>
              <a:spcBef>
                <a:spcPts val="0"/>
              </a:spcBef>
              <a:spcAft>
                <a:spcPts val="0"/>
              </a:spcAft>
              <a:buSzPts val="1400"/>
              <a:buNone/>
            </a:pPr>
            <a:r>
              <a:t/>
            </a:r>
            <a:endParaRPr/>
          </a:p>
        </p:txBody>
      </p:sp>
      <p:sp>
        <p:nvSpPr>
          <p:cNvPr id="1365" name="Google Shape;1365;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Google Shape;1389;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Simple</a:t>
            </a:r>
            <a:endParaRPr/>
          </a:p>
          <a:p>
            <a:pPr indent="-228600" lvl="0" marL="457200" marR="0" rtl="0" algn="l">
              <a:lnSpc>
                <a:spcPct val="100000"/>
              </a:lnSpc>
              <a:spcBef>
                <a:spcPts val="0"/>
              </a:spcBef>
              <a:spcAft>
                <a:spcPts val="0"/>
              </a:spcAft>
              <a:buSzPts val="1400"/>
              <a:buNone/>
            </a:pPr>
            <a:r>
              <a:t/>
            </a:r>
            <a:endParaRPr/>
          </a:p>
        </p:txBody>
      </p:sp>
      <p:sp>
        <p:nvSpPr>
          <p:cNvPr id="1390" name="Google Shape;1390;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4" name="Google Shape;1414;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Title Slide</a:t>
            </a:r>
            <a:endParaRPr/>
          </a:p>
        </p:txBody>
      </p:sp>
      <p:sp>
        <p:nvSpPr>
          <p:cNvPr id="1415" name="Google Shape;1415;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70e442fd34_1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2" name="Google Shape;1422;g70e442fd34_1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Simple</a:t>
            </a:r>
            <a:endParaRPr/>
          </a:p>
          <a:p>
            <a:pPr indent="0" lvl="0" marL="0" rtl="0" algn="l">
              <a:lnSpc>
                <a:spcPct val="100000"/>
              </a:lnSpc>
              <a:spcBef>
                <a:spcPts val="0"/>
              </a:spcBef>
              <a:spcAft>
                <a:spcPts val="0"/>
              </a:spcAft>
              <a:buSzPts val="1400"/>
              <a:buNone/>
            </a:pPr>
            <a:r>
              <a:t/>
            </a:r>
            <a:endParaRPr/>
          </a:p>
        </p:txBody>
      </p:sp>
      <p:sp>
        <p:nvSpPr>
          <p:cNvPr id="1423" name="Google Shape;1423;g70e442fd34_1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1" name="Google Shape;1431;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Title Slide</a:t>
            </a:r>
            <a:endParaRPr/>
          </a:p>
        </p:txBody>
      </p:sp>
      <p:sp>
        <p:nvSpPr>
          <p:cNvPr id="1432" name="Google Shape;1432;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70e442fd3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g70e442fd3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1438" name="Google Shape;1438;g70e442fd3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70e442fd34_7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444" name="Google Shape;1444;g70e442fd34_7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Average </a:t>
            </a:r>
            <a:endParaRPr/>
          </a:p>
        </p:txBody>
      </p:sp>
      <p:sp>
        <p:nvSpPr>
          <p:cNvPr id="303" name="Google Shape;30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70e442fd34_7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2" name="Google Shape;1452;g70e442fd34_7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453" name="Google Shape;1453;g70e442fd34_7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70e442fd34_7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463" name="Google Shape;1463;g70e442fd34_7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310" name="Google Shape;3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01990219a_3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Average </a:t>
            </a:r>
            <a:endParaRPr/>
          </a:p>
        </p:txBody>
      </p:sp>
      <p:sp>
        <p:nvSpPr>
          <p:cNvPr id="317" name="Google Shape;317;g701990219a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01990219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701990219a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Average</a:t>
            </a:r>
            <a:endParaRPr/>
          </a:p>
        </p:txBody>
      </p:sp>
      <p:sp>
        <p:nvSpPr>
          <p:cNvPr id="326" name="Google Shape;326;g701990219a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Average </a:t>
            </a:r>
            <a:endParaRPr/>
          </a:p>
        </p:txBody>
      </p:sp>
      <p:sp>
        <p:nvSpPr>
          <p:cNvPr id="333" name="Google Shape;33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Simple </a:t>
            </a:r>
            <a:endParaRPr/>
          </a:p>
        </p:txBody>
      </p:sp>
      <p:sp>
        <p:nvSpPr>
          <p:cNvPr id="341" name="Google Shape;34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Simple </a:t>
            </a:r>
            <a:endParaRPr/>
          </a:p>
        </p:txBody>
      </p:sp>
      <p:sp>
        <p:nvSpPr>
          <p:cNvPr id="348" name="Google Shape;3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356" name="Google Shape;35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194" name="Google Shape;1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Simple</a:t>
            </a:r>
            <a:endParaRPr/>
          </a:p>
        </p:txBody>
      </p:sp>
      <p:sp>
        <p:nvSpPr>
          <p:cNvPr id="363" name="Google Shape;3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Complexity : Simple</a:t>
            </a:r>
            <a:endParaRPr/>
          </a:p>
          <a:p>
            <a:pPr indent="0" lvl="0" marL="0" rtl="0" algn="l">
              <a:lnSpc>
                <a:spcPct val="100000"/>
              </a:lnSpc>
              <a:spcBef>
                <a:spcPts val="0"/>
              </a:spcBef>
              <a:spcAft>
                <a:spcPts val="0"/>
              </a:spcAft>
              <a:buSzPts val="1400"/>
              <a:buNone/>
            </a:pPr>
            <a:r>
              <a:t/>
            </a:r>
            <a:endParaRPr b="0" i="0" sz="1400" u="none" strike="noStrike">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0" i="0" lang="en-US" sz="1400" u="none" strike="noStrike">
                <a:solidFill>
                  <a:schemeClr val="dk1"/>
                </a:solidFill>
                <a:latin typeface="Times New Roman"/>
                <a:ea typeface="Times New Roman"/>
                <a:cs typeface="Times New Roman"/>
                <a:sym typeface="Times New Roman"/>
              </a:rPr>
              <a:t>Notes:</a:t>
            </a:r>
            <a:endParaRPr/>
          </a:p>
          <a:p>
            <a:pPr indent="0" lvl="0" marL="0" rtl="0" algn="l">
              <a:lnSpc>
                <a:spcPct val="100000"/>
              </a:lnSpc>
              <a:spcBef>
                <a:spcPts val="0"/>
              </a:spcBef>
              <a:spcAft>
                <a:spcPts val="0"/>
              </a:spcAft>
              <a:buSzPts val="1400"/>
              <a:buNone/>
            </a:pPr>
            <a:r>
              <a:rPr b="0" i="0" lang="en-US" sz="1400" u="none" strike="noStrike">
                <a:solidFill>
                  <a:schemeClr val="dk1"/>
                </a:solidFill>
                <a:latin typeface="Times New Roman"/>
                <a:ea typeface="Times New Roman"/>
                <a:cs typeface="Times New Roman"/>
                <a:sym typeface="Times New Roman"/>
              </a:rPr>
              <a:t>The MongoDB Ecosystem represents the community version. The ecosystem consists of drivers, frameworks, tools, and platform services that work with MongoDB. </a:t>
            </a:r>
            <a:endParaRPr/>
          </a:p>
          <a:p>
            <a:pPr indent="0" lvl="0" marL="0" rtl="0" algn="l">
              <a:lnSpc>
                <a:spcPct val="100000"/>
              </a:lnSpc>
              <a:spcBef>
                <a:spcPts val="0"/>
              </a:spcBef>
              <a:spcAft>
                <a:spcPts val="0"/>
              </a:spcAft>
              <a:buSzPts val="1400"/>
              <a:buNone/>
            </a:pPr>
            <a:r>
              <a:rPr b="0" i="0" lang="en-US" sz="1400" u="none" strike="noStrike">
                <a:solidFill>
                  <a:schemeClr val="dk1"/>
                </a:solidFill>
                <a:latin typeface="Times New Roman"/>
                <a:ea typeface="Times New Roman"/>
                <a:cs typeface="Times New Roman"/>
                <a:sym typeface="Times New Roman"/>
              </a:rPr>
              <a:t>We leverage the resources available such as online documentation, MongoDB Support and free online education to ramp up on our technology upgrades[</a:t>
            </a:r>
            <a:r>
              <a:rPr lang="en-US" sz="1400">
                <a:latin typeface="Times New Roman"/>
                <a:ea typeface="Times New Roman"/>
                <a:cs typeface="Times New Roman"/>
                <a:sym typeface="Times New Roman"/>
              </a:rPr>
              <a:t>1</a:t>
            </a:r>
            <a:r>
              <a:rPr b="0" i="0" lang="en-US" sz="1400" u="none" strike="noStrike">
                <a:solidFill>
                  <a:schemeClr val="dk1"/>
                </a:solidFill>
                <a:latin typeface="Times New Roman"/>
                <a:ea typeface="Times New Roman"/>
                <a:cs typeface="Times New Roman"/>
                <a:sym typeface="Times New Roman"/>
              </a:rPr>
              <a:t>].</a:t>
            </a:r>
            <a:endParaRPr/>
          </a:p>
          <a:p>
            <a:pPr indent="0" lvl="0" marL="0" rtl="0" algn="l">
              <a:lnSpc>
                <a:spcPct val="100000"/>
              </a:lnSpc>
              <a:spcBef>
                <a:spcPts val="0"/>
              </a:spcBef>
              <a:spcAft>
                <a:spcPts val="0"/>
              </a:spcAft>
              <a:buSzPts val="1400"/>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900" u="none" strike="noStrike">
                <a:solidFill>
                  <a:schemeClr val="dk1"/>
                </a:solidFill>
                <a:latin typeface="Times New Roman"/>
                <a:ea typeface="Times New Roman"/>
                <a:cs typeface="Times New Roman"/>
                <a:sym typeface="Times New Roman"/>
              </a:rPr>
              <a:t>[</a:t>
            </a:r>
            <a:r>
              <a:rPr lang="en-US" sz="900">
                <a:latin typeface="Times New Roman"/>
                <a:ea typeface="Times New Roman"/>
                <a:cs typeface="Times New Roman"/>
                <a:sym typeface="Times New Roman"/>
              </a:rPr>
              <a:t>1</a:t>
            </a:r>
            <a:r>
              <a:rPr b="0" i="0" lang="en-US" sz="900" u="none" strike="noStrike">
                <a:solidFill>
                  <a:schemeClr val="dk1"/>
                </a:solidFill>
                <a:latin typeface="Times New Roman"/>
                <a:ea typeface="Times New Roman"/>
                <a:cs typeface="Times New Roman"/>
                <a:sym typeface="Times New Roman"/>
              </a:rPr>
              <a:t>] </a:t>
            </a:r>
            <a:r>
              <a:rPr b="0" i="0" lang="en-US" sz="900" u="sng" strike="noStrike">
                <a:solidFill>
                  <a:schemeClr val="dk1"/>
                </a:solidFill>
                <a:latin typeface="Times New Roman"/>
                <a:ea typeface="Times New Roman"/>
                <a:cs typeface="Times New Roman"/>
                <a:sym typeface="Times New Roman"/>
                <a:hlinkClick r:id="rId2"/>
              </a:rPr>
              <a:t>https://www.ascent.tech/wp-content/uploads/documents/mongodb/mongodb-better-faster-leaner-june-2016.pdf</a:t>
            </a:r>
            <a:endParaRPr b="0" i="0" sz="900" u="none" strike="noStrike">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br>
              <a:rPr lang="en-US"/>
            </a:br>
            <a:br>
              <a:rPr lang="en-US"/>
            </a:br>
            <a:endParaRPr/>
          </a:p>
        </p:txBody>
      </p:sp>
      <p:sp>
        <p:nvSpPr>
          <p:cNvPr id="372" name="Google Shape;37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Simple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Notes:</a:t>
            </a:r>
            <a:endParaRPr/>
          </a:p>
          <a:p>
            <a:pPr indent="0" lvl="0" marL="0" rtl="0" algn="l">
              <a:lnSpc>
                <a:spcPct val="100000"/>
              </a:lnSpc>
              <a:spcBef>
                <a:spcPts val="0"/>
              </a:spcBef>
              <a:spcAft>
                <a:spcPts val="0"/>
              </a:spcAft>
              <a:buSzPts val="1400"/>
              <a:buNone/>
            </a:pPr>
            <a:r>
              <a:rPr lang="en-US"/>
              <a:t>TokuMX is a fork of MongoDB and an open source distribution of MongoDB. Percona(TokuMX) are one of the developers of open source MongoDB. Percona maintains a GitHub repository for their open source software. MongoDB Community Edition is at the core of Percona Server for MongoDB, it is a free, open source replacement for MongoDB Community Edition with additional enterprise level functionality upgrades[13].</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86" name="Google Shape;38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396" name="Google Shape;39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Simple</a:t>
            </a:r>
            <a:endParaRPr/>
          </a:p>
        </p:txBody>
      </p:sp>
      <p:sp>
        <p:nvSpPr>
          <p:cNvPr id="404" name="Google Shape;40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Simple</a:t>
            </a:r>
            <a:endParaRPr/>
          </a:p>
        </p:txBody>
      </p:sp>
      <p:sp>
        <p:nvSpPr>
          <p:cNvPr id="413" name="Google Shape;41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421" name="Google Shape;42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Simple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Notes:</a:t>
            </a:r>
            <a:endParaRPr/>
          </a:p>
          <a:p>
            <a:pPr indent="0" lvl="0" marL="0" rtl="0" algn="l">
              <a:lnSpc>
                <a:spcPct val="100000"/>
              </a:lnSpc>
              <a:spcBef>
                <a:spcPts val="0"/>
              </a:spcBef>
              <a:spcAft>
                <a:spcPts val="0"/>
              </a:spcAft>
              <a:buSzPts val="1400"/>
              <a:buNone/>
            </a:pPr>
            <a:r>
              <a:rPr lang="en-US"/>
              <a:t>This high-level SWOT analysis of Oracle and MongoDB helps us in strategic formulation and selection. It guides in exploiting the Opportunities offered by new database as well as in identifying the strengths to build a successful business. It’s one of the strong foundation from which we can carry out further detailed research on our project proposal. </a:t>
            </a:r>
            <a:endParaRPr/>
          </a:p>
          <a:p>
            <a:pPr indent="0" lvl="0" marL="0" rtl="0" algn="l">
              <a:lnSpc>
                <a:spcPct val="100000"/>
              </a:lnSpc>
              <a:spcBef>
                <a:spcPts val="0"/>
              </a:spcBef>
              <a:spcAft>
                <a:spcPts val="0"/>
              </a:spcAft>
              <a:buSzPts val="1400"/>
              <a:buNone/>
            </a:pPr>
            <a:r>
              <a:rPr lang="en-US"/>
              <a:t>Factors: </a:t>
            </a:r>
            <a:endParaRPr/>
          </a:p>
          <a:p>
            <a:pPr indent="0" lvl="0" marL="0" rtl="0" algn="l">
              <a:lnSpc>
                <a:spcPct val="100000"/>
              </a:lnSpc>
              <a:spcBef>
                <a:spcPts val="0"/>
              </a:spcBef>
              <a:spcAft>
                <a:spcPts val="0"/>
              </a:spcAft>
              <a:buSzPts val="1400"/>
              <a:buNone/>
            </a:pPr>
            <a:r>
              <a:rPr lang="en-US"/>
              <a:t>Strengths:Considering the strengths data handling and storage would be easier, cost reduction thus saving money. We plan on backing up the databases and  then changing the web apps thus making it easier to migrate the data. Unlimited storage offered would help us storing large number of images. Multiple access level will be incorporated in accessing the databases, helping u to tackle the security constraints.  </a:t>
            </a:r>
            <a:endParaRPr/>
          </a:p>
        </p:txBody>
      </p:sp>
      <p:sp>
        <p:nvSpPr>
          <p:cNvPr id="429" name="Google Shape;42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439" name="Google Shape;439;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0e442fd34_3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70e442fd34_3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Average</a:t>
            </a:r>
            <a:endParaRPr/>
          </a:p>
        </p:txBody>
      </p:sp>
      <p:sp>
        <p:nvSpPr>
          <p:cNvPr id="448" name="Google Shape;448;g70e442fd34_3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218" name="Google Shape;2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457" name="Google Shape;45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466" name="Google Shape;4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475" name="Google Shape;47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483" name="Google Shape;48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491" name="Google Shape;49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Average</a:t>
            </a:r>
            <a:endParaRPr/>
          </a:p>
          <a:p>
            <a:pPr indent="-228600" lvl="0" marL="457200" marR="0" rtl="0" algn="l">
              <a:lnSpc>
                <a:spcPct val="100000"/>
              </a:lnSpc>
              <a:spcBef>
                <a:spcPts val="0"/>
              </a:spcBef>
              <a:spcAft>
                <a:spcPts val="0"/>
              </a:spcAft>
              <a:buSzPts val="1400"/>
              <a:buNone/>
            </a:pPr>
            <a:r>
              <a:t/>
            </a:r>
            <a:endParaRPr/>
          </a:p>
        </p:txBody>
      </p:sp>
      <p:sp>
        <p:nvSpPr>
          <p:cNvPr id="498" name="Google Shape;49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505" name="Google Shape;50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Average</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eriod"/>
            </a:pPr>
            <a:r>
              <a:rPr lang="en-US"/>
              <a:t>Database layer:  The databases used in our project are Oracle DB and MongoDB. Our existing and new customer data(customer information, inventory information stored in Oracle), MongoDB will be used to store unstructured data(photos, user reviews/comments) and to integrated real-time analytics module</a:t>
            </a:r>
            <a:endParaRPr/>
          </a:p>
          <a:p>
            <a:pPr indent="-317500" lvl="0" marL="457200" rtl="0" algn="l">
              <a:lnSpc>
                <a:spcPct val="100000"/>
              </a:lnSpc>
              <a:spcBef>
                <a:spcPts val="0"/>
              </a:spcBef>
              <a:spcAft>
                <a:spcPts val="0"/>
              </a:spcAft>
              <a:buSzPts val="1400"/>
              <a:buAutoNum type="arabicPeriod"/>
            </a:pPr>
            <a:r>
              <a:rPr lang="en-US"/>
              <a:t>Data Access layer: This layer connects data with the database layer, it stores and retrieves data from the database. This layer is also responsible for migration of existing images from OracleDB to MongoDB. This layer provides the DataBase Management System. </a:t>
            </a:r>
            <a:endParaRPr/>
          </a:p>
          <a:p>
            <a:pPr indent="-317500" lvl="0" marL="457200" rtl="0" algn="l">
              <a:lnSpc>
                <a:spcPct val="100000"/>
              </a:lnSpc>
              <a:spcBef>
                <a:spcPts val="0"/>
              </a:spcBef>
              <a:spcAft>
                <a:spcPts val="0"/>
              </a:spcAft>
              <a:buSzPts val="1400"/>
              <a:buAutoNum type="arabicPeriod"/>
            </a:pPr>
            <a:r>
              <a:rPr lang="en-US"/>
              <a:t>Application Layer: This is also called the business logic layer. It accepts user requests from the browser, processes them, and determines the routes through which the data will be accessed from the database. The workflows by which the data and requests travel through the back end are encoded in a business layer.</a:t>
            </a:r>
            <a:endParaRPr/>
          </a:p>
          <a:p>
            <a:pPr indent="0" lvl="0" marL="457200" rtl="0" algn="l">
              <a:lnSpc>
                <a:spcPct val="100000"/>
              </a:lnSpc>
              <a:spcBef>
                <a:spcPts val="0"/>
              </a:spcBef>
              <a:spcAft>
                <a:spcPts val="0"/>
              </a:spcAft>
              <a:buSzPts val="1400"/>
              <a:buNone/>
            </a:pPr>
            <a:r>
              <a:rPr lang="en-US"/>
              <a:t>Example: Photo upload feature - The user uploads his/her photo using the upload option. This request is taken to the application layer from the front end. The application layer decides whether the photo has to be stored into the database or not. </a:t>
            </a:r>
            <a:endParaRPr/>
          </a:p>
          <a:p>
            <a:pPr indent="-317500" lvl="0" marL="457200" rtl="0" algn="l">
              <a:lnSpc>
                <a:spcPct val="100000"/>
              </a:lnSpc>
              <a:spcBef>
                <a:spcPts val="0"/>
              </a:spcBef>
              <a:spcAft>
                <a:spcPts val="0"/>
              </a:spcAft>
              <a:buSzPts val="1400"/>
              <a:buAutoNum type="arabicPeriod"/>
            </a:pPr>
            <a:r>
              <a:rPr lang="en-US"/>
              <a:t>User Interface: This is the front end of the application. This is the layer through which user interacts with the web application and provides external triggers. </a:t>
            </a:r>
            <a:endParaRPr/>
          </a:p>
          <a:p>
            <a:pPr indent="-317500" lvl="0" marL="457200" rtl="0" algn="l">
              <a:lnSpc>
                <a:spcPct val="100000"/>
              </a:lnSpc>
              <a:spcBef>
                <a:spcPts val="0"/>
              </a:spcBef>
              <a:spcAft>
                <a:spcPts val="0"/>
              </a:spcAft>
              <a:buSzPts val="1400"/>
              <a:buAutoNum type="arabicPeriod"/>
            </a:pPr>
            <a:r>
              <a:rPr lang="en-US"/>
              <a:t>Users: We have provided the category of users interacting with our web application. </a:t>
            </a:r>
            <a:endParaRPr/>
          </a:p>
        </p:txBody>
      </p:sp>
      <p:sp>
        <p:nvSpPr>
          <p:cNvPr id="512" name="Google Shape;51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536" name="Google Shape;53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543" name="Google Shape;54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:Simple</a:t>
            </a:r>
            <a:endParaRPr/>
          </a:p>
        </p:txBody>
      </p:sp>
      <p:sp>
        <p:nvSpPr>
          <p:cNvPr id="229" name="Google Shape;2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553" name="Google Shape;55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564" name="Google Shape;56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576" name="Google Shape;57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588" name="Google Shape;58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599" name="Google Shape;59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701d79d6aa_2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610" name="Google Shape;610;g701d79d6aa_2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80d1365a45_3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g80d1365a45_3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619" name="Google Shape;619;g80d1365a45_3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80d1365a45_30_2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627" name="Google Shape;627;g80d1365a45_3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80d1365a45_30_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637" name="Google Shape;637;g80d1365a45_30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80d1365a45_30_2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646" name="Google Shape;646;g80d1365a45_3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Simple</a:t>
            </a:r>
            <a:endParaRPr/>
          </a:p>
        </p:txBody>
      </p:sp>
      <p:sp>
        <p:nvSpPr>
          <p:cNvPr id="238" name="Google Shape;23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80d1365a45_3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656" name="Google Shape;656;g80d1365a45_3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80d1365a45_30_2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665" name="Google Shape;665;g80d1365a45_3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80d1365a45_30_2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675" name="Google Shape;675;g80d1365a45_3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7e3f4b2a9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7e3f4b2a9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686" name="Google Shape;686;g7e3f4b2a9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694" name="Google Shape;69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7e3f4b2a9e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rtl="0" algn="l">
              <a:lnSpc>
                <a:spcPct val="100000"/>
              </a:lnSpc>
              <a:spcBef>
                <a:spcPts val="0"/>
              </a:spcBef>
              <a:spcAft>
                <a:spcPts val="0"/>
              </a:spcAft>
              <a:buSzPts val="1400"/>
              <a:buNone/>
            </a:pPr>
            <a:r>
              <a:t/>
            </a:r>
            <a:endParaRPr/>
          </a:p>
        </p:txBody>
      </p:sp>
      <p:sp>
        <p:nvSpPr>
          <p:cNvPr id="704" name="Google Shape;704;g7e3f4b2a9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7e3f4b2a9e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rtl="0" algn="l">
              <a:lnSpc>
                <a:spcPct val="100000"/>
              </a:lnSpc>
              <a:spcBef>
                <a:spcPts val="0"/>
              </a:spcBef>
              <a:spcAft>
                <a:spcPts val="0"/>
              </a:spcAft>
              <a:buSzPts val="1400"/>
              <a:buNone/>
            </a:pPr>
            <a:r>
              <a:t/>
            </a:r>
            <a:endParaRPr/>
          </a:p>
        </p:txBody>
      </p:sp>
      <p:sp>
        <p:nvSpPr>
          <p:cNvPr id="714" name="Google Shape;714;g7e3f4b2a9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80d9f0456d_1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rtl="0" algn="l">
              <a:lnSpc>
                <a:spcPct val="100000"/>
              </a:lnSpc>
              <a:spcBef>
                <a:spcPts val="0"/>
              </a:spcBef>
              <a:spcAft>
                <a:spcPts val="0"/>
              </a:spcAft>
              <a:buSzPts val="1400"/>
              <a:buNone/>
            </a:pPr>
            <a:r>
              <a:t/>
            </a:r>
            <a:endParaRPr/>
          </a:p>
        </p:txBody>
      </p:sp>
      <p:sp>
        <p:nvSpPr>
          <p:cNvPr id="725" name="Google Shape;725;g80d9f0456d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rtl="0" algn="l">
              <a:lnSpc>
                <a:spcPct val="100000"/>
              </a:lnSpc>
              <a:spcBef>
                <a:spcPts val="0"/>
              </a:spcBef>
              <a:spcAft>
                <a:spcPts val="0"/>
              </a:spcAft>
              <a:buSzPts val="1400"/>
              <a:buNone/>
            </a:pPr>
            <a:r>
              <a:t/>
            </a:r>
            <a:endParaRPr/>
          </a:p>
        </p:txBody>
      </p:sp>
      <p:sp>
        <p:nvSpPr>
          <p:cNvPr id="735" name="Google Shape;73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745" name="Google Shape;74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Simple </a:t>
            </a:r>
            <a:endParaRPr/>
          </a:p>
          <a:p>
            <a:pPr indent="0" lvl="0" marL="0" rtl="0" algn="l">
              <a:lnSpc>
                <a:spcPct val="100000"/>
              </a:lnSpc>
              <a:spcBef>
                <a:spcPts val="0"/>
              </a:spcBef>
              <a:spcAft>
                <a:spcPts val="0"/>
              </a:spcAft>
              <a:buSzPts val="1400"/>
              <a:buNone/>
            </a:pPr>
            <a:r>
              <a:t/>
            </a:r>
            <a:endParaRPr/>
          </a:p>
        </p:txBody>
      </p:sp>
      <p:sp>
        <p:nvSpPr>
          <p:cNvPr id="249" name="Google Shape;2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701990219a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rtl="0" algn="l">
              <a:lnSpc>
                <a:spcPct val="100000"/>
              </a:lnSpc>
              <a:spcBef>
                <a:spcPts val="0"/>
              </a:spcBef>
              <a:spcAft>
                <a:spcPts val="0"/>
              </a:spcAft>
              <a:buSzPts val="1400"/>
              <a:buNone/>
            </a:pPr>
            <a:r>
              <a:t/>
            </a:r>
            <a:endParaRPr/>
          </a:p>
        </p:txBody>
      </p:sp>
      <p:sp>
        <p:nvSpPr>
          <p:cNvPr id="754" name="Google Shape;754;g701990219a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701d02d426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rtl="0" algn="l">
              <a:lnSpc>
                <a:spcPct val="100000"/>
              </a:lnSpc>
              <a:spcBef>
                <a:spcPts val="0"/>
              </a:spcBef>
              <a:spcAft>
                <a:spcPts val="0"/>
              </a:spcAft>
              <a:buSzPts val="1400"/>
              <a:buNone/>
            </a:pPr>
            <a:r>
              <a:t/>
            </a:r>
            <a:endParaRPr/>
          </a:p>
        </p:txBody>
      </p:sp>
      <p:sp>
        <p:nvSpPr>
          <p:cNvPr id="766" name="Google Shape;766;g701d02d42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701d02d426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rtl="0" algn="l">
              <a:lnSpc>
                <a:spcPct val="100000"/>
              </a:lnSpc>
              <a:spcBef>
                <a:spcPts val="0"/>
              </a:spcBef>
              <a:spcAft>
                <a:spcPts val="0"/>
              </a:spcAft>
              <a:buSzPts val="1400"/>
              <a:buNone/>
            </a:pPr>
            <a:r>
              <a:t/>
            </a:r>
            <a:endParaRPr/>
          </a:p>
        </p:txBody>
      </p:sp>
      <p:sp>
        <p:nvSpPr>
          <p:cNvPr id="778" name="Google Shape;778;g701d02d426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701d79d6aa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701d79d6aa_2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791" name="Google Shape;791;g701d79d6aa_2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80d1365a45_3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799" name="Google Shape;799;g80d1365a45_3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80d1365a45_31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809" name="Google Shape;809;g80d1365a45_3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80d1365a45_31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820" name="Google Shape;820;g80d1365a45_3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80d1365a45_31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830" name="Google Shape;830;g80d1365a45_3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80d1365a45_31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840" name="Google Shape;840;g80d1365a45_3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80d1365a45_3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849" name="Google Shape;849;g80d1365a45_3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Complexity : Simple </a:t>
            </a:r>
            <a:endParaRPr/>
          </a:p>
        </p:txBody>
      </p:sp>
      <p:sp>
        <p:nvSpPr>
          <p:cNvPr id="261" name="Google Shape;2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859" name="Google Shape;85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701990219a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868" name="Google Shape;868;g701990219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701d79d6aa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g701d79d6aa_2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879" name="Google Shape;879;g701d79d6aa_2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887" name="Google Shape;88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701990219a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Simple</a:t>
            </a:r>
            <a:endParaRPr/>
          </a:p>
        </p:txBody>
      </p:sp>
      <p:sp>
        <p:nvSpPr>
          <p:cNvPr id="896" name="Google Shape;896;g701990219a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905" name="Google Shape;90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912" name="Google Shape;91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919" name="Google Shape;91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701d02d426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962" name="Google Shape;962;g701d02d42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Simple</a:t>
            </a:r>
            <a:endParaRPr/>
          </a:p>
          <a:p>
            <a:pPr indent="-228600" lvl="0" marL="457200" marR="0" rtl="0" algn="l">
              <a:lnSpc>
                <a:spcPct val="100000"/>
              </a:lnSpc>
              <a:spcBef>
                <a:spcPts val="0"/>
              </a:spcBef>
              <a:spcAft>
                <a:spcPts val="0"/>
              </a:spcAft>
              <a:buSzPts val="1400"/>
              <a:buNone/>
            </a:pPr>
            <a:r>
              <a:t/>
            </a:r>
            <a:endParaRPr/>
          </a:p>
        </p:txBody>
      </p:sp>
      <p:sp>
        <p:nvSpPr>
          <p:cNvPr id="971" name="Google Shape;971;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 </a:t>
            </a:r>
            <a:endParaRPr/>
          </a:p>
          <a:p>
            <a:pPr indent="0" lvl="0" marL="0" rtl="0" algn="l">
              <a:lnSpc>
                <a:spcPct val="100000"/>
              </a:lnSpc>
              <a:spcBef>
                <a:spcPts val="0"/>
              </a:spcBef>
              <a:spcAft>
                <a:spcPts val="0"/>
              </a:spcAft>
              <a:buSzPts val="1400"/>
              <a:buNone/>
            </a:pPr>
            <a:r>
              <a:t/>
            </a:r>
            <a:endParaRPr/>
          </a:p>
        </p:txBody>
      </p:sp>
      <p:sp>
        <p:nvSpPr>
          <p:cNvPr id="272" name="Google Shape;272;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p:txBody>
      </p:sp>
      <p:sp>
        <p:nvSpPr>
          <p:cNvPr id="991" name="Google Shape;991;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7e4b653a84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1021" name="Google Shape;1021;g7e4b653a8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80d99784e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8" name="Google Shape;1028;g80d99784e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Average</a:t>
            </a:r>
            <a:endParaRPr/>
          </a:p>
        </p:txBody>
      </p:sp>
      <p:sp>
        <p:nvSpPr>
          <p:cNvPr id="1029" name="Google Shape;1029;g80d99784e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80d99784e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80d99784e8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Complex</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rPr lang="en-US"/>
              <a:t>CICD :</a:t>
            </a:r>
            <a:endParaRPr/>
          </a:p>
          <a:p>
            <a:pPr indent="0" lvl="0" marL="0" rtl="0" algn="l">
              <a:lnSpc>
                <a:spcPct val="100000"/>
              </a:lnSpc>
              <a:spcBef>
                <a:spcPts val="0"/>
              </a:spcBef>
              <a:spcAft>
                <a:spcPts val="0"/>
              </a:spcAft>
              <a:buSzPts val="1400"/>
              <a:buNone/>
            </a:pPr>
            <a:r>
              <a:rPr lang="en-US"/>
              <a:t>Every code commit triggers a CI (continuous Integration ) pipeline where code is compiled built tested and certified.</a:t>
            </a:r>
            <a:endParaRPr/>
          </a:p>
          <a:p>
            <a:pPr indent="0" lvl="0" marL="0" rtl="0" algn="l">
              <a:lnSpc>
                <a:spcPct val="100000"/>
              </a:lnSpc>
              <a:spcBef>
                <a:spcPts val="0"/>
              </a:spcBef>
              <a:spcAft>
                <a:spcPts val="0"/>
              </a:spcAft>
              <a:buSzPts val="1400"/>
              <a:buNone/>
            </a:pPr>
            <a:r>
              <a:rPr lang="en-US"/>
              <a:t>Every code commit  from develop branch to master branch triggers a CD (continuous delivery) to release branch.</a:t>
            </a:r>
            <a:endParaRPr/>
          </a:p>
          <a:p>
            <a:pPr indent="0" lvl="0" marL="0" rtl="0" algn="l">
              <a:lnSpc>
                <a:spcPct val="100000"/>
              </a:lnSpc>
              <a:spcBef>
                <a:spcPts val="0"/>
              </a:spcBef>
              <a:spcAft>
                <a:spcPts val="0"/>
              </a:spcAft>
              <a:buSzPts val="1400"/>
              <a:buNone/>
            </a:pPr>
            <a:r>
              <a:rPr lang="en-US"/>
              <a:t>Every bug fix in Release branch triggers a CI , and CD to root.</a:t>
            </a:r>
            <a:endParaRPr/>
          </a:p>
        </p:txBody>
      </p:sp>
      <p:sp>
        <p:nvSpPr>
          <p:cNvPr id="1037" name="Google Shape;1037;g80d99784e8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80d99784e8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g80d99784e8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Average</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rPr lang="en-US"/>
              <a:t>Note : The remaining User Stories  are to be mapped to next release.</a:t>
            </a:r>
            <a:endParaRPr/>
          </a:p>
          <a:p>
            <a:pPr indent="0" lvl="0" marL="0" rtl="0" algn="l">
              <a:lnSpc>
                <a:spcPct val="100000"/>
              </a:lnSpc>
              <a:spcBef>
                <a:spcPts val="0"/>
              </a:spcBef>
              <a:spcAft>
                <a:spcPts val="0"/>
              </a:spcAft>
              <a:buSzPts val="1400"/>
              <a:buNone/>
            </a:pPr>
            <a:r>
              <a:t/>
            </a:r>
            <a:endParaRPr/>
          </a:p>
        </p:txBody>
      </p:sp>
      <p:sp>
        <p:nvSpPr>
          <p:cNvPr id="1064" name="Google Shape;1064;g80d99784e8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p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1087" name="Google Shape;108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Average</a:t>
            </a:r>
            <a:endParaRPr/>
          </a:p>
        </p:txBody>
      </p:sp>
      <p:sp>
        <p:nvSpPr>
          <p:cNvPr id="1095" name="Google Shape;1095;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1" name="Google Shape;1101;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Average</a:t>
            </a:r>
            <a:endParaRPr/>
          </a:p>
          <a:p>
            <a:pPr indent="-228600" lvl="0" marL="457200" marR="0" rtl="0" algn="l">
              <a:lnSpc>
                <a:spcPct val="100000"/>
              </a:lnSpc>
              <a:spcBef>
                <a:spcPts val="0"/>
              </a:spcBef>
              <a:spcAft>
                <a:spcPts val="0"/>
              </a:spcAft>
              <a:buSzPts val="1400"/>
              <a:buNone/>
            </a:pPr>
            <a:r>
              <a:t/>
            </a:r>
            <a:endParaRPr/>
          </a:p>
        </p:txBody>
      </p:sp>
      <p:sp>
        <p:nvSpPr>
          <p:cNvPr id="1102" name="Google Shape;1102;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80d1365a45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8" name="Google Shape;1108;g80d1365a45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1109" name="Google Shape;1109;g80d1365a45_1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7" name="Google Shape;1117;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Complexity : Simple</a:t>
            </a:r>
            <a:endParaRPr/>
          </a:p>
          <a:p>
            <a:pPr indent="-228600" lvl="0" marL="457200" marR="0" rtl="0" algn="l">
              <a:lnSpc>
                <a:spcPct val="100000"/>
              </a:lnSpc>
              <a:spcBef>
                <a:spcPts val="0"/>
              </a:spcBef>
              <a:spcAft>
                <a:spcPts val="0"/>
              </a:spcAft>
              <a:buSzPts val="1400"/>
              <a:buNone/>
            </a:pPr>
            <a:r>
              <a:t/>
            </a:r>
            <a:endParaRPr/>
          </a:p>
        </p:txBody>
      </p:sp>
      <p:sp>
        <p:nvSpPr>
          <p:cNvPr id="1118" name="Google Shape;1118;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Complexity : Simple</a:t>
            </a:r>
            <a:endParaRPr/>
          </a:p>
        </p:txBody>
      </p:sp>
      <p:sp>
        <p:nvSpPr>
          <p:cNvPr id="280" name="Google Shape;2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80d1365a4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g80d1365a4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139" name="Google Shape;1139;g80d1365a4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80d94662f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g80d94662f5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147" name="Google Shape;1147;g80d94662f5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80d94662f5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5" name="Google Shape;1155;g80d94662f5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156" name="Google Shape;1156;g80d94662f5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6" name="Google Shape;1166;p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167" name="Google Shape;1167;p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80d94662f5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80d94662f5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178" name="Google Shape;1178;g80d94662f5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80d94662f5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7" name="Google Shape;1187;g80d94662f5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Complexity : Simple</a:t>
            </a:r>
            <a:endParaRPr/>
          </a:p>
          <a:p>
            <a:pPr indent="0" lvl="0" marL="0" rtl="0" algn="l">
              <a:lnSpc>
                <a:spcPct val="100000"/>
              </a:lnSpc>
              <a:spcBef>
                <a:spcPts val="0"/>
              </a:spcBef>
              <a:spcAft>
                <a:spcPts val="0"/>
              </a:spcAft>
              <a:buSzPts val="1400"/>
              <a:buNone/>
            </a:pPr>
            <a:r>
              <a:t/>
            </a:r>
            <a:endParaRPr/>
          </a:p>
        </p:txBody>
      </p:sp>
      <p:sp>
        <p:nvSpPr>
          <p:cNvPr id="1188" name="Google Shape;1188;g80d94662f5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80d9f0456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g80d9f0456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Complexity : Simple</a:t>
            </a:r>
            <a:endParaRPr/>
          </a:p>
        </p:txBody>
      </p:sp>
      <p:sp>
        <p:nvSpPr>
          <p:cNvPr id="1197" name="Google Shape;1197;g80d9f0456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70e442fd34_2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Average</a:t>
            </a:r>
            <a:endParaRPr/>
          </a:p>
        </p:txBody>
      </p:sp>
      <p:sp>
        <p:nvSpPr>
          <p:cNvPr id="1204" name="Google Shape;1204;g70e442fd34_2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70e442fd34_2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Complexity: Average</a:t>
            </a:r>
            <a:endParaRPr/>
          </a:p>
        </p:txBody>
      </p:sp>
      <p:sp>
        <p:nvSpPr>
          <p:cNvPr id="1214" name="Google Shape;1214;g70e442fd34_2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Title Slide</a:t>
            </a:r>
            <a:endParaRPr/>
          </a:p>
        </p:txBody>
      </p:sp>
      <p:sp>
        <p:nvSpPr>
          <p:cNvPr id="1223" name="Google Shape;122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71"/>
          <p:cNvSpPr txBox="1"/>
          <p:nvPr>
            <p:ph type="ctrTitle"/>
          </p:nvPr>
        </p:nvSpPr>
        <p:spPr>
          <a:xfrm>
            <a:off x="576072" y="1124712"/>
            <a:ext cx="11036808" cy="317296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Avenir"/>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1"/>
          <p:cNvSpPr txBox="1"/>
          <p:nvPr>
            <p:ph idx="1" type="subTitle"/>
          </p:nvPr>
        </p:nvSpPr>
        <p:spPr>
          <a:xfrm>
            <a:off x="576072" y="4727448"/>
            <a:ext cx="11036808" cy="1481328"/>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1"/>
          <p:cNvSpPr txBox="1"/>
          <p:nvPr>
            <p:ph idx="10" type="dt"/>
          </p:nvPr>
        </p:nvSpPr>
        <p:spPr>
          <a:xfrm>
            <a:off x="576072"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1"/>
          <p:cNvSpPr txBox="1"/>
          <p:nvPr>
            <p:ph idx="12" type="sldNum"/>
          </p:nvPr>
        </p:nvSpPr>
        <p:spPr>
          <a:xfrm>
            <a:off x="886968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71"/>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2" name="Google Shape;22;p71"/>
          <p:cNvSpPr/>
          <p:nvPr/>
        </p:nvSpPr>
        <p:spPr>
          <a:xfrm flipH="1" rot="10800000">
            <a:off x="578652" y="4501201"/>
            <a:ext cx="11034696" cy="18288"/>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8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8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0" name="Shape 100"/>
        <p:cNvGrpSpPr/>
        <p:nvPr/>
      </p:nvGrpSpPr>
      <p:grpSpPr>
        <a:xfrm>
          <a:off x="0" y="0"/>
          <a:ext cx="0" cy="0"/>
          <a:chOff x="0" y="0"/>
          <a:chExt cx="0" cy="0"/>
        </a:xfrm>
      </p:grpSpPr>
      <p:sp>
        <p:nvSpPr>
          <p:cNvPr id="101" name="Google Shape;101;g80d1365a45_30_326"/>
          <p:cNvSpPr/>
          <p:nvPr/>
        </p:nvSpPr>
        <p:spPr>
          <a:xfrm>
            <a:off x="558209" y="0"/>
            <a:ext cx="11167500" cy="2018700"/>
          </a:xfrm>
          <a:prstGeom prst="rect">
            <a:avLst/>
          </a:prstGeom>
          <a:solidFill>
            <a:schemeClr val="lt1">
              <a:alpha val="48627"/>
            </a:schemeClr>
          </a:solidFill>
          <a:ln cap="flat" cmpd="sng" w="9525">
            <a:solidFill>
              <a:srgbClr val="F3E4F3"/>
            </a:solidFill>
            <a:prstDash val="solid"/>
            <a:miter lim="800000"/>
            <a:headEnd len="sm" w="sm" type="none"/>
            <a:tailEnd len="sm" w="sm" type="none"/>
          </a:ln>
          <a:effectLst>
            <a:outerShdw blurRad="50800" rotWithShape="0" algn="tl" dir="2700000" dist="38100">
              <a:srgbClr val="D8D8D8">
                <a:alpha val="2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02" name="Google Shape;102;g80d1365a45_30_326"/>
          <p:cNvSpPr/>
          <p:nvPr/>
        </p:nvSpPr>
        <p:spPr>
          <a:xfrm>
            <a:off x="566928" y="0"/>
            <a:ext cx="11155800" cy="2011800"/>
          </a:xfrm>
          <a:prstGeom prst="rect">
            <a:avLst/>
          </a:prstGeom>
          <a:solidFill>
            <a:schemeClr val="lt1">
              <a:alpha val="4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03" name="Google Shape;103;g80d1365a45_30_326"/>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04" name="Google Shape;104;g80d1365a45_30_32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venir"/>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g80d1365a45_30_326"/>
          <p:cNvSpPr txBox="1"/>
          <p:nvPr>
            <p:ph idx="1" type="body"/>
          </p:nvPr>
        </p:nvSpPr>
        <p:spPr>
          <a:xfrm>
            <a:off x="1115568" y="2478024"/>
            <a:ext cx="10168200" cy="36942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g80d1365a45_30_326"/>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80d1365a45_30_3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80d1365a45_30_326"/>
          <p:cNvSpPr txBox="1"/>
          <p:nvPr>
            <p:ph idx="12" type="sldNum"/>
          </p:nvPr>
        </p:nvSpPr>
        <p:spPr>
          <a:xfrm>
            <a:off x="8540496"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9" name="Shape 109"/>
        <p:cNvGrpSpPr/>
        <p:nvPr/>
      </p:nvGrpSpPr>
      <p:grpSpPr>
        <a:xfrm>
          <a:off x="0" y="0"/>
          <a:ext cx="0" cy="0"/>
          <a:chOff x="0" y="0"/>
          <a:chExt cx="0" cy="0"/>
        </a:xfrm>
      </p:grpSpPr>
      <p:sp>
        <p:nvSpPr>
          <p:cNvPr id="110" name="Google Shape;110;g80d1365a45_30_304"/>
          <p:cNvSpPr txBox="1"/>
          <p:nvPr>
            <p:ph type="ctrTitle"/>
          </p:nvPr>
        </p:nvSpPr>
        <p:spPr>
          <a:xfrm>
            <a:off x="576072" y="1124712"/>
            <a:ext cx="11036700" cy="31731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8000"/>
              <a:buFont typeface="Avenir"/>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g80d1365a45_30_304"/>
          <p:cNvSpPr txBox="1"/>
          <p:nvPr>
            <p:ph idx="1" type="subTitle"/>
          </p:nvPr>
        </p:nvSpPr>
        <p:spPr>
          <a:xfrm>
            <a:off x="576072" y="4727448"/>
            <a:ext cx="11036700" cy="1481400"/>
          </a:xfrm>
          <a:prstGeom prst="rect">
            <a:avLst/>
          </a:prstGeom>
          <a:noFill/>
          <a:ln>
            <a:noFill/>
          </a:ln>
        </p:spPr>
        <p:txBody>
          <a:bodyPr anchorCtr="0" anchor="t" bIns="45700" lIns="91425" spcFirstLastPara="1" rIns="91425" wrap="square" tIns="45700">
            <a:no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2" name="Google Shape;112;g80d1365a45_30_304"/>
          <p:cNvSpPr txBox="1"/>
          <p:nvPr>
            <p:ph idx="10" type="dt"/>
          </p:nvPr>
        </p:nvSpPr>
        <p:spPr>
          <a:xfrm>
            <a:off x="576072"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80d1365a45_30_30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80d1365a45_30_304"/>
          <p:cNvSpPr txBox="1"/>
          <p:nvPr>
            <p:ph idx="12" type="sldNum"/>
          </p:nvPr>
        </p:nvSpPr>
        <p:spPr>
          <a:xfrm>
            <a:off x="886968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g80d1365a45_30_304"/>
          <p:cNvSpPr/>
          <p:nvPr/>
        </p:nvSpPr>
        <p:spPr>
          <a:xfrm rot="5400000">
            <a:off x="857490"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16" name="Google Shape;116;g80d1365a45_30_304"/>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7" name="Shape 117"/>
        <p:cNvGrpSpPr/>
        <p:nvPr/>
      </p:nvGrpSpPr>
      <p:grpSpPr>
        <a:xfrm>
          <a:off x="0" y="0"/>
          <a:ext cx="0" cy="0"/>
          <a:chOff x="0" y="0"/>
          <a:chExt cx="0" cy="0"/>
        </a:xfrm>
      </p:grpSpPr>
      <p:sp>
        <p:nvSpPr>
          <p:cNvPr id="118" name="Google Shape;118;g80d1365a45_30_3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g80d1365a45_30_3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g80d1365a45_30_3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1" name="Shape 121"/>
        <p:cNvGrpSpPr/>
        <p:nvPr/>
      </p:nvGrpSpPr>
      <p:grpSpPr>
        <a:xfrm>
          <a:off x="0" y="0"/>
          <a:ext cx="0" cy="0"/>
          <a:chOff x="0" y="0"/>
          <a:chExt cx="0" cy="0"/>
        </a:xfrm>
      </p:grpSpPr>
      <p:sp>
        <p:nvSpPr>
          <p:cNvPr id="122" name="Google Shape;122;g80d1365a45_30_335"/>
          <p:cNvSpPr/>
          <p:nvPr/>
        </p:nvSpPr>
        <p:spPr>
          <a:xfrm>
            <a:off x="665853" y="1533525"/>
            <a:ext cx="10917000" cy="3790800"/>
          </a:xfrm>
          <a:prstGeom prst="rect">
            <a:avLst/>
          </a:prstGeom>
          <a:solidFill>
            <a:schemeClr val="lt1">
              <a:alpha val="48627"/>
            </a:schemeClr>
          </a:solidFill>
          <a:ln cap="flat" cmpd="sng" w="12700">
            <a:solidFill>
              <a:srgbClr val="F3E4F3"/>
            </a:solidFill>
            <a:prstDash val="solid"/>
            <a:miter lim="800000"/>
            <a:headEnd len="sm" w="sm" type="none"/>
            <a:tailEnd len="sm" w="sm" type="none"/>
          </a:ln>
          <a:effectLst>
            <a:outerShdw blurRad="50800" rotWithShape="0" algn="tl" dir="2700000" dist="38100">
              <a:srgbClr val="CABDCC">
                <a:alpha val="2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23" name="Google Shape;123;g80d1365a45_30_335"/>
          <p:cNvSpPr/>
          <p:nvPr/>
        </p:nvSpPr>
        <p:spPr>
          <a:xfrm>
            <a:off x="609084" y="2971798"/>
            <a:ext cx="128100"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24" name="Google Shape;124;g80d1365a45_30_335"/>
          <p:cNvSpPr txBox="1"/>
          <p:nvPr>
            <p:ph type="title"/>
          </p:nvPr>
        </p:nvSpPr>
        <p:spPr>
          <a:xfrm>
            <a:off x="1078992" y="1938528"/>
            <a:ext cx="10177200" cy="2990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400"/>
              <a:buFont typeface="Avenir"/>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g80d1365a45_30_33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80d1365a45_30_3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g80d1365a45_30_3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8" name="Shape 128"/>
        <p:cNvGrpSpPr/>
        <p:nvPr/>
      </p:nvGrpSpPr>
      <p:grpSpPr>
        <a:xfrm>
          <a:off x="0" y="0"/>
          <a:ext cx="0" cy="0"/>
          <a:chOff x="0" y="0"/>
          <a:chExt cx="0" cy="0"/>
        </a:xfrm>
      </p:grpSpPr>
      <p:sp>
        <p:nvSpPr>
          <p:cNvPr id="129" name="Google Shape;129;g80d1365a45_30_342"/>
          <p:cNvSpPr/>
          <p:nvPr/>
        </p:nvSpPr>
        <p:spPr>
          <a:xfrm>
            <a:off x="558210" y="4981421"/>
            <a:ext cx="11135100" cy="822900"/>
          </a:xfrm>
          <a:prstGeom prst="rect">
            <a:avLst/>
          </a:prstGeom>
          <a:solidFill>
            <a:schemeClr val="lt1">
              <a:alpha val="48627"/>
            </a:schemeClr>
          </a:solidFill>
          <a:ln cap="flat" cmpd="sng" w="12700">
            <a:solidFill>
              <a:srgbClr val="F3E4F3"/>
            </a:solidFill>
            <a:prstDash val="solid"/>
            <a:miter lim="800000"/>
            <a:headEnd len="sm" w="sm" type="none"/>
            <a:tailEnd len="sm" w="sm" type="none"/>
          </a:ln>
          <a:effectLst>
            <a:outerShdw blurRad="50800" rotWithShape="0" algn="tl" dir="2700000" dist="38100">
              <a:srgbClr val="D8D8D8">
                <a:alpha val="2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30" name="Google Shape;130;g80d1365a45_30_342"/>
          <p:cNvSpPr/>
          <p:nvPr/>
        </p:nvSpPr>
        <p:spPr>
          <a:xfrm>
            <a:off x="498834" y="5118581"/>
            <a:ext cx="146400" cy="548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31" name="Google Shape;131;g80d1365a45_30_342"/>
          <p:cNvSpPr txBox="1"/>
          <p:nvPr>
            <p:ph type="title"/>
          </p:nvPr>
        </p:nvSpPr>
        <p:spPr>
          <a:xfrm>
            <a:off x="557784" y="640080"/>
            <a:ext cx="10890600" cy="4114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600"/>
              <a:buFont typeface="Avenir"/>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80d1365a45_30_342"/>
          <p:cNvSpPr txBox="1"/>
          <p:nvPr>
            <p:ph idx="1" type="body"/>
          </p:nvPr>
        </p:nvSpPr>
        <p:spPr>
          <a:xfrm>
            <a:off x="841248" y="5102352"/>
            <a:ext cx="10607100" cy="585300"/>
          </a:xfrm>
          <a:prstGeom prst="rect">
            <a:avLst/>
          </a:prstGeom>
          <a:noFill/>
          <a:ln>
            <a:noFill/>
          </a:ln>
        </p:spPr>
        <p:txBody>
          <a:bodyPr anchorCtr="0" anchor="ctr"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3" name="Google Shape;133;g80d1365a45_30_34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g80d1365a45_30_34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80d1365a45_30_3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6" name="Shape 136"/>
        <p:cNvGrpSpPr/>
        <p:nvPr/>
      </p:nvGrpSpPr>
      <p:grpSpPr>
        <a:xfrm>
          <a:off x="0" y="0"/>
          <a:ext cx="0" cy="0"/>
          <a:chOff x="0" y="0"/>
          <a:chExt cx="0" cy="0"/>
        </a:xfrm>
      </p:grpSpPr>
      <p:sp>
        <p:nvSpPr>
          <p:cNvPr id="137" name="Google Shape;137;g80d1365a45_30_350"/>
          <p:cNvSpPr/>
          <p:nvPr/>
        </p:nvSpPr>
        <p:spPr>
          <a:xfrm>
            <a:off x="558209" y="0"/>
            <a:ext cx="11167500" cy="2018700"/>
          </a:xfrm>
          <a:prstGeom prst="rect">
            <a:avLst/>
          </a:prstGeom>
          <a:solidFill>
            <a:schemeClr val="lt1">
              <a:alpha val="48627"/>
            </a:schemeClr>
          </a:solidFill>
          <a:ln cap="flat" cmpd="sng" w="9525">
            <a:solidFill>
              <a:srgbClr val="F3E4F3"/>
            </a:solidFill>
            <a:prstDash val="solid"/>
            <a:miter lim="800000"/>
            <a:headEnd len="sm" w="sm" type="none"/>
            <a:tailEnd len="sm" w="sm" type="none"/>
          </a:ln>
          <a:effectLst>
            <a:outerShdw blurRad="50800" rotWithShape="0" algn="tl" dir="2700000" dist="38100">
              <a:srgbClr val="D8D8D8">
                <a:alpha val="2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38" name="Google Shape;138;g80d1365a45_30_350"/>
          <p:cNvSpPr/>
          <p:nvPr/>
        </p:nvSpPr>
        <p:spPr>
          <a:xfrm>
            <a:off x="566928" y="0"/>
            <a:ext cx="11155800" cy="2011800"/>
          </a:xfrm>
          <a:prstGeom prst="rect">
            <a:avLst/>
          </a:prstGeom>
          <a:solidFill>
            <a:schemeClr val="lt1">
              <a:alpha val="4862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39" name="Google Shape;139;g80d1365a45_30_350"/>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40" name="Google Shape;140;g80d1365a45_30_35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venir"/>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g80d1365a45_30_350"/>
          <p:cNvSpPr txBox="1"/>
          <p:nvPr>
            <p:ph idx="1" type="body"/>
          </p:nvPr>
        </p:nvSpPr>
        <p:spPr>
          <a:xfrm>
            <a:off x="1115568" y="2372650"/>
            <a:ext cx="4937700" cy="823800"/>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2" name="Google Shape;142;g80d1365a45_30_350"/>
          <p:cNvSpPr txBox="1"/>
          <p:nvPr>
            <p:ph idx="2" type="body"/>
          </p:nvPr>
        </p:nvSpPr>
        <p:spPr>
          <a:xfrm>
            <a:off x="1115568" y="3203688"/>
            <a:ext cx="4937700" cy="2968500"/>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g80d1365a45_30_350"/>
          <p:cNvSpPr txBox="1"/>
          <p:nvPr>
            <p:ph idx="3" type="body"/>
          </p:nvPr>
        </p:nvSpPr>
        <p:spPr>
          <a:xfrm>
            <a:off x="6345936" y="2372650"/>
            <a:ext cx="4937700" cy="823800"/>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4" name="Google Shape;144;g80d1365a45_30_350"/>
          <p:cNvSpPr txBox="1"/>
          <p:nvPr>
            <p:ph idx="4" type="body"/>
          </p:nvPr>
        </p:nvSpPr>
        <p:spPr>
          <a:xfrm>
            <a:off x="6345936" y="3203687"/>
            <a:ext cx="4937700" cy="2968500"/>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g80d1365a45_30_350"/>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80d1365a45_30_3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g80d1365a45_30_350"/>
          <p:cNvSpPr txBox="1"/>
          <p:nvPr>
            <p:ph idx="12" type="sldNum"/>
          </p:nvPr>
        </p:nvSpPr>
        <p:spPr>
          <a:xfrm>
            <a:off x="8540496"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48" name="Shape 148"/>
        <p:cNvGrpSpPr/>
        <p:nvPr/>
      </p:nvGrpSpPr>
      <p:grpSpPr>
        <a:xfrm>
          <a:off x="0" y="0"/>
          <a:ext cx="0" cy="0"/>
          <a:chOff x="0" y="0"/>
          <a:chExt cx="0" cy="0"/>
        </a:xfrm>
      </p:grpSpPr>
      <p:sp>
        <p:nvSpPr>
          <p:cNvPr id="149" name="Google Shape;149;g80d1365a45_30_362"/>
          <p:cNvSpPr/>
          <p:nvPr/>
        </p:nvSpPr>
        <p:spPr>
          <a:xfrm>
            <a:off x="558210" y="1162033"/>
            <a:ext cx="3740700" cy="4643400"/>
          </a:xfrm>
          <a:prstGeom prst="rect">
            <a:avLst/>
          </a:prstGeom>
          <a:solidFill>
            <a:schemeClr val="lt1">
              <a:alpha val="48627"/>
            </a:schemeClr>
          </a:solidFill>
          <a:ln cap="flat" cmpd="sng" w="12700">
            <a:solidFill>
              <a:srgbClr val="F3E4F3"/>
            </a:solidFill>
            <a:prstDash val="solid"/>
            <a:miter lim="800000"/>
            <a:headEnd len="sm" w="sm" type="none"/>
            <a:tailEnd len="sm" w="sm" type="none"/>
          </a:ln>
          <a:effectLst>
            <a:outerShdw blurRad="50800" rotWithShape="0" algn="tl" dir="2700000" dist="38100">
              <a:srgbClr val="D8D8D8">
                <a:alpha val="2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50" name="Google Shape;150;g80d1365a45_30_362"/>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51" name="Google Shape;151;g80d1365a45_30_362"/>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3400"/>
              <a:buFont typeface="Avenir"/>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g80d1365a45_30_362"/>
          <p:cNvSpPr txBox="1"/>
          <p:nvPr>
            <p:ph idx="1" type="body"/>
          </p:nvPr>
        </p:nvSpPr>
        <p:spPr>
          <a:xfrm>
            <a:off x="4965192" y="1709928"/>
            <a:ext cx="6729900" cy="4096500"/>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3" name="Google Shape;153;g80d1365a45_30_362"/>
          <p:cNvSpPr txBox="1"/>
          <p:nvPr>
            <p:ph idx="2" type="body"/>
          </p:nvPr>
        </p:nvSpPr>
        <p:spPr>
          <a:xfrm>
            <a:off x="868680" y="3429000"/>
            <a:ext cx="3099900" cy="2066400"/>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4" name="Google Shape;154;g80d1365a45_30_362"/>
          <p:cNvSpPr txBox="1"/>
          <p:nvPr>
            <p:ph idx="10" type="dt"/>
          </p:nvPr>
        </p:nvSpPr>
        <p:spPr>
          <a:xfrm>
            <a:off x="86868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80d1365a45_30_3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80d1365a45_30_3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7" name="Shape 157"/>
        <p:cNvGrpSpPr/>
        <p:nvPr/>
      </p:nvGrpSpPr>
      <p:grpSpPr>
        <a:xfrm>
          <a:off x="0" y="0"/>
          <a:ext cx="0" cy="0"/>
          <a:chOff x="0" y="0"/>
          <a:chExt cx="0" cy="0"/>
        </a:xfrm>
      </p:grpSpPr>
      <p:sp>
        <p:nvSpPr>
          <p:cNvPr id="158" name="Google Shape;158;g80d1365a45_30_371"/>
          <p:cNvSpPr/>
          <p:nvPr/>
        </p:nvSpPr>
        <p:spPr>
          <a:xfrm>
            <a:off x="558210" y="1162033"/>
            <a:ext cx="3740700" cy="4643400"/>
          </a:xfrm>
          <a:prstGeom prst="rect">
            <a:avLst/>
          </a:prstGeom>
          <a:solidFill>
            <a:schemeClr val="lt1">
              <a:alpha val="48627"/>
            </a:schemeClr>
          </a:solidFill>
          <a:ln cap="flat" cmpd="sng" w="12700">
            <a:solidFill>
              <a:srgbClr val="F3E4F3"/>
            </a:solidFill>
            <a:prstDash val="solid"/>
            <a:miter lim="800000"/>
            <a:headEnd len="sm" w="sm" type="none"/>
            <a:tailEnd len="sm" w="sm" type="none"/>
          </a:ln>
          <a:effectLst>
            <a:outerShdw blurRad="50800" rotWithShape="0" algn="tl" dir="2700000" dist="38100">
              <a:srgbClr val="D8D8D8">
                <a:alpha val="2862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59" name="Google Shape;159;g80d1365a45_30_371"/>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60" name="Google Shape;160;g80d1365a45_30_371"/>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3400"/>
              <a:buFont typeface="Avenir"/>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g80d1365a45_30_371"/>
          <p:cNvSpPr/>
          <p:nvPr>
            <p:ph idx="2" type="pic"/>
          </p:nvPr>
        </p:nvSpPr>
        <p:spPr>
          <a:xfrm>
            <a:off x="4965192" y="1161288"/>
            <a:ext cx="6729900" cy="4645200"/>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2800"/>
              <a:buFont typeface="Arial"/>
              <a:buNone/>
              <a:defRPr b="0" i="0" sz="2800" u="none" cap="none" strike="noStrike">
                <a:solidFill>
                  <a:schemeClr val="dk1"/>
                </a:solidFill>
                <a:latin typeface="Avenir"/>
                <a:ea typeface="Avenir"/>
                <a:cs typeface="Avenir"/>
                <a:sym typeface="Avenir"/>
              </a:defRPr>
            </a:lvl1pPr>
            <a:lvl2pPr lvl="1" marR="0" rtl="0" algn="l">
              <a:lnSpc>
                <a:spcPct val="110000"/>
              </a:lnSpc>
              <a:spcBef>
                <a:spcPts val="500"/>
              </a:spcBef>
              <a:spcAft>
                <a:spcPts val="0"/>
              </a:spcAft>
              <a:buClr>
                <a:schemeClr val="dk1"/>
              </a:buClr>
              <a:buSzPts val="2800"/>
              <a:buFont typeface="Arial"/>
              <a:buNone/>
              <a:defRPr b="0" i="0" sz="2800" u="none" cap="none" strike="noStrike">
                <a:solidFill>
                  <a:schemeClr val="dk1"/>
                </a:solidFill>
                <a:latin typeface="Avenir"/>
                <a:ea typeface="Avenir"/>
                <a:cs typeface="Avenir"/>
                <a:sym typeface="Avenir"/>
              </a:defRPr>
            </a:lvl2pPr>
            <a:lvl3pPr lvl="2" marR="0" rtl="0" algn="l">
              <a:lnSpc>
                <a:spcPct val="110000"/>
              </a:lnSpc>
              <a:spcBef>
                <a:spcPts val="5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3pPr>
            <a:lvl4pPr lvl="3"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4pPr>
            <a:lvl5pPr lvl="4"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9pPr>
          </a:lstStyle>
          <a:p/>
        </p:txBody>
      </p:sp>
      <p:sp>
        <p:nvSpPr>
          <p:cNvPr id="162" name="Google Shape;162;g80d1365a45_30_371"/>
          <p:cNvSpPr txBox="1"/>
          <p:nvPr>
            <p:ph idx="1" type="body"/>
          </p:nvPr>
        </p:nvSpPr>
        <p:spPr>
          <a:xfrm>
            <a:off x="868680" y="3438144"/>
            <a:ext cx="3099900" cy="2057400"/>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3" name="Google Shape;163;g80d1365a45_30_371"/>
          <p:cNvSpPr txBox="1"/>
          <p:nvPr>
            <p:ph idx="10" type="dt"/>
          </p:nvPr>
        </p:nvSpPr>
        <p:spPr>
          <a:xfrm>
            <a:off x="86868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g80d1365a45_30_3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g80d1365a45_30_3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6" name="Shape 166"/>
        <p:cNvGrpSpPr/>
        <p:nvPr/>
      </p:nvGrpSpPr>
      <p:grpSpPr>
        <a:xfrm>
          <a:off x="0" y="0"/>
          <a:ext cx="0" cy="0"/>
          <a:chOff x="0" y="0"/>
          <a:chExt cx="0" cy="0"/>
        </a:xfrm>
      </p:grpSpPr>
      <p:sp>
        <p:nvSpPr>
          <p:cNvPr id="167" name="Google Shape;167;g80d1365a45_30_38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g80d1365a45_30_380"/>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g80d1365a45_30_38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g80d1365a45_30_3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80d1365a45_30_3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 name="Shape 23"/>
        <p:cNvGrpSpPr/>
        <p:nvPr/>
      </p:nvGrpSpPr>
      <p:grpSpPr>
        <a:xfrm>
          <a:off x="0" y="0"/>
          <a:ext cx="0" cy="0"/>
          <a:chOff x="0" y="0"/>
          <a:chExt cx="0" cy="0"/>
        </a:xfrm>
      </p:grpSpPr>
      <p:sp>
        <p:nvSpPr>
          <p:cNvPr id="24" name="Google Shape;24;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72" name="Shape 172"/>
        <p:cNvGrpSpPr/>
        <p:nvPr/>
      </p:nvGrpSpPr>
      <p:grpSpPr>
        <a:xfrm>
          <a:off x="0" y="0"/>
          <a:ext cx="0" cy="0"/>
          <a:chOff x="0" y="0"/>
          <a:chExt cx="0" cy="0"/>
        </a:xfrm>
      </p:grpSpPr>
      <p:sp>
        <p:nvSpPr>
          <p:cNvPr id="173" name="Google Shape;173;g80d1365a45_30_386"/>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80d1365a45_30_38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g80d1365a45_30_38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g80d1365a45_30_38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g80d1365a45_30_38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7" name="Shape 27"/>
        <p:cNvGrpSpPr/>
        <p:nvPr/>
      </p:nvGrpSpPr>
      <p:grpSpPr>
        <a:xfrm>
          <a:off x="0" y="0"/>
          <a:ext cx="0" cy="0"/>
          <a:chOff x="0" y="0"/>
          <a:chExt cx="0" cy="0"/>
        </a:xfrm>
      </p:grpSpPr>
      <p:sp>
        <p:nvSpPr>
          <p:cNvPr id="28" name="Google Shape;28;p73"/>
          <p:cNvSpPr/>
          <p:nvPr/>
        </p:nvSpPr>
        <p:spPr>
          <a:xfrm>
            <a:off x="558209" y="0"/>
            <a:ext cx="11167447" cy="2018806"/>
          </a:xfrm>
          <a:prstGeom prst="rect">
            <a:avLst/>
          </a:prstGeom>
          <a:solidFill>
            <a:schemeClr val="lt1">
              <a:alpha val="49019"/>
            </a:schemeClr>
          </a:solidFill>
          <a:ln cap="flat" cmpd="sng" w="9525">
            <a:solidFill>
              <a:srgbClr val="F3E4F3"/>
            </a:solidFill>
            <a:prstDash val="solid"/>
            <a:miter lim="800000"/>
            <a:headEnd len="sm" w="sm" type="none"/>
            <a:tailEnd len="sm" w="sm" type="none"/>
          </a:ln>
          <a:effectLst>
            <a:outerShdw blurRad="50800" rotWithShape="0" algn="tl" dir="2700000" dist="38100">
              <a:srgbClr val="D8D8D8">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9" name="Google Shape;29;p73"/>
          <p:cNvSpPr/>
          <p:nvPr/>
        </p:nvSpPr>
        <p:spPr>
          <a:xfrm>
            <a:off x="566928" y="0"/>
            <a:ext cx="11155680" cy="2011680"/>
          </a:xfrm>
          <a:prstGeom prst="rect">
            <a:avLst/>
          </a:prstGeom>
          <a:solidFill>
            <a:schemeClr val="lt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0" name="Google Shape;30;p73"/>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1" name="Google Shape;31;p73"/>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3"/>
          <p:cNvSpPr txBox="1"/>
          <p:nvPr>
            <p:ph idx="1" type="body"/>
          </p:nvPr>
        </p:nvSpPr>
        <p:spPr>
          <a:xfrm>
            <a:off x="1115568"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3"/>
          <p:cNvSpPr txBox="1"/>
          <p:nvPr>
            <p:ph idx="2" type="body"/>
          </p:nvPr>
        </p:nvSpPr>
        <p:spPr>
          <a:xfrm>
            <a:off x="6345936" y="2478024"/>
            <a:ext cx="49377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73"/>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3"/>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7" name="Shape 37"/>
        <p:cNvGrpSpPr/>
        <p:nvPr/>
      </p:nvGrpSpPr>
      <p:grpSpPr>
        <a:xfrm>
          <a:off x="0" y="0"/>
          <a:ext cx="0" cy="0"/>
          <a:chOff x="0" y="0"/>
          <a:chExt cx="0" cy="0"/>
        </a:xfrm>
      </p:grpSpPr>
      <p:sp>
        <p:nvSpPr>
          <p:cNvPr id="38" name="Google Shape;38;p74"/>
          <p:cNvSpPr/>
          <p:nvPr/>
        </p:nvSpPr>
        <p:spPr>
          <a:xfrm>
            <a:off x="558209" y="0"/>
            <a:ext cx="11167447" cy="2018806"/>
          </a:xfrm>
          <a:prstGeom prst="rect">
            <a:avLst/>
          </a:prstGeom>
          <a:solidFill>
            <a:schemeClr val="lt1">
              <a:alpha val="49019"/>
            </a:schemeClr>
          </a:solidFill>
          <a:ln cap="flat" cmpd="sng" w="9525">
            <a:solidFill>
              <a:srgbClr val="F3E4F3"/>
            </a:solidFill>
            <a:prstDash val="solid"/>
            <a:miter lim="800000"/>
            <a:headEnd len="sm" w="sm" type="none"/>
            <a:tailEnd len="sm" w="sm" type="none"/>
          </a:ln>
          <a:effectLst>
            <a:outerShdw blurRad="50800" rotWithShape="0" algn="tl" dir="2700000" dist="38100">
              <a:srgbClr val="D8D8D8">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9" name="Google Shape;39;p74"/>
          <p:cNvSpPr/>
          <p:nvPr/>
        </p:nvSpPr>
        <p:spPr>
          <a:xfrm>
            <a:off x="566928" y="0"/>
            <a:ext cx="11155680" cy="2011680"/>
          </a:xfrm>
          <a:prstGeom prst="rect">
            <a:avLst/>
          </a:prstGeom>
          <a:solidFill>
            <a:schemeClr val="lt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0" name="Google Shape;40;p74"/>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1" name="Google Shape;41;p74"/>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4"/>
          <p:cNvSpPr txBox="1"/>
          <p:nvPr>
            <p:ph idx="1" type="body"/>
          </p:nvPr>
        </p:nvSpPr>
        <p:spPr>
          <a:xfrm>
            <a:off x="1115568" y="2478024"/>
            <a:ext cx="10168128"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74"/>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4"/>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 name="Shape 46"/>
        <p:cNvGrpSpPr/>
        <p:nvPr/>
      </p:nvGrpSpPr>
      <p:grpSpPr>
        <a:xfrm>
          <a:off x="0" y="0"/>
          <a:ext cx="0" cy="0"/>
          <a:chOff x="0" y="0"/>
          <a:chExt cx="0" cy="0"/>
        </a:xfrm>
      </p:grpSpPr>
      <p:sp>
        <p:nvSpPr>
          <p:cNvPr id="47" name="Google Shape;47;p75"/>
          <p:cNvSpPr/>
          <p:nvPr/>
        </p:nvSpPr>
        <p:spPr>
          <a:xfrm>
            <a:off x="665853" y="1533525"/>
            <a:ext cx="10917063" cy="3790950"/>
          </a:xfrm>
          <a:prstGeom prst="rect">
            <a:avLst/>
          </a:prstGeom>
          <a:solidFill>
            <a:schemeClr val="lt1">
              <a:alpha val="49019"/>
            </a:schemeClr>
          </a:solidFill>
          <a:ln cap="flat" cmpd="sng" w="12700">
            <a:solidFill>
              <a:srgbClr val="F3E4F3"/>
            </a:solidFill>
            <a:prstDash val="solid"/>
            <a:miter lim="800000"/>
            <a:headEnd len="sm" w="sm" type="none"/>
            <a:tailEnd len="sm" w="sm" type="none"/>
          </a:ln>
          <a:effectLst>
            <a:outerShdw blurRad="50800" rotWithShape="0" algn="tl" dir="2700000" dist="38100">
              <a:srgbClr val="CABDCC">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8" name="Google Shape;48;p75"/>
          <p:cNvSpPr/>
          <p:nvPr/>
        </p:nvSpPr>
        <p:spPr>
          <a:xfrm>
            <a:off x="609084" y="2971798"/>
            <a:ext cx="128016"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9" name="Google Shape;49;p75"/>
          <p:cNvSpPr txBox="1"/>
          <p:nvPr>
            <p:ph type="title"/>
          </p:nvPr>
        </p:nvSpPr>
        <p:spPr>
          <a:xfrm>
            <a:off x="1078992" y="1938528"/>
            <a:ext cx="10177272" cy="29900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5400"/>
              <a:buFont typeface="Avenir"/>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3" name="Shape 53"/>
        <p:cNvGrpSpPr/>
        <p:nvPr/>
      </p:nvGrpSpPr>
      <p:grpSpPr>
        <a:xfrm>
          <a:off x="0" y="0"/>
          <a:ext cx="0" cy="0"/>
          <a:chOff x="0" y="0"/>
          <a:chExt cx="0" cy="0"/>
        </a:xfrm>
      </p:grpSpPr>
      <p:sp>
        <p:nvSpPr>
          <p:cNvPr id="54" name="Google Shape;54;p76"/>
          <p:cNvSpPr/>
          <p:nvPr/>
        </p:nvSpPr>
        <p:spPr>
          <a:xfrm>
            <a:off x="558210" y="4981421"/>
            <a:ext cx="11134956" cy="822960"/>
          </a:xfrm>
          <a:prstGeom prst="rect">
            <a:avLst/>
          </a:prstGeom>
          <a:solidFill>
            <a:schemeClr val="lt1">
              <a:alpha val="49019"/>
            </a:schemeClr>
          </a:solidFill>
          <a:ln cap="flat" cmpd="sng" w="12700">
            <a:solidFill>
              <a:srgbClr val="F3E4F3"/>
            </a:solidFill>
            <a:prstDash val="solid"/>
            <a:miter lim="800000"/>
            <a:headEnd len="sm" w="sm" type="none"/>
            <a:tailEnd len="sm" w="sm" type="none"/>
          </a:ln>
          <a:effectLst>
            <a:outerShdw blurRad="50800" rotWithShape="0" algn="tl" dir="2700000" dist="38100">
              <a:srgbClr val="D8D8D8">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55" name="Google Shape;55;p76"/>
          <p:cNvSpPr/>
          <p:nvPr/>
        </p:nvSpPr>
        <p:spPr>
          <a:xfrm>
            <a:off x="498834" y="5118581"/>
            <a:ext cx="146304" cy="5486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56" name="Google Shape;56;p76"/>
          <p:cNvSpPr txBox="1"/>
          <p:nvPr>
            <p:ph type="title"/>
          </p:nvPr>
        </p:nvSpPr>
        <p:spPr>
          <a:xfrm>
            <a:off x="557784" y="640080"/>
            <a:ext cx="10890504" cy="4114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600"/>
              <a:buFont typeface="Avenir"/>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6"/>
          <p:cNvSpPr txBox="1"/>
          <p:nvPr>
            <p:ph idx="1" type="body"/>
          </p:nvPr>
        </p:nvSpPr>
        <p:spPr>
          <a:xfrm>
            <a:off x="841248" y="5102352"/>
            <a:ext cx="10607040" cy="585216"/>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8" name="Google Shape;58;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1" name="Shape 61"/>
        <p:cNvGrpSpPr/>
        <p:nvPr/>
      </p:nvGrpSpPr>
      <p:grpSpPr>
        <a:xfrm>
          <a:off x="0" y="0"/>
          <a:ext cx="0" cy="0"/>
          <a:chOff x="0" y="0"/>
          <a:chExt cx="0" cy="0"/>
        </a:xfrm>
      </p:grpSpPr>
      <p:sp>
        <p:nvSpPr>
          <p:cNvPr id="62" name="Google Shape;62;p77"/>
          <p:cNvSpPr/>
          <p:nvPr/>
        </p:nvSpPr>
        <p:spPr>
          <a:xfrm>
            <a:off x="558209" y="0"/>
            <a:ext cx="11167447" cy="2018806"/>
          </a:xfrm>
          <a:prstGeom prst="rect">
            <a:avLst/>
          </a:prstGeom>
          <a:solidFill>
            <a:schemeClr val="lt1">
              <a:alpha val="49019"/>
            </a:schemeClr>
          </a:solidFill>
          <a:ln cap="flat" cmpd="sng" w="9525">
            <a:solidFill>
              <a:srgbClr val="F3E4F3"/>
            </a:solidFill>
            <a:prstDash val="solid"/>
            <a:miter lim="800000"/>
            <a:headEnd len="sm" w="sm" type="none"/>
            <a:tailEnd len="sm" w="sm" type="none"/>
          </a:ln>
          <a:effectLst>
            <a:outerShdw blurRad="50800" rotWithShape="0" algn="tl" dir="2700000" dist="38100">
              <a:srgbClr val="D8D8D8">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3" name="Google Shape;63;p77"/>
          <p:cNvSpPr/>
          <p:nvPr/>
        </p:nvSpPr>
        <p:spPr>
          <a:xfrm>
            <a:off x="566928" y="0"/>
            <a:ext cx="11155680" cy="2011680"/>
          </a:xfrm>
          <a:prstGeom prst="rect">
            <a:avLst/>
          </a:prstGeom>
          <a:solidFill>
            <a:schemeClr val="lt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4" name="Google Shape;64;p77"/>
          <p:cNvSpPr/>
          <p:nvPr/>
        </p:nvSpPr>
        <p:spPr>
          <a:xfrm>
            <a:off x="498834" y="787352"/>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5" name="Google Shape;65;p77"/>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Avenir"/>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77"/>
          <p:cNvSpPr txBox="1"/>
          <p:nvPr>
            <p:ph idx="1" type="body"/>
          </p:nvPr>
        </p:nvSpPr>
        <p:spPr>
          <a:xfrm>
            <a:off x="1115568"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7" name="Google Shape;67;p77"/>
          <p:cNvSpPr txBox="1"/>
          <p:nvPr>
            <p:ph idx="2" type="body"/>
          </p:nvPr>
        </p:nvSpPr>
        <p:spPr>
          <a:xfrm>
            <a:off x="1115568" y="3203688"/>
            <a:ext cx="4937760" cy="2968512"/>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77"/>
          <p:cNvSpPr txBox="1"/>
          <p:nvPr>
            <p:ph idx="3" type="body"/>
          </p:nvPr>
        </p:nvSpPr>
        <p:spPr>
          <a:xfrm>
            <a:off x="6345936" y="2372650"/>
            <a:ext cx="49377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77"/>
          <p:cNvSpPr txBox="1"/>
          <p:nvPr>
            <p:ph idx="4" type="body"/>
          </p:nvPr>
        </p:nvSpPr>
        <p:spPr>
          <a:xfrm>
            <a:off x="6345936" y="3203687"/>
            <a:ext cx="4937760" cy="2968511"/>
          </a:xfrm>
          <a:prstGeom prst="rect">
            <a:avLst/>
          </a:prstGeom>
          <a:noFill/>
          <a:ln>
            <a:noFill/>
          </a:ln>
        </p:spPr>
        <p:txBody>
          <a:bodyPr anchorCtr="0" anchor="t" bIns="45700" lIns="91425" spcFirstLastPara="1" rIns="91425" wrap="square" tIns="45700">
            <a:norm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77"/>
          <p:cNvSpPr txBox="1"/>
          <p:nvPr>
            <p:ph idx="10" type="dt"/>
          </p:nvPr>
        </p:nvSpPr>
        <p:spPr>
          <a:xfrm>
            <a:off x="1115568"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7"/>
          <p:cNvSpPr txBox="1"/>
          <p:nvPr>
            <p:ph idx="12" type="sldNum"/>
          </p:nvPr>
        </p:nvSpPr>
        <p:spPr>
          <a:xfrm>
            <a:off x="8540496"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3" name="Shape 73"/>
        <p:cNvGrpSpPr/>
        <p:nvPr/>
      </p:nvGrpSpPr>
      <p:grpSpPr>
        <a:xfrm>
          <a:off x="0" y="0"/>
          <a:ext cx="0" cy="0"/>
          <a:chOff x="0" y="0"/>
          <a:chExt cx="0" cy="0"/>
        </a:xfrm>
      </p:grpSpPr>
      <p:sp>
        <p:nvSpPr>
          <p:cNvPr id="74" name="Google Shape;74;p78"/>
          <p:cNvSpPr/>
          <p:nvPr/>
        </p:nvSpPr>
        <p:spPr>
          <a:xfrm>
            <a:off x="558210" y="1162033"/>
            <a:ext cx="3740740" cy="4643344"/>
          </a:xfrm>
          <a:prstGeom prst="rect">
            <a:avLst/>
          </a:prstGeom>
          <a:solidFill>
            <a:schemeClr val="lt1">
              <a:alpha val="49019"/>
            </a:schemeClr>
          </a:solidFill>
          <a:ln cap="flat" cmpd="sng" w="12700">
            <a:solidFill>
              <a:srgbClr val="F3E4F3"/>
            </a:solidFill>
            <a:prstDash val="solid"/>
            <a:miter lim="800000"/>
            <a:headEnd len="sm" w="sm" type="none"/>
            <a:tailEnd len="sm" w="sm" type="none"/>
          </a:ln>
          <a:effectLst>
            <a:outerShdw blurRad="50800" rotWithShape="0" algn="tl" dir="2700000" dist="38100">
              <a:srgbClr val="D8D8D8">
                <a:alpha val="2901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5" name="Google Shape;75;p78"/>
          <p:cNvSpPr/>
          <p:nvPr/>
        </p:nvSpPr>
        <p:spPr>
          <a:xfrm>
            <a:off x="498834" y="1618375"/>
            <a:ext cx="146304" cy="8229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6" name="Google Shape;76;p78"/>
          <p:cNvSpPr txBox="1"/>
          <p:nvPr>
            <p:ph type="title"/>
          </p:nvPr>
        </p:nvSpPr>
        <p:spPr>
          <a:xfrm>
            <a:off x="868680" y="1709928"/>
            <a:ext cx="3099816" cy="170992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3400"/>
              <a:buFont typeface="Avenir"/>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8"/>
          <p:cNvSpPr txBox="1"/>
          <p:nvPr>
            <p:ph idx="1" type="body"/>
          </p:nvPr>
        </p:nvSpPr>
        <p:spPr>
          <a:xfrm>
            <a:off x="4965192" y="1709928"/>
            <a:ext cx="6729984" cy="4096512"/>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8" name="Google Shape;78;p78"/>
          <p:cNvSpPr txBox="1"/>
          <p:nvPr>
            <p:ph idx="2" type="body"/>
          </p:nvPr>
        </p:nvSpPr>
        <p:spPr>
          <a:xfrm>
            <a:off x="868680" y="3429000"/>
            <a:ext cx="3099816" cy="2066544"/>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78"/>
          <p:cNvSpPr txBox="1"/>
          <p:nvPr>
            <p:ph idx="10" type="dt"/>
          </p:nvPr>
        </p:nvSpPr>
        <p:spPr>
          <a:xfrm>
            <a:off x="86868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 name="Shape 82"/>
        <p:cNvGrpSpPr/>
        <p:nvPr/>
      </p:nvGrpSpPr>
      <p:grpSpPr>
        <a:xfrm>
          <a:off x="0" y="0"/>
          <a:ext cx="0" cy="0"/>
          <a:chOff x="0" y="0"/>
          <a:chExt cx="0" cy="0"/>
        </a:xfrm>
      </p:grpSpPr>
      <p:sp>
        <p:nvSpPr>
          <p:cNvPr id="83" name="Google Shape;83;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8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1.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49019"/>
          </a:schemeClr>
        </a:solidFill>
      </p:bgPr>
    </p:bg>
    <p:spTree>
      <p:nvGrpSpPr>
        <p:cNvPr id="9" name="Shape 9"/>
        <p:cNvGrpSpPr/>
        <p:nvPr/>
      </p:nvGrpSpPr>
      <p:grpSpPr>
        <a:xfrm>
          <a:off x="0" y="0"/>
          <a:ext cx="0" cy="0"/>
          <a:chOff x="0" y="0"/>
          <a:chExt cx="0" cy="0"/>
        </a:xfrm>
      </p:grpSpPr>
      <p:sp>
        <p:nvSpPr>
          <p:cNvPr id="10" name="Google Shape;10;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venir"/>
              <a:buNone/>
              <a:defRPr b="0" i="0" sz="44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1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2" name="Google Shape;12;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3" name="Google Shape;13;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4" name="Google Shape;14;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alpha val="48627"/>
          </a:schemeClr>
        </a:solidFill>
      </p:bgPr>
    </p:bg>
    <p:spTree>
      <p:nvGrpSpPr>
        <p:cNvPr id="94" name="Shape 94"/>
        <p:cNvGrpSpPr/>
        <p:nvPr/>
      </p:nvGrpSpPr>
      <p:grpSpPr>
        <a:xfrm>
          <a:off x="0" y="0"/>
          <a:ext cx="0" cy="0"/>
          <a:chOff x="0" y="0"/>
          <a:chExt cx="0" cy="0"/>
        </a:xfrm>
      </p:grpSpPr>
      <p:sp>
        <p:nvSpPr>
          <p:cNvPr id="95" name="Google Shape;95;g80d1365a45_30_29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venir"/>
              <a:buNone/>
              <a:defRPr b="0" i="0" sz="44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6" name="Google Shape;96;g80d1365a45_30_29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1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97" name="Google Shape;97;g80d1365a45_30_29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98" name="Google Shape;98;g80d1365a45_30_29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99" name="Google Shape;99;g80d1365a45_30_29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https://www.mongodb.com/customers/shutterfly" TargetMode="External"/><Relationship Id="rId6" Type="http://schemas.openxmlformats.org/officeDocument/2006/relationships/image" Target="../media/image8.png"/><Relationship Id="rId7"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hyperlink" Target="about:blank"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about:blank"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35.png"/><Relationship Id="rId4" Type="http://schemas.openxmlformats.org/officeDocument/2006/relationships/image" Target="../media/image46.png"/><Relationship Id="rId5" Type="http://schemas.openxmlformats.org/officeDocument/2006/relationships/image" Target="../media/image56.png"/><Relationship Id="rId6" Type="http://schemas.openxmlformats.org/officeDocument/2006/relationships/image" Target="../media/image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2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42.png"/><Relationship Id="rId4" Type="http://schemas.openxmlformats.org/officeDocument/2006/relationships/hyperlink" Target="https://media16.connectedsocialmedia.com/MongoDB/15003/MongoDB_TCO_Comparison_MongoDB_Oracle.pdf" TargetMode="External"/><Relationship Id="rId5" Type="http://schemas.openxmlformats.org/officeDocument/2006/relationships/image" Target="../media/image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44.png"/><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47.png"/><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53.png"/><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hyperlink" Target="https://www.investopedia.com/terms/r/returnoninvestment.asp" TargetMode="External"/><Relationship Id="rId4" Type="http://schemas.openxmlformats.org/officeDocument/2006/relationships/image" Target="../media/image8.png"/><Relationship Id="rId5" Type="http://schemas.openxmlformats.org/officeDocument/2006/relationships/image" Target="../media/image45.png"/><Relationship Id="rId6" Type="http://schemas.openxmlformats.org/officeDocument/2006/relationships/image" Target="../media/image5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www.theprojectdiva.com/mitigating-risk-in-a-data-migration-project/" TargetMode="External"/><Relationship Id="rId4" Type="http://schemas.openxmlformats.org/officeDocument/2006/relationships/hyperlink" Target="https://www.shutterfly.com/learn/" TargetMode="External"/><Relationship Id="rId5" Type="http://schemas.openxmlformats.org/officeDocument/2006/relationships/hyperlink" Target="https://www.mongodb.com/customers/shutterfly" TargetMode="External"/><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https://docs.mongodb.com/ecosystem/drivers/driver-compatibility-reference" TargetMode="External"/><Relationship Id="rId6" Type="http://schemas.openxmlformats.org/officeDocument/2006/relationships/hyperlink" Target="https://www.datadoghq.com/blog/monitoring-mongodb-performance-metrics-wiredtiger/" TargetMode="External"/><Relationship Id="rId7" Type="http://schemas.openxmlformats.org/officeDocument/2006/relationships/image" Target="../media/image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26.png"/><Relationship Id="rId4" Type="http://schemas.openxmlformats.org/officeDocument/2006/relationships/hyperlink" Target="https://camino.instructure.com/courses/57628/files?preview=3268591"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49.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48.png"/><Relationship Id="rId7" Type="http://schemas.openxmlformats.org/officeDocument/2006/relationships/image" Target="../media/image60.png"/><Relationship Id="rId8" Type="http://schemas.openxmlformats.org/officeDocument/2006/relationships/image" Target="../media/image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48.png"/><Relationship Id="rId6" Type="http://schemas.openxmlformats.org/officeDocument/2006/relationships/image" Target="../media/image59.png"/><Relationship Id="rId7" Type="http://schemas.openxmlformats.org/officeDocument/2006/relationships/image" Target="../media/image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58.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8.png"/><Relationship Id="rId7" Type="http://schemas.openxmlformats.org/officeDocument/2006/relationships/image" Target="../media/image5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6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8.png"/><Relationship Id="rId4" Type="http://schemas.openxmlformats.org/officeDocument/2006/relationships/hyperlink" Target="https://www.businessdailyafrica.com/lifestyle/pfinance/Change-is-the-only-constant-in-business/4258410-1226810-h7wrc6/index.html"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8.png"/><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about:blan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62.png"/><Relationship Id="rId4" Type="http://schemas.openxmlformats.org/officeDocument/2006/relationships/image" Target="../media/image8.png"/><Relationship Id="rId5" Type="http://schemas.openxmlformats.org/officeDocument/2006/relationships/hyperlink" Target="about:blank" TargetMode="External"/><Relationship Id="rId6" Type="http://schemas.openxmlformats.org/officeDocument/2006/relationships/hyperlink" Target="about:blank" TargetMode="External"/><Relationship Id="rId7" Type="http://schemas.openxmlformats.org/officeDocument/2006/relationships/hyperlink" Target="about:blank"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hyperlink" Target="https://www.goodreads.com/quotes/9347-i-know-that-you-believe-you-understand-what-you-think" TargetMode="External"/><Relationship Id="rId5" Type="http://schemas.openxmlformats.org/officeDocument/2006/relationships/hyperlink" Target="https://www.goodreads.com/quotes/9347-i-know-that-you-believe-you-understand-what-you-thin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hyperlink" Target="http://www.agilenutshell.com/simplest_th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jpg"/><Relationship Id="rId10" Type="http://schemas.openxmlformats.org/officeDocument/2006/relationships/image" Target="../media/image4.png"/><Relationship Id="rId9" Type="http://schemas.openxmlformats.org/officeDocument/2006/relationships/image" Target="../media/image7.jp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5.jp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github.com/mongodb/mongo/wiki/Choose-A-Project" TargetMode="External"/><Relationship Id="rId5" Type="http://schemas.openxmlformats.org/officeDocument/2006/relationships/hyperlink" Target="about:blan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https://en.wikipedia.org/wiki/MongoDB" TargetMode="External"/><Relationship Id="rId6" Type="http://schemas.openxmlformats.org/officeDocument/2006/relationships/hyperlink" Target="https://en.wikipedia.org/wiki/TokuMX" TargetMode="External"/><Relationship Id="rId7" Type="http://schemas.openxmlformats.org/officeDocument/2006/relationships/image" Target="../media/image20.png"/><Relationship Id="rId8"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hyperlink" Target="https://www.feelingoodfeelingreat.com/2013/09/05/always-grateful-never-complacen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about:blank" TargetMode="External"/><Relationship Id="rId4" Type="http://schemas.openxmlformats.org/officeDocument/2006/relationships/hyperlink" Target="about:blank" TargetMode="External"/><Relationship Id="rId10" Type="http://schemas.openxmlformats.org/officeDocument/2006/relationships/image" Target="../media/image8.png"/><Relationship Id="rId9"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https://www.mongodb.com/compare/mongodb-oracle" TargetMode="External"/><Relationship Id="rId7" Type="http://schemas.openxmlformats.org/officeDocument/2006/relationships/hyperlink" Target="about:blank" TargetMode="External"/><Relationship Id="rId8" Type="http://schemas.openxmlformats.org/officeDocument/2006/relationships/hyperlink" Target="about:blan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github.com/mongodb/mongo/tree/master/src/mongo/db/storage" TargetMode="External"/><Relationship Id="rId4" Type="http://schemas.openxmlformats.org/officeDocument/2006/relationships/hyperlink" Target="https://github.com/mongodb/mongo/tree/master/src/mongo/db/storage" TargetMode="External"/><Relationship Id="rId11" Type="http://schemas.openxmlformats.org/officeDocument/2006/relationships/hyperlink" Target="https://www.mongodb.com/cloud/atlas" TargetMode="External"/><Relationship Id="rId10" Type="http://schemas.openxmlformats.org/officeDocument/2006/relationships/hyperlink" Target="https://www.mongodb.com/cloud/atlas" TargetMode="External"/><Relationship Id="rId12" Type="http://schemas.openxmlformats.org/officeDocument/2006/relationships/image" Target="../media/image8.png"/><Relationship Id="rId9" Type="http://schemas.openxmlformats.org/officeDocument/2006/relationships/hyperlink" Target="https://www.mongodb.com/cloud/atlas" TargetMode="External"/><Relationship Id="rId5" Type="http://schemas.openxmlformats.org/officeDocument/2006/relationships/hyperlink" Target="https://github.com/mongodb/mongo/tree/master/src/mongo/db/storage" TargetMode="External"/><Relationship Id="rId6" Type="http://schemas.openxmlformats.org/officeDocument/2006/relationships/hyperlink" Target="https://www.youtube.com/watch?v=XfLeO_LE6ic" TargetMode="External"/><Relationship Id="rId7" Type="http://schemas.openxmlformats.org/officeDocument/2006/relationships/hyperlink" Target="https://www.youtube.com/watch?v=XfLeO_LE6ic" TargetMode="External"/><Relationship Id="rId8" Type="http://schemas.openxmlformats.org/officeDocument/2006/relationships/hyperlink" Target="https://www.youtube.com/watch?v=XfLeO_LE6i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about:blank" TargetMode="External"/><Relationship Id="rId4" Type="http://schemas.openxmlformats.org/officeDocument/2006/relationships/hyperlink" Target="https://www.mongodb.com/customers/shutterfly" TargetMode="External"/><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2.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 Id="rId6" Type="http://schemas.openxmlformats.org/officeDocument/2006/relationships/hyperlink" Target="https://www.mongodb.com/mongodb-scale" TargetMode="External"/><Relationship Id="rId7"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www.mongodb.com/compare/mongodb-mysql#alwayson-availability" TargetMode="External"/><Relationship Id="rId4" Type="http://schemas.openxmlformats.org/officeDocument/2006/relationships/hyperlink" Target="https://dzone.com/articles/mongodb-the-good-the-bad-and-the-ugly" TargetMode="External"/><Relationship Id="rId5" Type="http://schemas.openxmlformats.org/officeDocument/2006/relationships/hyperlink" Target="https://www.sqlpassion.at/archive/2016/02/15/the-pain-of-real-time-data-analysis-in-sql-server-2016/" TargetMode="External"/><Relationship Id="rId6"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en.wikipedia.org/wiki/Database_trigger" TargetMode="External"/><Relationship Id="rId4" Type="http://schemas.openxmlformats.org/officeDocument/2006/relationships/hyperlink" Target="https://docs.mongodb.com/manual/reference/operator/aggregation/lookup/" TargetMode="External"/><Relationship Id="rId5"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hyperlink" Target="https://camino.instructure.com/courses/57628/files?preview=325894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hyperlink" Target="https://pngtree.com/freebackground/vector-photographic-equipment-background-poster_1005928.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hyperlink" Target="https://www.bitqueues.com/tips-to-set-up-home-office/" TargetMode="External"/><Relationship Id="rId5"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hyperlink" Target="https://foxutech.com/devops-flow/"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hyperlink" Target="https://visualcontenting.com/2019/11/18/15-ways-live-streaming-can-improve-your-busines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hyperlink" Target="https://www.vecteezy.com/vector-art/230130-female-web-developer-illustration-vector"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hyperlink" Target="https://camino.instructure.com/courses/57628/files?preview=321381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hyperlink" Target="https://www.pinterest.nz/amp/pin/478859372870478619/" TargetMode="External"/><Relationship Id="rId6"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hyperlink" Target="https://hatchful.shopify.com/editor/customize-log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hyperlink" Target="about:blank" TargetMode="External"/><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8.png"/><Relationship Id="rId4" Type="http://schemas.openxmlformats.org/officeDocument/2006/relationships/hyperlink" Target="https://www.mongodb.com/compare/mongodb-mysq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26.png"/><Relationship Id="rId4" Type="http://schemas.openxmlformats.org/officeDocument/2006/relationships/hyperlink" Target="https://camino.instructure.com/courses/57628/files?preview=3188165"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8.png"/><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26.png"/><Relationship Id="rId4" Type="http://schemas.openxmlformats.org/officeDocument/2006/relationships/hyperlink" Target="https://www.brainyquote.com/quotes/lewis_carroll_165865"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4.png"/><Relationship Id="rId5"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26.png"/><Relationship Id="rId4" Type="http://schemas.openxmlformats.org/officeDocument/2006/relationships/hyperlink" Target="https://camino.instructure.com/courses/57628/files?preview=3258813"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www.lucidchart.com/blog/agile-release-planning" TargetMode="External"/><Relationship Id="rId4" Type="http://schemas.openxmlformats.org/officeDocument/2006/relationships/image" Target="../media/image41.png"/><Relationship Id="rId5"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26.png"/><Relationship Id="rId4" Type="http://schemas.openxmlformats.org/officeDocument/2006/relationships/hyperlink" Target="https://camino.instructure.com/courses/57628/files?preview=3230780"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3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about:blank" TargetMode="External"/><Relationship Id="rId4" Type="http://schemas.openxmlformats.org/officeDocument/2006/relationships/image" Target="../media/image16.png"/><Relationship Id="rId5"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8.png"/><Relationship Id="rId4" Type="http://schemas.openxmlformats.org/officeDocument/2006/relationships/hyperlink" Target="https://dzone.com/articles/why-is-bug-tracking-tool-so-important-for-the-test"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hyperlink" Target="http://www.picturesque.com/photobook/pb_001" TargetMode="External"/><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26.png"/><Relationship Id="rId4" Type="http://schemas.openxmlformats.org/officeDocument/2006/relationships/hyperlink" Target="https://codingrelic.geekhold.com/2017/09/software-engineering-maxims-which-may.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2" name="Shape 182"/>
        <p:cNvGrpSpPr/>
        <p:nvPr/>
      </p:nvGrpSpPr>
      <p:grpSpPr>
        <a:xfrm>
          <a:off x="0" y="0"/>
          <a:ext cx="0" cy="0"/>
          <a:chOff x="0" y="0"/>
          <a:chExt cx="0" cy="0"/>
        </a:xfrm>
      </p:grpSpPr>
      <p:sp>
        <p:nvSpPr>
          <p:cNvPr id="183" name="Google Shape;183;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84" name="Google Shape;184;p1"/>
          <p:cNvSpPr/>
          <p:nvPr/>
        </p:nvSpPr>
        <p:spPr>
          <a:xfrm>
            <a:off x="1114425" y="0"/>
            <a:ext cx="9963150"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cap="flat" cmpd="sng" w="9525">
            <a:solidFill>
              <a:srgbClr val="F3E4F3"/>
            </a:solidFill>
            <a:prstDash val="solid"/>
            <a:miter lim="800000"/>
            <a:headEnd len="sm" w="sm" type="none"/>
            <a:tailEnd len="sm" w="sm" type="none"/>
          </a:ln>
          <a:effectLst>
            <a:outerShdw blurRad="63500" sx="102000" rotWithShape="0" algn="ctr" sy="102000">
              <a:srgbClr val="D8D8D8">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85" name="Google Shape;185;p1"/>
          <p:cNvSpPr/>
          <p:nvPr/>
        </p:nvSpPr>
        <p:spPr>
          <a:xfrm>
            <a:off x="1121664" y="0"/>
            <a:ext cx="9948672" cy="6858000"/>
          </a:xfrm>
          <a:custGeom>
            <a:rect b="b" l="l" r="r" t="t"/>
            <a:pathLst>
              <a:path extrusionOk="0" h="6858000" w="996315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86" name="Google Shape;186;p1"/>
          <p:cNvSpPr txBox="1"/>
          <p:nvPr>
            <p:ph type="ctrTitle"/>
          </p:nvPr>
        </p:nvSpPr>
        <p:spPr>
          <a:xfrm>
            <a:off x="1114425" y="622252"/>
            <a:ext cx="10144124" cy="161761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Times New Roman"/>
              <a:buNone/>
            </a:pPr>
            <a:r>
              <a:rPr b="1" lang="en-US" sz="4000">
                <a:solidFill>
                  <a:srgbClr val="6D1D6B"/>
                </a:solidFill>
                <a:latin typeface="Times New Roman"/>
                <a:ea typeface="Times New Roman"/>
                <a:cs typeface="Times New Roman"/>
                <a:sym typeface="Times New Roman"/>
              </a:rPr>
              <a:t>MSIS 2606 Software Project Management</a:t>
            </a:r>
            <a:endParaRPr>
              <a:solidFill>
                <a:srgbClr val="6D1D6B"/>
              </a:solidFill>
            </a:endParaRPr>
          </a:p>
        </p:txBody>
      </p:sp>
      <p:sp>
        <p:nvSpPr>
          <p:cNvPr id="187" name="Google Shape;187;p1"/>
          <p:cNvSpPr txBox="1"/>
          <p:nvPr>
            <p:ph idx="1" type="subTitle"/>
          </p:nvPr>
        </p:nvSpPr>
        <p:spPr>
          <a:xfrm>
            <a:off x="2209800" y="5656238"/>
            <a:ext cx="8258176" cy="631825"/>
          </a:xfrm>
          <a:prstGeom prst="rect">
            <a:avLst/>
          </a:prstGeom>
          <a:noFill/>
          <a:ln>
            <a:noFill/>
          </a:ln>
        </p:spPr>
        <p:txBody>
          <a:bodyPr anchorCtr="0" anchor="ctr" bIns="45700" lIns="91425" spcFirstLastPara="1" rIns="91425" wrap="square" tIns="45700">
            <a:noAutofit/>
          </a:bodyPr>
          <a:lstStyle/>
          <a:p>
            <a:pPr indent="0" lvl="0" marL="0" rtl="0" algn="ctr">
              <a:lnSpc>
                <a:spcPct val="110000"/>
              </a:lnSpc>
              <a:spcBef>
                <a:spcPts val="0"/>
              </a:spcBef>
              <a:spcAft>
                <a:spcPts val="0"/>
              </a:spcAft>
              <a:buClr>
                <a:schemeClr val="dk1"/>
              </a:buClr>
              <a:buSzPts val="2000"/>
              <a:buNone/>
            </a:pPr>
            <a:r>
              <a:rPr b="1" i="1" lang="en-US" sz="2000">
                <a:solidFill>
                  <a:srgbClr val="6D1D6B"/>
                </a:solidFill>
                <a:latin typeface="Times New Roman"/>
                <a:ea typeface="Times New Roman"/>
                <a:cs typeface="Times New Roman"/>
                <a:sym typeface="Times New Roman"/>
              </a:rPr>
              <a:t>Xiaoye Jin, Apoorva Revankar, Pooja Varadaraj, Vidyashree Venkatesh, Srivatsav Vuddamarry, Yamini Sorgavasan, Bhagyashri Badgujar</a:t>
            </a:r>
            <a:endParaRPr b="1" i="1" sz="2000">
              <a:solidFill>
                <a:srgbClr val="6D1D6B"/>
              </a:solidFill>
              <a:latin typeface="Times New Roman"/>
              <a:ea typeface="Times New Roman"/>
              <a:cs typeface="Times New Roman"/>
              <a:sym typeface="Times New Roman"/>
            </a:endParaRPr>
          </a:p>
        </p:txBody>
      </p:sp>
      <p:sp>
        <p:nvSpPr>
          <p:cNvPr id="188" name="Google Shape;188;p1"/>
          <p:cNvSpPr/>
          <p:nvPr/>
        </p:nvSpPr>
        <p:spPr>
          <a:xfrm>
            <a:off x="3718560" y="5524786"/>
            <a:ext cx="4754880" cy="2743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89" name="Google Shape;189;p1"/>
          <p:cNvSpPr txBox="1"/>
          <p:nvPr/>
        </p:nvSpPr>
        <p:spPr>
          <a:xfrm>
            <a:off x="1966912" y="2429644"/>
            <a:ext cx="8258176" cy="631825"/>
          </a:xfrm>
          <a:prstGeom prst="rect">
            <a:avLst/>
          </a:prstGeom>
          <a:noFill/>
          <a:ln>
            <a:noFill/>
          </a:ln>
        </p:spPr>
        <p:txBody>
          <a:bodyPr anchorCtr="0" anchor="ctr" bIns="45700" lIns="91425" spcFirstLastPara="1" rIns="91425" wrap="square" tIns="45700">
            <a:normAutofit/>
          </a:bodyPr>
          <a:lstStyle/>
          <a:p>
            <a:pPr indent="0" lvl="0" marL="0" marR="0" rtl="0" algn="ctr">
              <a:lnSpc>
                <a:spcPct val="110000"/>
              </a:lnSpc>
              <a:spcBef>
                <a:spcPts val="0"/>
              </a:spcBef>
              <a:spcAft>
                <a:spcPts val="0"/>
              </a:spcAft>
              <a:buClr>
                <a:schemeClr val="dk1"/>
              </a:buClr>
              <a:buSzPts val="2400"/>
              <a:buFont typeface="Arial"/>
              <a:buNone/>
            </a:pPr>
            <a:r>
              <a:rPr b="1" i="0" lang="en-US" sz="2400" u="none" cap="none" strike="noStrike">
                <a:solidFill>
                  <a:srgbClr val="6D1D6B"/>
                </a:solidFill>
                <a:latin typeface="Times New Roman"/>
                <a:ea typeface="Times New Roman"/>
                <a:cs typeface="Times New Roman"/>
                <a:sym typeface="Times New Roman"/>
              </a:rPr>
              <a:t>OSS Project – Final Report</a:t>
            </a:r>
            <a:endParaRPr b="0" i="0" sz="1400" u="none" cap="none" strike="noStrike">
              <a:solidFill>
                <a:srgbClr val="6D1D6B"/>
              </a:solidFill>
              <a:latin typeface="Arial"/>
              <a:ea typeface="Arial"/>
              <a:cs typeface="Arial"/>
              <a:sym typeface="Arial"/>
            </a:endParaRPr>
          </a:p>
        </p:txBody>
      </p:sp>
      <p:pic>
        <p:nvPicPr>
          <p:cNvPr id="190" name="Google Shape;190;p1"/>
          <p:cNvPicPr preferRelativeResize="0"/>
          <p:nvPr/>
        </p:nvPicPr>
        <p:blipFill rotWithShape="1">
          <a:blip r:embed="rId3">
            <a:alphaModFix/>
          </a:blip>
          <a:srcRect b="0" l="0" r="0" t="0"/>
          <a:stretch/>
        </p:blipFill>
        <p:spPr>
          <a:xfrm>
            <a:off x="3766986" y="3197881"/>
            <a:ext cx="4435079" cy="2128838"/>
          </a:xfrm>
          <a:prstGeom prst="rect">
            <a:avLst/>
          </a:prstGeom>
          <a:noFill/>
          <a:ln>
            <a:noFill/>
          </a:ln>
        </p:spPr>
      </p:pic>
      <p:pic>
        <p:nvPicPr>
          <p:cNvPr id="191" name="Google Shape;191;p1"/>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9"/>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Problem Statement (contd..)</a:t>
            </a:r>
            <a:endParaRPr/>
          </a:p>
        </p:txBody>
      </p:sp>
      <p:sp>
        <p:nvSpPr>
          <p:cNvPr id="291" name="Google Shape;291;p9"/>
          <p:cNvSpPr txBox="1"/>
          <p:nvPr>
            <p:ph idx="1" type="body"/>
          </p:nvPr>
        </p:nvSpPr>
        <p:spPr>
          <a:xfrm>
            <a:off x="544070" y="1728216"/>
            <a:ext cx="7835432" cy="4282059"/>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Our current development process is very traditional and slow due to the rigidity of the existing database. With the current database and business objectives, our company anticipates problems such as lagging application performance, inefficient budget management, delay in time to market, and difficulty in scaling up the business[4].</a:t>
            </a:r>
            <a:endParaRPr/>
          </a:p>
          <a:p>
            <a:pPr indent="-228600" lvl="0" marL="228600" rtl="0" algn="l">
              <a:lnSpc>
                <a:spcPct val="11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Business expansion with existing architecture pose a risk of losing our customers, a significant decline in business, and a negative impact on our company's mission.</a:t>
            </a:r>
            <a:r>
              <a:rPr lang="en-US" sz="2400" u="sng">
                <a:solidFill>
                  <a:srgbClr val="434343"/>
                </a:solidFill>
                <a:latin typeface="Times New Roman"/>
                <a:ea typeface="Times New Roman"/>
                <a:cs typeface="Times New Roman"/>
                <a:sym typeface="Times New Roman"/>
                <a:hlinkClick r:id="rId3"/>
              </a:rPr>
              <a:t> </a:t>
            </a:r>
            <a:endParaRPr sz="2400" u="sng">
              <a:solidFill>
                <a:srgbClr val="434343"/>
              </a:solidFill>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2400" u="sng">
              <a:solidFill>
                <a:srgbClr val="434343"/>
              </a:solidFill>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2400" u="sng">
              <a:solidFill>
                <a:srgbClr val="434343"/>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200"/>
              <a:buNone/>
            </a:pPr>
            <a:r>
              <a:rPr lang="en-US" sz="1200" u="sng">
                <a:solidFill>
                  <a:schemeClr val="dk2"/>
                </a:solidFill>
                <a:latin typeface="Times New Roman"/>
                <a:ea typeface="Times New Roman"/>
                <a:cs typeface="Times New Roman"/>
                <a:sym typeface="Times New Roman"/>
                <a:hlinkClick r:id="rId4"/>
              </a:rPr>
              <a:t>[4] </a:t>
            </a:r>
            <a:r>
              <a:rPr lang="en-US" sz="1200" u="sng">
                <a:solidFill>
                  <a:schemeClr val="dk2"/>
                </a:solidFill>
                <a:latin typeface="Times New Roman"/>
                <a:ea typeface="Times New Roman"/>
                <a:cs typeface="Times New Roman"/>
                <a:sym typeface="Times New Roman"/>
                <a:hlinkClick r:id="rId5"/>
              </a:rPr>
              <a:t>https://www.mongodb.com/customers/shutterfly</a:t>
            </a:r>
            <a:endParaRPr sz="1200" u="sng">
              <a:solidFill>
                <a:schemeClr val="dk2"/>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2"/>
              </a:buClr>
              <a:buSzPts val="1200"/>
              <a:buNone/>
            </a:pPr>
            <a:r>
              <a:t/>
            </a:r>
            <a:endParaRPr sz="1200">
              <a:solidFill>
                <a:schemeClr val="dk2"/>
              </a:solidFill>
              <a:latin typeface="Times New Roman"/>
              <a:ea typeface="Times New Roman"/>
              <a:cs typeface="Times New Roman"/>
              <a:sym typeface="Times New Roman"/>
            </a:endParaRPr>
          </a:p>
          <a:p>
            <a:pPr indent="0" lvl="0" marL="0" rtl="0" algn="l">
              <a:lnSpc>
                <a:spcPct val="11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76200" lvl="0" marL="228600" rtl="0" algn="l">
              <a:lnSpc>
                <a:spcPct val="11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292" name="Google Shape;292;p9"/>
          <p:cNvPicPr preferRelativeResize="0"/>
          <p:nvPr/>
        </p:nvPicPr>
        <p:blipFill rotWithShape="1">
          <a:blip r:embed="rId6">
            <a:alphaModFix/>
          </a:blip>
          <a:srcRect b="0" l="0" r="0" t="0"/>
          <a:stretch/>
        </p:blipFill>
        <p:spPr>
          <a:xfrm>
            <a:off x="11058525" y="6010275"/>
            <a:ext cx="1133475" cy="847725"/>
          </a:xfrm>
          <a:prstGeom prst="rect">
            <a:avLst/>
          </a:prstGeom>
          <a:noFill/>
          <a:ln>
            <a:noFill/>
          </a:ln>
        </p:spPr>
      </p:pic>
      <p:pic>
        <p:nvPicPr>
          <p:cNvPr descr="CRM Customer Insights App" id="293" name="Google Shape;293;p9"/>
          <p:cNvPicPr preferRelativeResize="0"/>
          <p:nvPr/>
        </p:nvPicPr>
        <p:blipFill rotWithShape="1">
          <a:blip r:embed="rId7">
            <a:alphaModFix/>
          </a:blip>
          <a:srcRect b="0" l="0" r="0" t="0"/>
          <a:stretch/>
        </p:blipFill>
        <p:spPr>
          <a:xfrm>
            <a:off x="7959777" y="1866275"/>
            <a:ext cx="4012210" cy="395289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graphicFrame>
        <p:nvGraphicFramePr>
          <p:cNvPr id="1233" name="Google Shape;1233;p89"/>
          <p:cNvGraphicFramePr/>
          <p:nvPr/>
        </p:nvGraphicFramePr>
        <p:xfrm>
          <a:off x="614596" y="622092"/>
          <a:ext cx="3000000" cy="3000000"/>
        </p:xfrm>
        <a:graphic>
          <a:graphicData uri="http://schemas.openxmlformats.org/drawingml/2006/table">
            <a:tbl>
              <a:tblPr bandRow="1" firstCol="1" firstRow="1">
                <a:noFill/>
                <a:tableStyleId>{83F8EA82-BD31-4B59-9413-B0AC9E178BD9}</a:tableStyleId>
              </a:tblPr>
              <a:tblGrid>
                <a:gridCol w="2245525"/>
                <a:gridCol w="1531050"/>
                <a:gridCol w="1404950"/>
                <a:gridCol w="2809900"/>
                <a:gridCol w="3236200"/>
              </a:tblGrid>
              <a:tr h="418175">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Risks</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Probability</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Severity</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Mitigation</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Measures for Avoidance</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88850">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Risk of Data Loss</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Medium</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High</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Plan on multiple iterations of the data import process with emphasis on testing of each iteration and validate data consistency. [6</a:t>
                      </a:r>
                      <a:r>
                        <a:rPr lang="en-US" sz="1600">
                          <a:latin typeface="Times New Roman"/>
                          <a:ea typeface="Times New Roman"/>
                          <a:cs typeface="Times New Roman"/>
                          <a:sym typeface="Times New Roman"/>
                        </a:rPr>
                        <a:t>9</a:t>
                      </a:r>
                      <a:r>
                        <a:rPr lang="en-US" sz="1600" u="none" cap="none" strike="noStrike">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Regular backups along with </a:t>
                      </a:r>
                      <a:endParaRPr sz="1600" u="none" cap="none" strike="noStrike">
                        <a:latin typeface="Times New Roman"/>
                        <a:ea typeface="Times New Roman"/>
                        <a:cs typeface="Times New Roman"/>
                        <a:sym typeface="Times New Roman"/>
                      </a:endParaRPr>
                    </a:p>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frequent  data </a:t>
                      </a:r>
                      <a:endParaRPr sz="1600" u="none" cap="none" strike="noStrike">
                        <a:latin typeface="Times New Roman"/>
                        <a:ea typeface="Times New Roman"/>
                        <a:cs typeface="Times New Roman"/>
                        <a:sym typeface="Times New Roman"/>
                      </a:endParaRPr>
                    </a:p>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consistency checks can help save the data loss and protect from bugs </a:t>
                      </a:r>
                      <a:endParaRPr sz="1400" u="none" cap="none" strike="noStrike"/>
                    </a:p>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Addressed in first launch</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559500">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Risk of Data Security</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Medium</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High</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Ensure that data privacy and security requirements are maintained throughout the course of the project. If the data is subject to restrictions, these must classify and subjected to extra care.[6</a:t>
                      </a:r>
                      <a:r>
                        <a:rPr lang="en-US" sz="1600">
                          <a:latin typeface="Times New Roman"/>
                          <a:ea typeface="Times New Roman"/>
                          <a:cs typeface="Times New Roman"/>
                          <a:sym typeface="Times New Roman"/>
                        </a:rPr>
                        <a:t>9]</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Safeguard data by giving access rights, maintain rules and regulations along with proper testing and monitoring for data security</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74700">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Risk of Application Stability</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Medium</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High</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Plan transition gradually. Perform periodic review and ensure timely detection and sharing anomalies.</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Tracking the migration process </a:t>
                      </a:r>
                      <a:endParaRPr sz="1600" u="none" cap="none" strike="noStrike">
                        <a:latin typeface="Times New Roman"/>
                        <a:ea typeface="Times New Roman"/>
                        <a:cs typeface="Times New Roman"/>
                        <a:sym typeface="Times New Roman"/>
                      </a:endParaRPr>
                    </a:p>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and well defining the change management policies which are introduced in the new system</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234" name="Google Shape;1234;p89"/>
          <p:cNvSpPr txBox="1"/>
          <p:nvPr/>
        </p:nvSpPr>
        <p:spPr>
          <a:xfrm>
            <a:off x="614596" y="6505731"/>
            <a:ext cx="7532558" cy="26157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rPr>
              <a:t>6</a:t>
            </a:r>
            <a:r>
              <a:rPr lang="en-US" sz="1100" u="sng">
                <a:solidFill>
                  <a:srgbClr val="6D1D6B"/>
                </a:solidFill>
                <a:latin typeface="Times New Roman"/>
                <a:ea typeface="Times New Roman"/>
                <a:cs typeface="Times New Roman"/>
                <a:sym typeface="Times New Roman"/>
              </a:rPr>
              <a:t>9</a:t>
            </a:r>
            <a:r>
              <a:rPr b="0" i="0" lang="en-US" sz="1100" u="sng" cap="none" strike="noStrike">
                <a:solidFill>
                  <a:srgbClr val="6D1D6B"/>
                </a:solidFill>
                <a:latin typeface="Times New Roman"/>
                <a:ea typeface="Times New Roman"/>
                <a:cs typeface="Times New Roman"/>
                <a:sym typeface="Times New Roman"/>
                <a:hlinkClick r:id="rId3"/>
              </a:rPr>
              <a:t>] http://www.theprojectdiva.com/mitigating-risk-in-a-data-migration-project/</a:t>
            </a:r>
            <a:endParaRPr b="0" i="0" sz="11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graphicFrame>
        <p:nvGraphicFramePr>
          <p:cNvPr id="1240" name="Google Shape;1240;p90"/>
          <p:cNvGraphicFramePr/>
          <p:nvPr/>
        </p:nvGraphicFramePr>
        <p:xfrm>
          <a:off x="358515" y="517160"/>
          <a:ext cx="3000000" cy="3000000"/>
        </p:xfrm>
        <a:graphic>
          <a:graphicData uri="http://schemas.openxmlformats.org/drawingml/2006/table">
            <a:tbl>
              <a:tblPr bandRow="1" firstCol="1" firstRow="1">
                <a:noFill/>
                <a:tableStyleId>{83F8EA82-BD31-4B59-9413-B0AC9E178BD9}</a:tableStyleId>
              </a:tblPr>
              <a:tblGrid>
                <a:gridCol w="2295000"/>
                <a:gridCol w="1564775"/>
                <a:gridCol w="1435900"/>
                <a:gridCol w="2871800"/>
                <a:gridCol w="3307500"/>
              </a:tblGrid>
              <a:tr h="455925">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Risks</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Probability</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Severity</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Mitigation</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Measures for Avoidance</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623250">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Risk of Extended Downtime</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Low</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Medium</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Maintain backup system and capability to rollback and minimize downtime and keep stakeholders informed.</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Notify the stakeholders  regarding the schedules and expected downtime to be better prepared.</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623250">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Risk of Resource Constraints and Skill Shortage</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Medium </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Medium</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Emphasize planning resource allocation and staffing requirements aligned to the migration timeline.</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Know the skills of the employees</a:t>
                      </a:r>
                      <a:endParaRPr sz="1400" u="none" cap="none" strike="noStrike"/>
                    </a:p>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beforehand and address resource constraints in project plan by allocating  them if needed.</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23625">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Resistance to Change</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Low</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Medium</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Communicate the necessity for change. Deliver training programs that develop skills that is needed to support the change.[</a:t>
                      </a:r>
                      <a:r>
                        <a:rPr lang="en-US" sz="1600">
                          <a:latin typeface="Times New Roman"/>
                          <a:ea typeface="Times New Roman"/>
                          <a:cs typeface="Times New Roman"/>
                          <a:sym typeface="Times New Roman"/>
                        </a:rPr>
                        <a:t>70</a:t>
                      </a:r>
                      <a:r>
                        <a:rPr lang="en-US" sz="1600" u="none" cap="none" strike="noStrike">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From the</a:t>
                      </a:r>
                      <a:endParaRPr sz="1400" u="none" cap="none" strike="noStrike"/>
                    </a:p>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beginning proactively discussing</a:t>
                      </a:r>
                      <a:endParaRPr sz="1400" u="none" cap="none" strike="noStrike"/>
                    </a:p>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the change process with the employees and motivating the employees that Change in technology is essential.</a:t>
                      </a:r>
                      <a:endParaRPr sz="1400" u="none" cap="none" strike="noStrike"/>
                    </a:p>
                    <a:p>
                      <a:pPr indent="0" lvl="0" marL="0" marR="0" rtl="0" algn="ctr">
                        <a:lnSpc>
                          <a:spcPct val="107000"/>
                        </a:lnSpc>
                        <a:spcBef>
                          <a:spcPts val="0"/>
                        </a:spcBef>
                        <a:spcAft>
                          <a:spcPts val="0"/>
                        </a:spcAft>
                        <a:buClr>
                          <a:srgbClr val="000000"/>
                        </a:buClr>
                        <a:buSzPts val="1600"/>
                        <a:buFont typeface="Arial"/>
                        <a:buNone/>
                      </a:pPr>
                      <a:r>
                        <a:rPr lang="en-US" sz="1600" u="none" cap="none" strike="noStrike">
                          <a:latin typeface="Times New Roman"/>
                          <a:ea typeface="Times New Roman"/>
                          <a:cs typeface="Times New Roman"/>
                          <a:sym typeface="Times New Roman"/>
                        </a:rPr>
                        <a:t> </a:t>
                      </a:r>
                      <a:endParaRPr sz="1600" u="none" cap="none" strike="noStrike">
                        <a:latin typeface="Times New Roman"/>
                        <a:ea typeface="Times New Roman"/>
                        <a:cs typeface="Times New Roman"/>
                        <a:sym typeface="Times New Roman"/>
                      </a:endParaRPr>
                    </a:p>
                  </a:txBody>
                  <a:tcPr marT="0" marB="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241" name="Google Shape;1241;p90"/>
          <p:cNvSpPr/>
          <p:nvPr/>
        </p:nvSpPr>
        <p:spPr>
          <a:xfrm>
            <a:off x="222353" y="6543206"/>
            <a:ext cx="665813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0000FF"/>
                </a:solidFill>
                <a:latin typeface="Times New Roman"/>
                <a:ea typeface="Times New Roman"/>
                <a:cs typeface="Times New Roman"/>
                <a:sym typeface="Times New Roman"/>
              </a:rPr>
              <a:t>[</a:t>
            </a:r>
            <a:r>
              <a:rPr lang="en-US" sz="1100" u="sng">
                <a:solidFill>
                  <a:srgbClr val="0000FF"/>
                </a:solidFill>
                <a:latin typeface="Times New Roman"/>
                <a:ea typeface="Times New Roman"/>
                <a:cs typeface="Times New Roman"/>
                <a:sym typeface="Times New Roman"/>
              </a:rPr>
              <a:t>70</a:t>
            </a:r>
            <a:r>
              <a:rPr b="0" i="0" lang="en-US" sz="1100" u="sng" cap="none" strike="noStrike">
                <a:solidFill>
                  <a:srgbClr val="0000FF"/>
                </a:solidFill>
                <a:latin typeface="Times New Roman"/>
                <a:ea typeface="Times New Roman"/>
                <a:cs typeface="Times New Roman"/>
                <a:sym typeface="Times New Roman"/>
                <a:hlinkClick r:id="rId3"/>
              </a:rPr>
              <a:t>] https://www.torbenrick.eu/blog/change-management/14-key-elements-in-reducing-resistance-to-change/</a:t>
            </a:r>
            <a:endParaRPr b="0" i="0" sz="11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g810e0f5ed0_2_23"/>
          <p:cNvSpPr txBox="1"/>
          <p:nvPr>
            <p:ph type="title"/>
          </p:nvPr>
        </p:nvSpPr>
        <p:spPr>
          <a:xfrm>
            <a:off x="841250" y="685800"/>
            <a:ext cx="10506300" cy="902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venir"/>
              <a:buNone/>
            </a:pPr>
            <a:r>
              <a:rPr b="1" lang="en-US">
                <a:latin typeface="Times New Roman"/>
                <a:ea typeface="Times New Roman"/>
                <a:cs typeface="Times New Roman"/>
                <a:sym typeface="Times New Roman"/>
              </a:rPr>
              <a:t>Maintenance</a:t>
            </a:r>
            <a:endParaRPr/>
          </a:p>
        </p:txBody>
      </p:sp>
      <p:grpSp>
        <p:nvGrpSpPr>
          <p:cNvPr id="1248" name="Google Shape;1248;g810e0f5ed0_2_23"/>
          <p:cNvGrpSpPr/>
          <p:nvPr/>
        </p:nvGrpSpPr>
        <p:grpSpPr>
          <a:xfrm>
            <a:off x="838200" y="2295725"/>
            <a:ext cx="10506600" cy="3875872"/>
            <a:chOff x="0" y="473"/>
            <a:chExt cx="10506600" cy="3875872"/>
          </a:xfrm>
        </p:grpSpPr>
        <p:sp>
          <p:nvSpPr>
            <p:cNvPr id="1249" name="Google Shape;1249;g810e0f5ed0_2_23"/>
            <p:cNvSpPr/>
            <p:nvPr/>
          </p:nvSpPr>
          <p:spPr>
            <a:xfrm>
              <a:off x="0" y="473"/>
              <a:ext cx="10506600" cy="1107300"/>
            </a:xfrm>
            <a:prstGeom prst="roundRect">
              <a:avLst>
                <a:gd fmla="val 1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810e0f5ed0_2_23"/>
            <p:cNvSpPr/>
            <p:nvPr/>
          </p:nvSpPr>
          <p:spPr>
            <a:xfrm>
              <a:off x="334997" y="249644"/>
              <a:ext cx="609000" cy="609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810e0f5ed0_2_23"/>
            <p:cNvSpPr/>
            <p:nvPr/>
          </p:nvSpPr>
          <p:spPr>
            <a:xfrm>
              <a:off x="1279080" y="473"/>
              <a:ext cx="9227400" cy="110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810e0f5ed0_2_23"/>
            <p:cNvSpPr txBox="1"/>
            <p:nvPr/>
          </p:nvSpPr>
          <p:spPr>
            <a:xfrm>
              <a:off x="1279080" y="473"/>
              <a:ext cx="9227400" cy="1107300"/>
            </a:xfrm>
            <a:prstGeom prst="rect">
              <a:avLst/>
            </a:prstGeom>
            <a:noFill/>
            <a:ln>
              <a:noFill/>
            </a:ln>
          </p:spPr>
          <p:txBody>
            <a:bodyPr anchorCtr="0" anchor="ctr" bIns="117200" lIns="117200" spcFirstLastPara="1" rIns="117200" wrap="square" tIns="1172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Times New Roman"/>
                  <a:ea typeface="Times New Roman"/>
                  <a:cs typeface="Times New Roman"/>
                  <a:sym typeface="Times New Roman"/>
                </a:rPr>
                <a:t>Preventive Maintenance - </a:t>
              </a:r>
              <a:r>
                <a:rPr b="0" i="0" lang="en-US" sz="1900" u="none" cap="none" strike="noStrike">
                  <a:solidFill>
                    <a:srgbClr val="FFFFFF"/>
                  </a:solidFill>
                  <a:latin typeface="Times New Roman"/>
                  <a:ea typeface="Times New Roman"/>
                  <a:cs typeface="Times New Roman"/>
                  <a:sym typeface="Times New Roman"/>
                </a:rPr>
                <a:t>MongoDB replica sets  enables high availability through automatic failover of nodes and recovery of member nodes thus preventing system failure by enabling recovery.</a:t>
              </a:r>
              <a:endParaRPr b="0" i="0" sz="1400" u="none" cap="none" strike="noStrike">
                <a:solidFill>
                  <a:srgbClr val="FFFFFF"/>
                </a:solidFill>
                <a:latin typeface="Arial"/>
                <a:ea typeface="Arial"/>
                <a:cs typeface="Arial"/>
                <a:sym typeface="Arial"/>
              </a:endParaRPr>
            </a:p>
          </p:txBody>
        </p:sp>
        <p:sp>
          <p:nvSpPr>
            <p:cNvPr id="1253" name="Google Shape;1253;g810e0f5ed0_2_23"/>
            <p:cNvSpPr/>
            <p:nvPr/>
          </p:nvSpPr>
          <p:spPr>
            <a:xfrm>
              <a:off x="0" y="1384759"/>
              <a:ext cx="10506600" cy="1107300"/>
            </a:xfrm>
            <a:prstGeom prst="roundRect">
              <a:avLst>
                <a:gd fmla="val 1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810e0f5ed0_2_23"/>
            <p:cNvSpPr/>
            <p:nvPr/>
          </p:nvSpPr>
          <p:spPr>
            <a:xfrm>
              <a:off x="334997" y="1633931"/>
              <a:ext cx="609000" cy="609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810e0f5ed0_2_23"/>
            <p:cNvSpPr/>
            <p:nvPr/>
          </p:nvSpPr>
          <p:spPr>
            <a:xfrm>
              <a:off x="1279080" y="1384759"/>
              <a:ext cx="9227400" cy="110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810e0f5ed0_2_23"/>
            <p:cNvSpPr txBox="1"/>
            <p:nvPr/>
          </p:nvSpPr>
          <p:spPr>
            <a:xfrm>
              <a:off x="1279080" y="1384759"/>
              <a:ext cx="9227400" cy="1107300"/>
            </a:xfrm>
            <a:prstGeom prst="rect">
              <a:avLst/>
            </a:prstGeom>
            <a:noFill/>
            <a:ln>
              <a:noFill/>
            </a:ln>
          </p:spPr>
          <p:txBody>
            <a:bodyPr anchorCtr="0" anchor="ctr" bIns="117200" lIns="117200" spcFirstLastPara="1" rIns="117200" wrap="square" tIns="1172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Times New Roman"/>
                  <a:ea typeface="Times New Roman"/>
                  <a:cs typeface="Times New Roman"/>
                  <a:sym typeface="Times New Roman"/>
                </a:rPr>
                <a:t>Adaptive Maintenance - </a:t>
              </a:r>
              <a:r>
                <a:rPr b="0" i="0" lang="en-US" sz="1900" u="none" cap="none" strike="noStrike">
                  <a:solidFill>
                    <a:srgbClr val="FFFFFF"/>
                  </a:solidFill>
                  <a:latin typeface="Times New Roman"/>
                  <a:ea typeface="Times New Roman"/>
                  <a:cs typeface="Times New Roman"/>
                  <a:sym typeface="Times New Roman"/>
                </a:rPr>
                <a:t>MongoDB being a flexible database allowing us to make changes and making the software product usable in a changed or changing environment.</a:t>
              </a:r>
              <a:endParaRPr b="0" i="0" sz="1400" u="none" cap="none" strike="noStrike">
                <a:solidFill>
                  <a:srgbClr val="FFFFFF"/>
                </a:solidFill>
                <a:latin typeface="Arial"/>
                <a:ea typeface="Arial"/>
                <a:cs typeface="Arial"/>
                <a:sym typeface="Arial"/>
              </a:endParaRPr>
            </a:p>
          </p:txBody>
        </p:sp>
        <p:sp>
          <p:nvSpPr>
            <p:cNvPr id="1257" name="Google Shape;1257;g810e0f5ed0_2_23"/>
            <p:cNvSpPr/>
            <p:nvPr/>
          </p:nvSpPr>
          <p:spPr>
            <a:xfrm>
              <a:off x="0" y="2769045"/>
              <a:ext cx="10506600" cy="1107300"/>
            </a:xfrm>
            <a:prstGeom prst="roundRect">
              <a:avLst>
                <a:gd fmla="val 1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810e0f5ed0_2_23"/>
            <p:cNvSpPr/>
            <p:nvPr/>
          </p:nvSpPr>
          <p:spPr>
            <a:xfrm>
              <a:off x="334997" y="3018217"/>
              <a:ext cx="609000" cy="6090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810e0f5ed0_2_23"/>
            <p:cNvSpPr/>
            <p:nvPr/>
          </p:nvSpPr>
          <p:spPr>
            <a:xfrm>
              <a:off x="1279080" y="2769045"/>
              <a:ext cx="9227400" cy="110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810e0f5ed0_2_23"/>
            <p:cNvSpPr txBox="1"/>
            <p:nvPr/>
          </p:nvSpPr>
          <p:spPr>
            <a:xfrm>
              <a:off x="1279080" y="2769045"/>
              <a:ext cx="9227400" cy="1107300"/>
            </a:xfrm>
            <a:prstGeom prst="rect">
              <a:avLst/>
            </a:prstGeom>
            <a:noFill/>
            <a:ln>
              <a:noFill/>
            </a:ln>
          </p:spPr>
          <p:txBody>
            <a:bodyPr anchorCtr="0" anchor="ctr" bIns="117200" lIns="117200" spcFirstLastPara="1" rIns="117200" wrap="square" tIns="1172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FFFFFF"/>
                  </a:solidFill>
                  <a:latin typeface="Times New Roman"/>
                  <a:ea typeface="Times New Roman"/>
                  <a:cs typeface="Times New Roman"/>
                  <a:sym typeface="Times New Roman"/>
                </a:rPr>
                <a:t>Corrective Maintenance - </a:t>
              </a:r>
              <a:r>
                <a:rPr b="0" i="0" lang="en-US" sz="1900" u="none" cap="none" strike="noStrike">
                  <a:solidFill>
                    <a:srgbClr val="FFFFFF"/>
                  </a:solidFill>
                  <a:latin typeface="Times New Roman"/>
                  <a:ea typeface="Times New Roman"/>
                  <a:cs typeface="Times New Roman"/>
                  <a:sym typeface="Times New Roman"/>
                </a:rPr>
                <a:t>Upon discovering a problem, maintenance will be planned and scheduled. During the execution the asset will be repaired, restored, or replaced</a:t>
              </a:r>
              <a:endParaRPr b="0" i="0" sz="1400" u="none" cap="none" strike="noStrike">
                <a:solidFill>
                  <a:srgbClr val="FFFFFF"/>
                </a:solidFill>
                <a:latin typeface="Arial"/>
                <a:ea typeface="Arial"/>
                <a:cs typeface="Arial"/>
                <a:sym typeface="Arial"/>
              </a:endParaRPr>
            </a:p>
          </p:txBody>
        </p:sp>
      </p:grpSp>
      <p:pic>
        <p:nvPicPr>
          <p:cNvPr id="1261" name="Google Shape;1261;g810e0f5ed0_2_23"/>
          <p:cNvPicPr preferRelativeResize="0"/>
          <p:nvPr/>
        </p:nvPicPr>
        <p:blipFill rotWithShape="1">
          <a:blip r:embed="rId6">
            <a:alphaModFix/>
          </a:blip>
          <a:srcRect b="0" l="0" r="0" t="0"/>
          <a:stretch/>
        </p:blipFill>
        <p:spPr>
          <a:xfrm>
            <a:off x="11344650" y="6224274"/>
            <a:ext cx="847350" cy="63372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pic>
        <p:nvPicPr>
          <p:cNvPr descr="Image result for Picture Collage" id="1266" name="Google Shape;1266;p65"/>
          <p:cNvPicPr preferRelativeResize="0"/>
          <p:nvPr/>
        </p:nvPicPr>
        <p:blipFill rotWithShape="1">
          <a:blip r:embed="rId3">
            <a:alphaModFix/>
          </a:blip>
          <a:srcRect b="0" l="0" r="0" t="0"/>
          <a:stretch/>
        </p:blipFill>
        <p:spPr>
          <a:xfrm>
            <a:off x="70464" y="82891"/>
            <a:ext cx="11969135" cy="6651283"/>
          </a:xfrm>
          <a:prstGeom prst="rect">
            <a:avLst/>
          </a:prstGeom>
          <a:noFill/>
          <a:ln>
            <a:noFill/>
          </a:ln>
          <a:effectLst>
            <a:outerShdw blurRad="292100" rotWithShape="0" algn="tl" dir="2700000" dist="139700">
              <a:srgbClr val="333333">
                <a:alpha val="63921"/>
              </a:srgbClr>
            </a:outerShdw>
          </a:effectLst>
        </p:spPr>
      </p:pic>
      <p:sp>
        <p:nvSpPr>
          <p:cNvPr id="1267" name="Google Shape;1267;p65"/>
          <p:cNvSpPr txBox="1"/>
          <p:nvPr>
            <p:ph type="title"/>
          </p:nvPr>
        </p:nvSpPr>
        <p:spPr>
          <a:xfrm>
            <a:off x="585125" y="716174"/>
            <a:ext cx="10939800" cy="5085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60"/>
              <a:buNone/>
            </a:pPr>
            <a:br>
              <a:rPr b="1" lang="en-US" sz="3600"/>
            </a:br>
            <a:r>
              <a:rPr b="1" lang="en-US" sz="3600">
                <a:solidFill>
                  <a:schemeClr val="dk2"/>
                </a:solidFill>
                <a:latin typeface="Times New Roman"/>
                <a:ea typeface="Times New Roman"/>
                <a:cs typeface="Times New Roman"/>
                <a:sym typeface="Times New Roman"/>
              </a:rPr>
              <a:t>RETURN ON INVESTMENT </a:t>
            </a:r>
            <a:br>
              <a:rPr b="1" lang="en-US" sz="3600">
                <a:solidFill>
                  <a:schemeClr val="dk2"/>
                </a:solidFill>
                <a:latin typeface="Times New Roman"/>
                <a:ea typeface="Times New Roman"/>
                <a:cs typeface="Times New Roman"/>
                <a:sym typeface="Times New Roman"/>
              </a:rPr>
            </a:br>
            <a:r>
              <a:rPr b="1" lang="en-US" sz="3600">
                <a:solidFill>
                  <a:schemeClr val="dk2"/>
                </a:solidFill>
                <a:latin typeface="Times New Roman"/>
                <a:ea typeface="Times New Roman"/>
                <a:cs typeface="Times New Roman"/>
                <a:sym typeface="Times New Roman"/>
              </a:rPr>
              <a:t>&amp; </a:t>
            </a:r>
            <a:br>
              <a:rPr b="1" lang="en-US" sz="3600">
                <a:solidFill>
                  <a:schemeClr val="dk2"/>
                </a:solidFill>
                <a:latin typeface="Times New Roman"/>
                <a:ea typeface="Times New Roman"/>
                <a:cs typeface="Times New Roman"/>
                <a:sym typeface="Times New Roman"/>
              </a:rPr>
            </a:br>
            <a:r>
              <a:rPr b="1" lang="en-US" sz="3600">
                <a:solidFill>
                  <a:schemeClr val="dk2"/>
                </a:solidFill>
                <a:latin typeface="Times New Roman"/>
                <a:ea typeface="Times New Roman"/>
                <a:cs typeface="Times New Roman"/>
                <a:sym typeface="Times New Roman"/>
              </a:rPr>
              <a:t>RETURN ON VALUE</a:t>
            </a:r>
            <a:br>
              <a:rPr b="1" lang="en-US" sz="3600">
                <a:solidFill>
                  <a:schemeClr val="dk2"/>
                </a:solidFill>
                <a:latin typeface="Times New Roman"/>
                <a:ea typeface="Times New Roman"/>
                <a:cs typeface="Times New Roman"/>
                <a:sym typeface="Times New Roman"/>
              </a:rPr>
            </a:br>
            <a:br>
              <a:rPr b="1" lang="en-US" sz="3600">
                <a:solidFill>
                  <a:schemeClr val="dk2"/>
                </a:solidFill>
                <a:latin typeface="Times New Roman"/>
                <a:ea typeface="Times New Roman"/>
                <a:cs typeface="Times New Roman"/>
                <a:sym typeface="Times New Roman"/>
              </a:rPr>
            </a:br>
            <a:br>
              <a:rPr lang="en-US" sz="3600"/>
            </a:br>
            <a:r>
              <a:rPr b="1" i="1" lang="en-US" sz="3509">
                <a:solidFill>
                  <a:srgbClr val="6D1D6B"/>
                </a:solidFill>
                <a:latin typeface="Times New Roman"/>
                <a:ea typeface="Times New Roman"/>
                <a:cs typeface="Times New Roman"/>
                <a:sym typeface="Times New Roman"/>
              </a:rPr>
              <a:t>“ Do more with Less”[71]</a:t>
            </a:r>
            <a:endParaRPr b="1" i="1" sz="1080">
              <a:solidFill>
                <a:srgbClr val="6D1D6B"/>
              </a:solidFill>
              <a:latin typeface="Times New Roman"/>
              <a:ea typeface="Times New Roman"/>
              <a:cs typeface="Times New Roman"/>
              <a:sym typeface="Times New Roman"/>
            </a:endParaRPr>
          </a:p>
        </p:txBody>
      </p:sp>
      <p:sp>
        <p:nvSpPr>
          <p:cNvPr id="1268" name="Google Shape;1268;p65"/>
          <p:cNvSpPr txBox="1"/>
          <p:nvPr/>
        </p:nvSpPr>
        <p:spPr>
          <a:xfrm>
            <a:off x="284175" y="6216300"/>
            <a:ext cx="30759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Times New Roman"/>
                <a:ea typeface="Times New Roman"/>
                <a:cs typeface="Times New Roman"/>
                <a:sym typeface="Times New Roman"/>
              </a:rPr>
              <a:t>[71]Class notes - Explained by Professor Lily in class</a:t>
            </a:r>
            <a:endParaRPr sz="1000">
              <a:solidFill>
                <a:schemeClr val="dk2"/>
              </a:solidFill>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g80d1365a45_25_0"/>
          <p:cNvSpPr txBox="1"/>
          <p:nvPr>
            <p:ph type="title"/>
          </p:nvPr>
        </p:nvSpPr>
        <p:spPr>
          <a:xfrm>
            <a:off x="1115575" y="548649"/>
            <a:ext cx="10168200" cy="683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latin typeface="Times New Roman"/>
                <a:ea typeface="Times New Roman"/>
                <a:cs typeface="Times New Roman"/>
                <a:sym typeface="Times New Roman"/>
              </a:rPr>
              <a:t>Investments: Development on Oracle Database </a:t>
            </a:r>
            <a:endParaRPr>
              <a:latin typeface="Times New Roman"/>
              <a:ea typeface="Times New Roman"/>
              <a:cs typeface="Times New Roman"/>
              <a:sym typeface="Times New Roman"/>
            </a:endParaRPr>
          </a:p>
        </p:txBody>
      </p:sp>
      <p:pic>
        <p:nvPicPr>
          <p:cNvPr id="1275" name="Google Shape;1275;g80d1365a45_25_0"/>
          <p:cNvPicPr preferRelativeResize="0"/>
          <p:nvPr/>
        </p:nvPicPr>
        <p:blipFill rotWithShape="1">
          <a:blip r:embed="rId3">
            <a:alphaModFix/>
          </a:blip>
          <a:srcRect b="0" l="0" r="0" t="0"/>
          <a:stretch/>
        </p:blipFill>
        <p:spPr>
          <a:xfrm>
            <a:off x="739314" y="1677389"/>
            <a:ext cx="10113568" cy="2107627"/>
          </a:xfrm>
          <a:prstGeom prst="rect">
            <a:avLst/>
          </a:prstGeom>
          <a:noFill/>
          <a:ln cap="flat" cmpd="sng" w="9525">
            <a:solidFill>
              <a:srgbClr val="000000"/>
            </a:solidFill>
            <a:prstDash val="solid"/>
            <a:round/>
            <a:headEnd len="sm" w="sm" type="none"/>
            <a:tailEnd len="sm" w="sm" type="none"/>
          </a:ln>
        </p:spPr>
      </p:pic>
      <p:sp>
        <p:nvSpPr>
          <p:cNvPr id="1276" name="Google Shape;1276;g80d1365a45_25_0"/>
          <p:cNvSpPr txBox="1"/>
          <p:nvPr/>
        </p:nvSpPr>
        <p:spPr>
          <a:xfrm>
            <a:off x="739314" y="6510600"/>
            <a:ext cx="8475300" cy="34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6D1D6B"/>
                </a:solidFill>
                <a:latin typeface="Arial"/>
                <a:ea typeface="Arial"/>
                <a:cs typeface="Arial"/>
                <a:sym typeface="Arial"/>
              </a:rPr>
              <a:t>[</a:t>
            </a:r>
            <a:r>
              <a:rPr lang="en-US" sz="1100" u="sng">
                <a:solidFill>
                  <a:srgbClr val="6D1D6B"/>
                </a:solidFill>
              </a:rPr>
              <a:t>72</a:t>
            </a:r>
            <a:r>
              <a:rPr b="0" i="0" lang="en-US" sz="1100" u="sng" cap="none" strike="noStrike">
                <a:solidFill>
                  <a:srgbClr val="6D1D6B"/>
                </a:solidFill>
                <a:latin typeface="Arial"/>
                <a:ea typeface="Arial"/>
                <a:cs typeface="Arial"/>
                <a:sym typeface="Arial"/>
                <a:hlinkClick r:id="rId4"/>
              </a:rPr>
              <a:t>] https://media16.connectedsocialmedia.com/MongoDB/15003/MongoDB_TCO_Comparison_MongoDB_Oracle.pdf</a:t>
            </a:r>
            <a:endParaRPr b="0" i="0" sz="1400" u="none" cap="none" strike="noStrike">
              <a:solidFill>
                <a:srgbClr val="6D1D6B"/>
              </a:solidFill>
              <a:latin typeface="Arial"/>
              <a:ea typeface="Arial"/>
              <a:cs typeface="Arial"/>
              <a:sym typeface="Arial"/>
            </a:endParaRPr>
          </a:p>
        </p:txBody>
      </p:sp>
      <p:sp>
        <p:nvSpPr>
          <p:cNvPr id="1277" name="Google Shape;1277;g80d1365a45_25_0"/>
          <p:cNvSpPr txBox="1"/>
          <p:nvPr/>
        </p:nvSpPr>
        <p:spPr>
          <a:xfrm>
            <a:off x="552325" y="3876714"/>
            <a:ext cx="11294700" cy="22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The above table shows the cost that would be incurred if the new applications were built using only Oracle Database.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Out of the 40 developers and 8 Database Administrators, 20 of the software developers and 4 DBA would be working on the proposed OSS project.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The software license cost is one of the significant investments that Picturesque would be spending on i.e $423,000.</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$4,23,000 = $70,500/RAC core($47,500 for  Oracle DB Enterprise Edition + $23,000 for Oracle RAC), 0.5 Xeon Core License Factor, 50% discount off. [</a:t>
            </a:r>
            <a:r>
              <a:rPr lang="en-US" sz="1800">
                <a:latin typeface="Times New Roman"/>
                <a:ea typeface="Times New Roman"/>
                <a:cs typeface="Times New Roman"/>
                <a:sym typeface="Times New Roman"/>
              </a:rPr>
              <a:t>72</a:t>
            </a:r>
            <a:r>
              <a:rPr b="0" i="0" lang="en-US" sz="18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The users are expected to increase which would be increasing the license cost, storage hardware, storage maintenance and support etc</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1278" name="Google Shape;1278;g80d1365a45_25_0"/>
          <p:cNvPicPr preferRelativeResize="0"/>
          <p:nvPr/>
        </p:nvPicPr>
        <p:blipFill rotWithShape="1">
          <a:blip r:embed="rId5">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g80d1365a45_25_6"/>
          <p:cNvSpPr txBox="1"/>
          <p:nvPr>
            <p:ph type="title"/>
          </p:nvPr>
        </p:nvSpPr>
        <p:spPr>
          <a:xfrm>
            <a:off x="1115575" y="548650"/>
            <a:ext cx="10168200" cy="1021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Investments: Development on MongoDB along with Oracle DB [60]</a:t>
            </a:r>
            <a:endParaRPr/>
          </a:p>
        </p:txBody>
      </p:sp>
      <p:pic>
        <p:nvPicPr>
          <p:cNvPr id="1285" name="Google Shape;1285;g80d1365a45_25_6"/>
          <p:cNvPicPr preferRelativeResize="0"/>
          <p:nvPr/>
        </p:nvPicPr>
        <p:blipFill rotWithShape="1">
          <a:blip r:embed="rId3">
            <a:alphaModFix/>
          </a:blip>
          <a:srcRect b="0" l="0" r="0" t="0"/>
          <a:stretch/>
        </p:blipFill>
        <p:spPr>
          <a:xfrm>
            <a:off x="855625" y="2122562"/>
            <a:ext cx="9769400" cy="2118200"/>
          </a:xfrm>
          <a:prstGeom prst="rect">
            <a:avLst/>
          </a:prstGeom>
          <a:noFill/>
          <a:ln>
            <a:noFill/>
          </a:ln>
        </p:spPr>
      </p:pic>
      <p:sp>
        <p:nvSpPr>
          <p:cNvPr id="1286" name="Google Shape;1286;g80d1365a45_25_6"/>
          <p:cNvSpPr txBox="1"/>
          <p:nvPr/>
        </p:nvSpPr>
        <p:spPr>
          <a:xfrm>
            <a:off x="343961" y="4240761"/>
            <a:ext cx="11270523" cy="17695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The above table shows the cost that would be incurred if the new applications were built using Oracle Database along with MongoDB.  </a:t>
            </a:r>
            <a:endParaRPr/>
          </a:p>
          <a:p>
            <a:pPr indent="-285750" lvl="0" marL="285750" marR="0" rtl="0" algn="l">
              <a:lnSpc>
                <a:spcPct val="100000"/>
              </a:lnSpc>
              <a:spcBef>
                <a:spcPts val="0"/>
              </a:spcBef>
              <a:spcAft>
                <a:spcPts val="0"/>
              </a:spcAft>
              <a:buClr>
                <a:schemeClr val="dk1"/>
              </a:buClr>
              <a:buSzPts val="1100"/>
              <a:buFont typeface="Arial"/>
              <a:buChar char="•"/>
            </a:pPr>
            <a:r>
              <a:rPr b="0" i="0" lang="en-US" sz="1800" u="none" cap="none" strike="noStrike">
                <a:solidFill>
                  <a:srgbClr val="000000"/>
                </a:solidFill>
                <a:latin typeface="Times New Roman"/>
                <a:ea typeface="Times New Roman"/>
                <a:cs typeface="Times New Roman"/>
                <a:sym typeface="Times New Roman"/>
              </a:rPr>
              <a:t>By using MongoDB the amount spent on Licenses is expected to decrease from 423,000 to 200,000. </a:t>
            </a:r>
            <a:endParaRPr/>
          </a:p>
          <a:p>
            <a:pPr indent="-285750" lvl="0" marL="285750" marR="0" rtl="0" algn="l">
              <a:lnSpc>
                <a:spcPct val="100000"/>
              </a:lnSpc>
              <a:spcBef>
                <a:spcPts val="0"/>
              </a:spcBef>
              <a:spcAft>
                <a:spcPts val="0"/>
              </a:spcAft>
              <a:buClr>
                <a:schemeClr val="dk1"/>
              </a:buClr>
              <a:buSzPts val="1100"/>
              <a:buFont typeface="Arial"/>
              <a:buChar char="•"/>
            </a:pPr>
            <a:r>
              <a:rPr b="0" i="0" lang="en-US" sz="1800" u="none" cap="none" strike="noStrike">
                <a:solidFill>
                  <a:srgbClr val="000000"/>
                </a:solidFill>
                <a:latin typeface="Times New Roman"/>
                <a:ea typeface="Times New Roman"/>
                <a:cs typeface="Times New Roman"/>
                <a:sym typeface="Times New Roman"/>
              </a:rPr>
              <a:t>By using MongoDB the developer agility decreases development time by 2x so the number of employees required will be reduced by half.</a:t>
            </a:r>
            <a:endParaRPr b="0" i="0" sz="1800" u="none" cap="none" strike="noStrike">
              <a:solidFill>
                <a:srgbClr val="000000"/>
              </a:solidFill>
              <a:latin typeface="Times New Roman"/>
              <a:ea typeface="Times New Roman"/>
              <a:cs typeface="Times New Roman"/>
              <a:sym typeface="Times New Roman"/>
            </a:endParaRPr>
          </a:p>
        </p:txBody>
      </p:sp>
      <p:pic>
        <p:nvPicPr>
          <p:cNvPr id="1287" name="Google Shape;1287;g80d1365a45_25_6"/>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g80d9f0456d_1_13"/>
          <p:cNvSpPr txBox="1"/>
          <p:nvPr>
            <p:ph type="title"/>
          </p:nvPr>
        </p:nvSpPr>
        <p:spPr>
          <a:xfrm>
            <a:off x="1115575" y="548650"/>
            <a:ext cx="10582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a:latin typeface="Times New Roman"/>
                <a:ea typeface="Times New Roman"/>
                <a:cs typeface="Times New Roman"/>
                <a:sym typeface="Times New Roman"/>
              </a:rPr>
              <a:t>Comparing Investments - Oracle DB vs MongoDB</a:t>
            </a:r>
            <a:endParaRPr>
              <a:latin typeface="Times New Roman"/>
              <a:ea typeface="Times New Roman"/>
              <a:cs typeface="Times New Roman"/>
              <a:sym typeface="Times New Roman"/>
            </a:endParaRPr>
          </a:p>
        </p:txBody>
      </p:sp>
      <p:pic>
        <p:nvPicPr>
          <p:cNvPr id="1294" name="Google Shape;1294;g80d9f0456d_1_13"/>
          <p:cNvPicPr preferRelativeResize="0"/>
          <p:nvPr/>
        </p:nvPicPr>
        <p:blipFill rotWithShape="1">
          <a:blip r:embed="rId3">
            <a:alphaModFix/>
          </a:blip>
          <a:srcRect b="0" l="0" r="0" t="0"/>
          <a:stretch/>
        </p:blipFill>
        <p:spPr>
          <a:xfrm>
            <a:off x="1850850" y="2330075"/>
            <a:ext cx="7832976" cy="4247000"/>
          </a:xfrm>
          <a:prstGeom prst="rect">
            <a:avLst/>
          </a:prstGeom>
          <a:noFill/>
          <a:ln>
            <a:noFill/>
          </a:ln>
        </p:spPr>
      </p:pic>
      <p:pic>
        <p:nvPicPr>
          <p:cNvPr id="1295" name="Google Shape;1295;g80d9f0456d_1_13"/>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g80d1365a45_25_12"/>
          <p:cNvSpPr txBox="1"/>
          <p:nvPr>
            <p:ph type="title"/>
          </p:nvPr>
        </p:nvSpPr>
        <p:spPr>
          <a:xfrm>
            <a:off x="1115575" y="548648"/>
            <a:ext cx="10168200" cy="955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Returns</a:t>
            </a:r>
            <a:endParaRPr b="1">
              <a:latin typeface="Times New Roman"/>
              <a:ea typeface="Times New Roman"/>
              <a:cs typeface="Times New Roman"/>
              <a:sym typeface="Times New Roman"/>
            </a:endParaRPr>
          </a:p>
        </p:txBody>
      </p:sp>
      <p:pic>
        <p:nvPicPr>
          <p:cNvPr id="1302" name="Google Shape;1302;g80d1365a45_25_12"/>
          <p:cNvPicPr preferRelativeResize="0"/>
          <p:nvPr/>
        </p:nvPicPr>
        <p:blipFill rotWithShape="1">
          <a:blip r:embed="rId3">
            <a:alphaModFix/>
          </a:blip>
          <a:srcRect b="0" l="0" r="0" t="0"/>
          <a:stretch/>
        </p:blipFill>
        <p:spPr>
          <a:xfrm>
            <a:off x="1115575" y="2166125"/>
            <a:ext cx="9704724" cy="1581150"/>
          </a:xfrm>
          <a:prstGeom prst="rect">
            <a:avLst/>
          </a:prstGeom>
          <a:noFill/>
          <a:ln>
            <a:noFill/>
          </a:ln>
        </p:spPr>
      </p:pic>
      <p:sp>
        <p:nvSpPr>
          <p:cNvPr id="1303" name="Google Shape;1303;g80d1365a45_25_12"/>
          <p:cNvSpPr txBox="1"/>
          <p:nvPr/>
        </p:nvSpPr>
        <p:spPr>
          <a:xfrm>
            <a:off x="905775" y="3861775"/>
            <a:ext cx="10442400" cy="261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Forecasted growth in number of Users : 20,000 each year</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pic>
        <p:nvPicPr>
          <p:cNvPr id="1304" name="Google Shape;1304;g80d1365a45_25_12"/>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g80d1365a45_25_18"/>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Return on Investment</a:t>
            </a:r>
            <a:endParaRPr b="1">
              <a:latin typeface="Times New Roman"/>
              <a:ea typeface="Times New Roman"/>
              <a:cs typeface="Times New Roman"/>
              <a:sym typeface="Times New Roman"/>
            </a:endParaRPr>
          </a:p>
        </p:txBody>
      </p:sp>
      <p:sp>
        <p:nvSpPr>
          <p:cNvPr id="1311" name="Google Shape;1311;g80d1365a45_25_18"/>
          <p:cNvSpPr txBox="1"/>
          <p:nvPr>
            <p:ph idx="1" type="body"/>
          </p:nvPr>
        </p:nvSpPr>
        <p:spPr>
          <a:xfrm>
            <a:off x="270164" y="2126673"/>
            <a:ext cx="11783291" cy="4045552"/>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1000"/>
              </a:spcBef>
              <a:spcAft>
                <a:spcPts val="0"/>
              </a:spcAft>
              <a:buSzPts val="1800"/>
              <a:buNone/>
            </a:pPr>
            <a:r>
              <a:rPr lang="en-US" sz="2400">
                <a:highlight>
                  <a:srgbClr val="E6FEF6"/>
                </a:highlight>
                <a:latin typeface="Times New Roman"/>
                <a:ea typeface="Times New Roman"/>
                <a:cs typeface="Times New Roman"/>
                <a:sym typeface="Times New Roman"/>
              </a:rPr>
              <a:t>ROI = (Current Value of Investment - Cost of Investment)/Cost of Investment </a:t>
            </a:r>
            <a:r>
              <a:rPr lang="en-US" sz="2400">
                <a:latin typeface="Times New Roman"/>
                <a:ea typeface="Times New Roman"/>
                <a:cs typeface="Times New Roman"/>
                <a:sym typeface="Times New Roman"/>
              </a:rPr>
              <a:t>[73]</a:t>
            </a:r>
            <a:endParaRPr sz="24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24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24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24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11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11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11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11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11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11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1100">
              <a:latin typeface="Times New Roman"/>
              <a:ea typeface="Times New Roman"/>
              <a:cs typeface="Times New Roman"/>
              <a:sym typeface="Times New Roman"/>
            </a:endParaRPr>
          </a:p>
          <a:p>
            <a:pPr indent="0" lvl="0" marL="0" rtl="0" algn="l">
              <a:lnSpc>
                <a:spcPct val="100000"/>
              </a:lnSpc>
              <a:spcBef>
                <a:spcPts val="0"/>
              </a:spcBef>
              <a:spcAft>
                <a:spcPts val="0"/>
              </a:spcAft>
              <a:buClr>
                <a:srgbClr val="000000"/>
              </a:buClr>
              <a:buSzPts val="1200"/>
              <a:buNone/>
            </a:pPr>
            <a:r>
              <a:rPr lang="en-US" sz="1100" u="sng">
                <a:solidFill>
                  <a:srgbClr val="6D1D6B"/>
                </a:solidFill>
                <a:latin typeface="Times New Roman"/>
                <a:ea typeface="Times New Roman"/>
                <a:cs typeface="Times New Roman"/>
                <a:sym typeface="Times New Roman"/>
                <a:hlinkClick r:id="rId3"/>
              </a:rPr>
              <a:t>[73]https://www.investopedia.com/terms/r/returnoninvestment.asp</a:t>
            </a:r>
            <a:endParaRPr sz="1100" u="sng">
              <a:solidFill>
                <a:srgbClr val="6D1D6B"/>
              </a:solidFill>
              <a:latin typeface="Times New Roman"/>
              <a:ea typeface="Times New Roman"/>
              <a:cs typeface="Times New Roman"/>
              <a:sym typeface="Times New Roman"/>
            </a:endParaRPr>
          </a:p>
        </p:txBody>
      </p:sp>
      <p:pic>
        <p:nvPicPr>
          <p:cNvPr id="1312" name="Google Shape;1312;g80d1365a45_25_18"/>
          <p:cNvPicPr preferRelativeResize="0"/>
          <p:nvPr/>
        </p:nvPicPr>
        <p:blipFill rotWithShape="1">
          <a:blip r:embed="rId4">
            <a:alphaModFix/>
          </a:blip>
          <a:srcRect b="0" l="0" r="0" t="0"/>
          <a:stretch/>
        </p:blipFill>
        <p:spPr>
          <a:xfrm>
            <a:off x="11283775" y="6178739"/>
            <a:ext cx="908225" cy="679261"/>
          </a:xfrm>
          <a:prstGeom prst="rect">
            <a:avLst/>
          </a:prstGeom>
          <a:noFill/>
          <a:ln>
            <a:noFill/>
          </a:ln>
        </p:spPr>
      </p:pic>
      <p:pic>
        <p:nvPicPr>
          <p:cNvPr id="1313" name="Google Shape;1313;g80d1365a45_25_18"/>
          <p:cNvPicPr preferRelativeResize="0"/>
          <p:nvPr/>
        </p:nvPicPr>
        <p:blipFill rotWithShape="1">
          <a:blip r:embed="rId5">
            <a:alphaModFix/>
          </a:blip>
          <a:srcRect b="0" l="0" r="0" t="0"/>
          <a:stretch/>
        </p:blipFill>
        <p:spPr>
          <a:xfrm>
            <a:off x="270164" y="3225536"/>
            <a:ext cx="6741239" cy="1891896"/>
          </a:xfrm>
          <a:prstGeom prst="rect">
            <a:avLst/>
          </a:prstGeom>
          <a:noFill/>
          <a:ln>
            <a:noFill/>
          </a:ln>
        </p:spPr>
      </p:pic>
      <p:pic>
        <p:nvPicPr>
          <p:cNvPr id="1314" name="Google Shape;1314;g80d1365a45_25_18"/>
          <p:cNvPicPr preferRelativeResize="0"/>
          <p:nvPr/>
        </p:nvPicPr>
        <p:blipFill rotWithShape="1">
          <a:blip r:embed="rId6">
            <a:alphaModFix/>
          </a:blip>
          <a:srcRect b="0" l="0" r="0" t="0"/>
          <a:stretch/>
        </p:blipFill>
        <p:spPr>
          <a:xfrm>
            <a:off x="7089582" y="2918661"/>
            <a:ext cx="4885694" cy="293670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Google Shape;1319;p67"/>
          <p:cNvSpPr txBox="1"/>
          <p:nvPr>
            <p:ph type="title"/>
          </p:nvPr>
        </p:nvSpPr>
        <p:spPr>
          <a:xfrm>
            <a:off x="890324" y="531273"/>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Return on Value</a:t>
            </a:r>
            <a:endParaRPr/>
          </a:p>
        </p:txBody>
      </p:sp>
      <p:sp>
        <p:nvSpPr>
          <p:cNvPr id="1320" name="Google Shape;1320;p67"/>
          <p:cNvSpPr txBox="1"/>
          <p:nvPr>
            <p:ph idx="1" type="body"/>
          </p:nvPr>
        </p:nvSpPr>
        <p:spPr>
          <a:xfrm>
            <a:off x="258792" y="2108444"/>
            <a:ext cx="11591970" cy="3896915"/>
          </a:xfrm>
          <a:prstGeom prst="rect">
            <a:avLst/>
          </a:prstGeom>
          <a:noFill/>
          <a:ln>
            <a:noFill/>
          </a:ln>
        </p:spPr>
        <p:txBody>
          <a:bodyPr anchorCtr="0" anchor="t" bIns="45700" lIns="91425" spcFirstLastPara="1" rIns="91425" wrap="square" tIns="45700">
            <a:noAutofit/>
          </a:bodyPr>
          <a:lstStyle/>
          <a:p>
            <a:pPr indent="-228600" lvl="0" marL="228600" rtl="0" algn="just">
              <a:lnSpc>
                <a:spcPct val="11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Using our services our customers can build/print photo albums that showcases their special/important moments in lifetime. With high quality products we strive to connect with our customers by loving their photos as much as they do[74]. Through personalization options, we try to create an emotional attachment with our customer.  </a:t>
            </a:r>
            <a:endParaRPr sz="2400">
              <a:latin typeface="Times New Roman"/>
              <a:ea typeface="Times New Roman"/>
              <a:cs typeface="Times New Roman"/>
              <a:sym typeface="Times New Roman"/>
            </a:endParaRPr>
          </a:p>
          <a:p>
            <a:pPr indent="-228600" lvl="0" marL="228600" rtl="0" algn="just">
              <a:lnSpc>
                <a:spcPct val="11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MongoDB helps in enabling our developers to develop more services quickly (in a span of 4-5 weeks).</a:t>
            </a:r>
            <a:endParaRPr sz="2400">
              <a:latin typeface="Times New Roman"/>
              <a:ea typeface="Times New Roman"/>
              <a:cs typeface="Times New Roman"/>
              <a:sym typeface="Times New Roman"/>
            </a:endParaRPr>
          </a:p>
          <a:p>
            <a:pPr indent="-228600" lvl="0" marL="228600" rtl="0" algn="just">
              <a:lnSpc>
                <a:spcPct val="110000"/>
              </a:lnSpc>
              <a:spcBef>
                <a:spcPts val="1000"/>
              </a:spcBef>
              <a:spcAft>
                <a:spcPts val="0"/>
              </a:spcAft>
              <a:buSzPts val="2400"/>
              <a:buFont typeface="Times New Roman"/>
              <a:buChar char="•"/>
            </a:pPr>
            <a:r>
              <a:rPr lang="en-US" sz="2400">
                <a:latin typeface="Times New Roman"/>
                <a:ea typeface="Times New Roman"/>
                <a:cs typeface="Times New Roman"/>
                <a:sym typeface="Times New Roman"/>
              </a:rPr>
              <a:t>The performance is said to increase by 9x times.[75]</a:t>
            </a:r>
            <a:endParaRPr sz="2400">
              <a:latin typeface="Times New Roman"/>
              <a:ea typeface="Times New Roman"/>
              <a:cs typeface="Times New Roman"/>
              <a:sym typeface="Times New Roman"/>
            </a:endParaRPr>
          </a:p>
          <a:p>
            <a:pPr indent="0" lvl="0" marL="228600" rtl="0" algn="just">
              <a:lnSpc>
                <a:spcPct val="110000"/>
              </a:lnSpc>
              <a:spcBef>
                <a:spcPts val="1000"/>
              </a:spcBef>
              <a:spcAft>
                <a:spcPts val="0"/>
              </a:spcAft>
              <a:buSzPts val="1800"/>
              <a:buNone/>
            </a:pPr>
            <a:r>
              <a:t/>
            </a:r>
            <a:endParaRPr sz="2400">
              <a:latin typeface="Times New Roman"/>
              <a:ea typeface="Times New Roman"/>
              <a:cs typeface="Times New Roman"/>
              <a:sym typeface="Times New Roman"/>
            </a:endParaRPr>
          </a:p>
          <a:p>
            <a:pPr indent="0" lvl="0" marL="685800" rtl="0" algn="just">
              <a:lnSpc>
                <a:spcPct val="110000"/>
              </a:lnSpc>
              <a:spcBef>
                <a:spcPts val="500"/>
              </a:spcBef>
              <a:spcAft>
                <a:spcPts val="0"/>
              </a:spcAft>
              <a:buSzPts val="1800"/>
              <a:buNone/>
            </a:pPr>
            <a:r>
              <a:t/>
            </a:r>
            <a:endParaRPr/>
          </a:p>
          <a:p>
            <a:pPr indent="0" lvl="1" marL="457200" rtl="0" algn="just">
              <a:lnSpc>
                <a:spcPct val="110000"/>
              </a:lnSpc>
              <a:spcBef>
                <a:spcPts val="500"/>
              </a:spcBef>
              <a:spcAft>
                <a:spcPts val="0"/>
              </a:spcAft>
              <a:buClr>
                <a:schemeClr val="dk1"/>
              </a:buClr>
              <a:buSzPts val="2400"/>
              <a:buNone/>
            </a:pPr>
            <a:r>
              <a:t/>
            </a:r>
            <a:endParaRPr>
              <a:latin typeface="Times New Roman"/>
              <a:ea typeface="Times New Roman"/>
              <a:cs typeface="Times New Roman"/>
              <a:sym typeface="Times New Roman"/>
            </a:endParaRPr>
          </a:p>
          <a:p>
            <a:pPr indent="-76200" lvl="0" marL="228600" rtl="0" algn="just">
              <a:lnSpc>
                <a:spcPct val="11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321" name="Google Shape;1321;p67"/>
          <p:cNvSpPr txBox="1"/>
          <p:nvPr/>
        </p:nvSpPr>
        <p:spPr>
          <a:xfrm>
            <a:off x="472025" y="6402930"/>
            <a:ext cx="7941900"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100" u="sng" cap="none" strike="noStrike">
                <a:solidFill>
                  <a:srgbClr val="6D1D6B"/>
                </a:solidFill>
                <a:latin typeface="Times New Roman"/>
                <a:ea typeface="Times New Roman"/>
                <a:cs typeface="Times New Roman"/>
                <a:sym typeface="Times New Roman"/>
              </a:rPr>
              <a:t>[</a:t>
            </a:r>
            <a:r>
              <a:rPr lang="en-US" sz="1100" u="sng">
                <a:solidFill>
                  <a:srgbClr val="6D1D6B"/>
                </a:solidFill>
                <a:latin typeface="Times New Roman"/>
                <a:ea typeface="Times New Roman"/>
                <a:cs typeface="Times New Roman"/>
                <a:sym typeface="Times New Roman"/>
              </a:rPr>
              <a:t>74</a:t>
            </a:r>
            <a:r>
              <a:rPr b="0" i="0" lang="en-US" sz="1100" u="sng" cap="none" strike="noStrike">
                <a:solidFill>
                  <a:srgbClr val="6D1D6B"/>
                </a:solidFill>
                <a:latin typeface="Times New Roman"/>
                <a:ea typeface="Times New Roman"/>
                <a:cs typeface="Times New Roman"/>
                <a:sym typeface="Times New Roman"/>
                <a:hlinkClick r:id="rId3"/>
              </a:rPr>
              <a:t>]</a:t>
            </a:r>
            <a:r>
              <a:rPr b="0" i="0" lang="en-US" sz="1100" u="sng"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https://www.shutterfly.com/learn/</a:t>
            </a:r>
            <a:endParaRPr b="0" i="0" sz="1100" u="sng"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sng" cap="none" strike="noStrike">
                <a:solidFill>
                  <a:srgbClr val="6D1D6B"/>
                </a:solidFill>
                <a:latin typeface="Times New Roman"/>
                <a:ea typeface="Times New Roman"/>
                <a:cs typeface="Times New Roman"/>
                <a:sym typeface="Times New Roman"/>
              </a:rPr>
              <a:t>[</a:t>
            </a:r>
            <a:r>
              <a:rPr lang="en-US" sz="1100" u="sng">
                <a:solidFill>
                  <a:srgbClr val="6D1D6B"/>
                </a:solidFill>
                <a:latin typeface="Times New Roman"/>
                <a:ea typeface="Times New Roman"/>
                <a:cs typeface="Times New Roman"/>
                <a:sym typeface="Times New Roman"/>
              </a:rPr>
              <a:t>75</a:t>
            </a:r>
            <a:r>
              <a:rPr b="0" i="0" lang="en-US" sz="1100" u="sng"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5"/>
              </a:rPr>
              <a:t>https://www.mongodb.com/customers/shutterfly</a:t>
            </a:r>
            <a:endParaRPr b="0" i="0" sz="1100" u="sng" cap="none" strike="noStrike">
              <a:solidFill>
                <a:srgbClr val="6D1D6B"/>
              </a:solidFill>
              <a:latin typeface="Times New Roman"/>
              <a:ea typeface="Times New Roman"/>
              <a:cs typeface="Times New Roman"/>
              <a:sym typeface="Times New Roman"/>
            </a:endParaRPr>
          </a:p>
        </p:txBody>
      </p:sp>
      <p:pic>
        <p:nvPicPr>
          <p:cNvPr id="1322" name="Google Shape;1322;p67"/>
          <p:cNvPicPr preferRelativeResize="0"/>
          <p:nvPr/>
        </p:nvPicPr>
        <p:blipFill rotWithShape="1">
          <a:blip r:embed="rId6">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10"/>
          <p:cNvSpPr txBox="1"/>
          <p:nvPr>
            <p:ph type="title"/>
          </p:nvPr>
        </p:nvSpPr>
        <p:spPr>
          <a:xfrm>
            <a:off x="821150" y="1019825"/>
            <a:ext cx="10168200" cy="511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venir"/>
              <a:buNone/>
            </a:pPr>
            <a:br>
              <a:rPr b="1" lang="en-US" sz="3240"/>
            </a:br>
            <a:r>
              <a:rPr b="1" lang="en-US" sz="3240">
                <a:latin typeface="Times New Roman"/>
                <a:ea typeface="Times New Roman"/>
                <a:cs typeface="Times New Roman"/>
                <a:sym typeface="Times New Roman"/>
              </a:rPr>
              <a:t>Existing Picturesque System</a:t>
            </a:r>
            <a:br>
              <a:rPr lang="en-US" sz="3240"/>
            </a:br>
            <a:br>
              <a:rPr lang="en-US" sz="3240"/>
            </a:br>
            <a:endParaRPr sz="3240"/>
          </a:p>
        </p:txBody>
      </p:sp>
      <p:pic>
        <p:nvPicPr>
          <p:cNvPr id="299" name="Google Shape;299;p1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pic>
        <p:nvPicPr>
          <p:cNvPr id="300" name="Google Shape;300;p10"/>
          <p:cNvPicPr preferRelativeResize="0"/>
          <p:nvPr/>
        </p:nvPicPr>
        <p:blipFill rotWithShape="1">
          <a:blip r:embed="rId4">
            <a:alphaModFix/>
          </a:blip>
          <a:srcRect b="0" l="0" r="0" t="0"/>
          <a:stretch/>
        </p:blipFill>
        <p:spPr>
          <a:xfrm>
            <a:off x="288325" y="1531025"/>
            <a:ext cx="10635900" cy="50221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Google Shape;1327;p68"/>
          <p:cNvSpPr txBox="1"/>
          <p:nvPr>
            <p:ph type="title"/>
          </p:nvPr>
        </p:nvSpPr>
        <p:spPr>
          <a:xfrm>
            <a:off x="817049" y="556923"/>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Return on Value (contd..)</a:t>
            </a:r>
            <a:endParaRPr/>
          </a:p>
        </p:txBody>
      </p:sp>
      <p:sp>
        <p:nvSpPr>
          <p:cNvPr id="1328" name="Google Shape;1328;p68"/>
          <p:cNvSpPr txBox="1"/>
          <p:nvPr>
            <p:ph idx="1" type="body"/>
          </p:nvPr>
        </p:nvSpPr>
        <p:spPr>
          <a:xfrm>
            <a:off x="258792" y="2108444"/>
            <a:ext cx="11591970" cy="3896915"/>
          </a:xfrm>
          <a:prstGeom prst="rect">
            <a:avLst/>
          </a:prstGeom>
          <a:noFill/>
          <a:ln>
            <a:noFill/>
          </a:ln>
        </p:spPr>
        <p:txBody>
          <a:bodyPr anchorCtr="0" anchor="t" bIns="45700" lIns="91425" spcFirstLastPara="1" rIns="91425" wrap="square" tIns="45700">
            <a:noAutofit/>
          </a:bodyPr>
          <a:lstStyle/>
          <a:p>
            <a:pPr indent="-228600" lvl="0" marL="228600" rtl="0" algn="just">
              <a:lnSpc>
                <a:spcPct val="110000"/>
              </a:lnSpc>
              <a:spcBef>
                <a:spcPts val="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Ease of use as it supports uploads from other social media platforms such as Wechat, Snapchat, Facebook, Instagram.</a:t>
            </a:r>
            <a:endParaRPr sz="2000">
              <a:latin typeface="Times New Roman"/>
              <a:ea typeface="Times New Roman"/>
              <a:cs typeface="Times New Roman"/>
              <a:sym typeface="Times New Roman"/>
            </a:endParaRPr>
          </a:p>
          <a:p>
            <a:pPr indent="-228600" lvl="0" marL="228600" rtl="0" algn="just">
              <a:lnSpc>
                <a:spcPct val="11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MongoDB supports various system drivers such as python, NodeJS and Java which helps facilitates downstream applications such as the Analytics Module as the part of our product roadmap.[76]</a:t>
            </a:r>
            <a:endParaRPr sz="2400">
              <a:latin typeface="Times New Roman"/>
              <a:ea typeface="Times New Roman"/>
              <a:cs typeface="Times New Roman"/>
              <a:sym typeface="Times New Roman"/>
            </a:endParaRPr>
          </a:p>
          <a:p>
            <a:pPr indent="-228600" lvl="0" marL="228600" rtl="0" algn="just">
              <a:lnSpc>
                <a:spcPct val="11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database would support the data monitoring tools which will show the users real-time metrics such as: Throughput, Resource Utilization, Resource Saturation, Errors with status.[77]</a:t>
            </a:r>
            <a:endParaRPr sz="2400">
              <a:latin typeface="Times New Roman"/>
              <a:ea typeface="Times New Roman"/>
              <a:cs typeface="Times New Roman"/>
              <a:sym typeface="Times New Roman"/>
            </a:endParaRPr>
          </a:p>
          <a:p>
            <a:pPr indent="-76200" lvl="0" marL="228600" rtl="0" algn="just">
              <a:lnSpc>
                <a:spcPct val="11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sp>
        <p:nvSpPr>
          <p:cNvPr id="1329" name="Google Shape;1329;p68"/>
          <p:cNvSpPr txBox="1"/>
          <p:nvPr/>
        </p:nvSpPr>
        <p:spPr>
          <a:xfrm>
            <a:off x="489275" y="6377280"/>
            <a:ext cx="7941900"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100" u="sng" cap="none" strike="noStrike">
                <a:solidFill>
                  <a:srgbClr val="6D1D6B"/>
                </a:solidFill>
                <a:latin typeface="Times New Roman"/>
                <a:ea typeface="Times New Roman"/>
                <a:cs typeface="Times New Roman"/>
                <a:sym typeface="Times New Roman"/>
                <a:hlinkClick r:id="rId3"/>
              </a:rPr>
              <a:t>[</a:t>
            </a:r>
            <a:r>
              <a:rPr b="0" i="0" lang="en-US" sz="1100" u="sng" cap="none" strike="noStrike">
                <a:solidFill>
                  <a:srgbClr val="6D1D6B"/>
                </a:solidFill>
                <a:latin typeface="Times New Roman"/>
                <a:ea typeface="Times New Roman"/>
                <a:cs typeface="Times New Roman"/>
                <a:sym typeface="Times New Roman"/>
              </a:rPr>
              <a:t>76</a:t>
            </a:r>
            <a:r>
              <a:rPr b="0" i="0" lang="en-US" sz="1100" u="sng" cap="none" strike="noStrike">
                <a:solidFill>
                  <a:srgbClr val="6D1D6B"/>
                </a:solidFill>
                <a:latin typeface="Times New Roman"/>
                <a:ea typeface="Times New Roman"/>
                <a:cs typeface="Times New Roman"/>
                <a:sym typeface="Times New Roman"/>
                <a:hlinkClick r:id="rId4"/>
              </a:rPr>
              <a:t>]</a:t>
            </a:r>
            <a:r>
              <a:rPr b="0" i="0" lang="en-US" sz="1100" u="sng"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5"/>
              </a:rPr>
              <a:t>https://docs.mongodb.com/ecosystem/drivers/driver-compatibility-reference</a:t>
            </a:r>
            <a:endParaRPr b="0" i="0" sz="1100" u="sng"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sng" cap="none" strike="noStrike">
                <a:solidFill>
                  <a:srgbClr val="6D1D6B"/>
                </a:solidFill>
                <a:latin typeface="Times New Roman"/>
                <a:ea typeface="Times New Roman"/>
                <a:cs typeface="Times New Roman"/>
                <a:sym typeface="Times New Roman"/>
              </a:rPr>
              <a:t>[</a:t>
            </a:r>
            <a:r>
              <a:rPr lang="en-US" sz="1100" u="sng">
                <a:solidFill>
                  <a:srgbClr val="6D1D6B"/>
                </a:solidFill>
                <a:latin typeface="Times New Roman"/>
                <a:ea typeface="Times New Roman"/>
                <a:cs typeface="Times New Roman"/>
                <a:sym typeface="Times New Roman"/>
              </a:rPr>
              <a:t>77</a:t>
            </a:r>
            <a:r>
              <a:rPr b="0" i="0" lang="en-US" sz="1100" u="sng"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6"/>
              </a:rPr>
              <a:t>https://www.datadoghq.com/blog/monitoring-mongodb-performance-metrics-wiredtiger/</a:t>
            </a:r>
            <a:r>
              <a:rPr b="0" i="0" lang="en-US" sz="1100" u="sng" cap="none" strike="noStrike">
                <a:solidFill>
                  <a:srgbClr val="6D1D6B"/>
                </a:solidFill>
                <a:latin typeface="Times New Roman"/>
                <a:ea typeface="Times New Roman"/>
                <a:cs typeface="Times New Roman"/>
                <a:sym typeface="Times New Roman"/>
              </a:rPr>
              <a:t>/</a:t>
            </a:r>
            <a:endParaRPr b="0" i="0" sz="1100" u="none" cap="none" strike="noStrike">
              <a:solidFill>
                <a:srgbClr val="6D1D6B"/>
              </a:solidFill>
              <a:latin typeface="Times New Roman"/>
              <a:ea typeface="Times New Roman"/>
              <a:cs typeface="Times New Roman"/>
              <a:sym typeface="Times New Roman"/>
            </a:endParaRPr>
          </a:p>
        </p:txBody>
      </p:sp>
      <p:pic>
        <p:nvPicPr>
          <p:cNvPr id="1330" name="Google Shape;1330;p68"/>
          <p:cNvPicPr preferRelativeResize="0"/>
          <p:nvPr/>
        </p:nvPicPr>
        <p:blipFill rotWithShape="1">
          <a:blip r:embed="rId7">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pic>
        <p:nvPicPr>
          <p:cNvPr descr="Image result for Picture Collage" id="1335" name="Google Shape;1335;g701d02d426_1_30"/>
          <p:cNvPicPr preferRelativeResize="0"/>
          <p:nvPr/>
        </p:nvPicPr>
        <p:blipFill rotWithShape="1">
          <a:blip r:embed="rId3">
            <a:alphaModFix/>
          </a:blip>
          <a:srcRect b="0" l="0" r="0" t="0"/>
          <a:stretch/>
        </p:blipFill>
        <p:spPr>
          <a:xfrm>
            <a:off x="70464" y="82891"/>
            <a:ext cx="11969135" cy="6651281"/>
          </a:xfrm>
          <a:prstGeom prst="rect">
            <a:avLst/>
          </a:prstGeom>
          <a:noFill/>
          <a:ln>
            <a:noFill/>
          </a:ln>
          <a:effectLst>
            <a:outerShdw blurRad="292100" rotWithShape="0" algn="tl" dir="2700000" dist="139700">
              <a:srgbClr val="333333">
                <a:alpha val="64313"/>
              </a:srgbClr>
            </a:outerShdw>
          </a:effectLst>
        </p:spPr>
      </p:pic>
      <p:sp>
        <p:nvSpPr>
          <p:cNvPr id="1336" name="Google Shape;1336;g701d02d426_1_30"/>
          <p:cNvSpPr txBox="1"/>
          <p:nvPr>
            <p:ph type="title"/>
          </p:nvPr>
        </p:nvSpPr>
        <p:spPr>
          <a:xfrm>
            <a:off x="626100" y="629374"/>
            <a:ext cx="10939800" cy="4113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venir"/>
              <a:buNone/>
            </a:pPr>
            <a:br>
              <a:rPr b="1" lang="en-US" sz="4800">
                <a:solidFill>
                  <a:srgbClr val="6D1D6B"/>
                </a:solidFill>
              </a:rPr>
            </a:br>
            <a:r>
              <a:rPr b="1" lang="en-US" sz="4800">
                <a:solidFill>
                  <a:srgbClr val="6D1D6B"/>
                </a:solidFill>
                <a:latin typeface="Times New Roman"/>
                <a:ea typeface="Times New Roman"/>
                <a:cs typeface="Times New Roman"/>
                <a:sym typeface="Times New Roman"/>
              </a:rPr>
              <a:t>Business Value and Success Metrics</a:t>
            </a:r>
            <a:endParaRPr b="1" sz="4800">
              <a:solidFill>
                <a:srgbClr val="6D1D6B"/>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5400"/>
              <a:buFont typeface="Avenir"/>
              <a:buNone/>
            </a:pPr>
            <a:r>
              <a:t/>
            </a:r>
            <a:endParaRPr sz="4800"/>
          </a:p>
        </p:txBody>
      </p:sp>
      <p:sp>
        <p:nvSpPr>
          <p:cNvPr id="1337" name="Google Shape;1337;g701d02d426_1_30"/>
          <p:cNvSpPr/>
          <p:nvPr/>
        </p:nvSpPr>
        <p:spPr>
          <a:xfrm>
            <a:off x="824700" y="4389025"/>
            <a:ext cx="10482300" cy="1338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n-US" sz="3500" u="none" cap="none" strike="noStrike">
                <a:solidFill>
                  <a:srgbClr val="6D1D6B"/>
                </a:solidFill>
                <a:latin typeface="Times New Roman"/>
                <a:ea typeface="Times New Roman"/>
                <a:cs typeface="Times New Roman"/>
                <a:sym typeface="Times New Roman"/>
              </a:rPr>
              <a:t>“Quality has to be designed in, it can’t be tested in.”[</a:t>
            </a:r>
            <a:r>
              <a:rPr b="1" i="1" lang="en-US" sz="3500">
                <a:solidFill>
                  <a:srgbClr val="6D1D6B"/>
                </a:solidFill>
                <a:latin typeface="Times New Roman"/>
                <a:ea typeface="Times New Roman"/>
                <a:cs typeface="Times New Roman"/>
                <a:sym typeface="Times New Roman"/>
              </a:rPr>
              <a:t>78</a:t>
            </a:r>
            <a:r>
              <a:rPr b="1" i="1" lang="en-US" sz="3500" u="none" cap="none" strike="noStrike">
                <a:solidFill>
                  <a:srgbClr val="6D1D6B"/>
                </a:solidFill>
                <a:latin typeface="Times New Roman"/>
                <a:ea typeface="Times New Roman"/>
                <a:cs typeface="Times New Roman"/>
                <a:sym typeface="Times New Roman"/>
              </a:rPr>
              <a:t>]</a:t>
            </a:r>
            <a:endParaRPr b="1" i="1" sz="1100" u="none" cap="none" strike="noStrike">
              <a:solidFill>
                <a:srgbClr val="6D1D6B"/>
              </a:solidFill>
              <a:latin typeface="Times New Roman"/>
              <a:ea typeface="Times New Roman"/>
              <a:cs typeface="Times New Roman"/>
              <a:sym typeface="Times New Roman"/>
            </a:endParaRPr>
          </a:p>
        </p:txBody>
      </p:sp>
      <p:sp>
        <p:nvSpPr>
          <p:cNvPr id="1338" name="Google Shape;1338;g701d02d426_1_30"/>
          <p:cNvSpPr txBox="1"/>
          <p:nvPr/>
        </p:nvSpPr>
        <p:spPr>
          <a:xfrm>
            <a:off x="217025" y="6163525"/>
            <a:ext cx="7378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Times New Roman"/>
                <a:ea typeface="Times New Roman"/>
                <a:cs typeface="Times New Roman"/>
                <a:sym typeface="Times New Roman"/>
              </a:rPr>
              <a:t>[78]Class notesTesting(</a:t>
            </a:r>
            <a:r>
              <a:rPr lang="en-US" sz="1000" u="sng">
                <a:solidFill>
                  <a:schemeClr val="dk2"/>
                </a:solidFill>
                <a:latin typeface="Times New Roman"/>
                <a:ea typeface="Times New Roman"/>
                <a:cs typeface="Times New Roman"/>
                <a:sym typeface="Times New Roman"/>
                <a:hlinkClick r:id="rId4"/>
              </a:rPr>
              <a:t>https://camino.instructure.com/courses/57628/files?preview=3268591</a:t>
            </a:r>
            <a:r>
              <a:rPr lang="en-US" sz="1000">
                <a:solidFill>
                  <a:schemeClr val="dk2"/>
                </a:solidFill>
                <a:latin typeface="Times New Roman"/>
                <a:ea typeface="Times New Roman"/>
                <a:cs typeface="Times New Roman"/>
                <a:sym typeface="Times New Roman"/>
              </a:rPr>
              <a:t>)</a:t>
            </a:r>
            <a:endParaRPr sz="1000">
              <a:solidFill>
                <a:schemeClr val="dk2"/>
              </a:solidFill>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86"/>
          <p:cNvSpPr txBox="1"/>
          <p:nvPr>
            <p:ph type="title"/>
          </p:nvPr>
        </p:nvSpPr>
        <p:spPr>
          <a:xfrm>
            <a:off x="797200" y="4391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b="1" lang="en-US">
                <a:latin typeface="Times New Roman"/>
                <a:ea typeface="Times New Roman"/>
                <a:cs typeface="Times New Roman"/>
                <a:sym typeface="Times New Roman"/>
              </a:rPr>
              <a:t>Business Value</a:t>
            </a:r>
            <a:endParaRPr/>
          </a:p>
        </p:txBody>
      </p:sp>
      <p:grpSp>
        <p:nvGrpSpPr>
          <p:cNvPr id="1345" name="Google Shape;1345;p86"/>
          <p:cNvGrpSpPr/>
          <p:nvPr/>
        </p:nvGrpSpPr>
        <p:grpSpPr>
          <a:xfrm>
            <a:off x="384199" y="3193564"/>
            <a:ext cx="11341638" cy="2095041"/>
            <a:chOff x="215150" y="888355"/>
            <a:chExt cx="11341638" cy="2095041"/>
          </a:xfrm>
        </p:grpSpPr>
        <p:sp>
          <p:nvSpPr>
            <p:cNvPr id="1346" name="Google Shape;1346;p86"/>
            <p:cNvSpPr/>
            <p:nvPr/>
          </p:nvSpPr>
          <p:spPr>
            <a:xfrm>
              <a:off x="982022" y="888355"/>
              <a:ext cx="810000" cy="810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86"/>
            <p:cNvSpPr/>
            <p:nvPr/>
          </p:nvSpPr>
          <p:spPr>
            <a:xfrm>
              <a:off x="215150" y="2012960"/>
              <a:ext cx="2343744" cy="97043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86"/>
            <p:cNvSpPr txBox="1"/>
            <p:nvPr/>
          </p:nvSpPr>
          <p:spPr>
            <a:xfrm>
              <a:off x="215150" y="2012960"/>
              <a:ext cx="2343744" cy="970436"/>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Cost Effective</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6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rPr>
                <a:t>Reduce overall business cost by saving the licensing fees</a:t>
              </a:r>
              <a:endParaRPr b="0" i="0" sz="1400" u="none" cap="none" strike="noStrike">
                <a:solidFill>
                  <a:srgbClr val="000000"/>
                </a:solidFill>
                <a:latin typeface="Arial"/>
                <a:ea typeface="Arial"/>
                <a:cs typeface="Arial"/>
                <a:sym typeface="Arial"/>
              </a:endParaRPr>
            </a:p>
          </p:txBody>
        </p:sp>
        <p:sp>
          <p:nvSpPr>
            <p:cNvPr id="1349" name="Google Shape;1349;p86"/>
            <p:cNvSpPr/>
            <p:nvPr/>
          </p:nvSpPr>
          <p:spPr>
            <a:xfrm>
              <a:off x="3368894" y="888355"/>
              <a:ext cx="810000" cy="8100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86"/>
            <p:cNvSpPr/>
            <p:nvPr/>
          </p:nvSpPr>
          <p:spPr>
            <a:xfrm>
              <a:off x="2873894" y="2012960"/>
              <a:ext cx="1800000" cy="97043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86"/>
            <p:cNvSpPr txBox="1"/>
            <p:nvPr/>
          </p:nvSpPr>
          <p:spPr>
            <a:xfrm>
              <a:off x="2873894" y="2012960"/>
              <a:ext cx="1800000" cy="970436"/>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Available and Durable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6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Provide a system which is failure proof making it highly available to the users</a:t>
              </a:r>
              <a:endParaRPr b="0" i="0" sz="1400" u="none" cap="none" strike="noStrike">
                <a:solidFill>
                  <a:srgbClr val="000000"/>
                </a:solidFill>
                <a:latin typeface="Arial"/>
                <a:ea typeface="Arial"/>
                <a:cs typeface="Arial"/>
                <a:sym typeface="Arial"/>
              </a:endParaRPr>
            </a:p>
          </p:txBody>
        </p:sp>
        <p:sp>
          <p:nvSpPr>
            <p:cNvPr id="1352" name="Google Shape;1352;p86"/>
            <p:cNvSpPr/>
            <p:nvPr/>
          </p:nvSpPr>
          <p:spPr>
            <a:xfrm>
              <a:off x="5483894" y="888355"/>
              <a:ext cx="810000" cy="8100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86"/>
            <p:cNvSpPr/>
            <p:nvPr/>
          </p:nvSpPr>
          <p:spPr>
            <a:xfrm>
              <a:off x="4988894" y="2012960"/>
              <a:ext cx="1800000" cy="97043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86"/>
            <p:cNvSpPr txBox="1"/>
            <p:nvPr/>
          </p:nvSpPr>
          <p:spPr>
            <a:xfrm>
              <a:off x="4988894" y="2012960"/>
              <a:ext cx="1800000" cy="970436"/>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Time to Market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6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With simple API we will get more time to market leading towards a successful campaign</a:t>
              </a:r>
              <a:endParaRPr b="0" i="0" sz="1400" u="none" cap="none" strike="noStrike">
                <a:solidFill>
                  <a:srgbClr val="000000"/>
                </a:solidFill>
                <a:latin typeface="Arial"/>
                <a:ea typeface="Arial"/>
                <a:cs typeface="Arial"/>
                <a:sym typeface="Arial"/>
              </a:endParaRPr>
            </a:p>
          </p:txBody>
        </p:sp>
        <p:sp>
          <p:nvSpPr>
            <p:cNvPr id="1355" name="Google Shape;1355;p86"/>
            <p:cNvSpPr/>
            <p:nvPr/>
          </p:nvSpPr>
          <p:spPr>
            <a:xfrm>
              <a:off x="7598894" y="888355"/>
              <a:ext cx="810000" cy="8100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86"/>
            <p:cNvSpPr/>
            <p:nvPr/>
          </p:nvSpPr>
          <p:spPr>
            <a:xfrm>
              <a:off x="7103894" y="2012960"/>
              <a:ext cx="1800000" cy="97043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86"/>
            <p:cNvSpPr txBox="1"/>
            <p:nvPr/>
          </p:nvSpPr>
          <p:spPr>
            <a:xfrm>
              <a:off x="7103894" y="2012960"/>
              <a:ext cx="1800000" cy="970436"/>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High Performance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6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The migration process result in  system performance improvement</a:t>
              </a:r>
              <a:endParaRPr b="0" i="0" sz="1400" u="none" cap="none" strike="noStrike">
                <a:solidFill>
                  <a:srgbClr val="000000"/>
                </a:solidFill>
                <a:latin typeface="Arial"/>
                <a:ea typeface="Arial"/>
                <a:cs typeface="Arial"/>
                <a:sym typeface="Arial"/>
              </a:endParaRPr>
            </a:p>
          </p:txBody>
        </p:sp>
        <p:sp>
          <p:nvSpPr>
            <p:cNvPr id="1358" name="Google Shape;1358;p86"/>
            <p:cNvSpPr/>
            <p:nvPr/>
          </p:nvSpPr>
          <p:spPr>
            <a:xfrm>
              <a:off x="9982841" y="888355"/>
              <a:ext cx="810000" cy="8100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86"/>
            <p:cNvSpPr/>
            <p:nvPr/>
          </p:nvSpPr>
          <p:spPr>
            <a:xfrm>
              <a:off x="9218894" y="2012960"/>
              <a:ext cx="2337894" cy="970436"/>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86"/>
            <p:cNvSpPr txBox="1"/>
            <p:nvPr/>
          </p:nvSpPr>
          <p:spPr>
            <a:xfrm>
              <a:off x="9218894" y="2012960"/>
              <a:ext cx="2337894" cy="970436"/>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Increased  Customer base  with larger Market Capitalization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56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 </a:t>
              </a:r>
              <a:r>
                <a:rPr b="0" i="0" lang="en-US" sz="1600" u="none" cap="none" strike="noStrike">
                  <a:solidFill>
                    <a:srgbClr val="000000"/>
                  </a:solidFill>
                  <a:latin typeface="Times New Roman"/>
                  <a:ea typeface="Times New Roman"/>
                  <a:cs typeface="Times New Roman"/>
                  <a:sym typeface="Times New Roman"/>
                </a:rPr>
                <a:t>Increase in registered user number base</a:t>
              </a:r>
              <a:endParaRPr b="0" i="0" sz="1400" u="none" cap="none" strike="noStrike">
                <a:solidFill>
                  <a:srgbClr val="000000"/>
                </a:solidFill>
                <a:latin typeface="Arial"/>
                <a:ea typeface="Arial"/>
                <a:cs typeface="Arial"/>
                <a:sym typeface="Arial"/>
              </a:endParaRPr>
            </a:p>
          </p:txBody>
        </p:sp>
      </p:grpSp>
      <p:pic>
        <p:nvPicPr>
          <p:cNvPr id="1361" name="Google Shape;1361;p86"/>
          <p:cNvPicPr preferRelativeResize="0"/>
          <p:nvPr/>
        </p:nvPicPr>
        <p:blipFill rotWithShape="1">
          <a:blip r:embed="rId8">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87"/>
          <p:cNvSpPr txBox="1"/>
          <p:nvPr>
            <p:ph type="title"/>
          </p:nvPr>
        </p:nvSpPr>
        <p:spPr>
          <a:xfrm>
            <a:off x="841248" y="685801"/>
            <a:ext cx="10506456" cy="78278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b="1" lang="en-US">
                <a:latin typeface="Times New Roman"/>
                <a:ea typeface="Times New Roman"/>
                <a:cs typeface="Times New Roman"/>
                <a:sym typeface="Times New Roman"/>
              </a:rPr>
              <a:t>Success Metrics</a:t>
            </a:r>
            <a:endParaRPr/>
          </a:p>
        </p:txBody>
      </p:sp>
      <p:grpSp>
        <p:nvGrpSpPr>
          <p:cNvPr id="1368" name="Google Shape;1368;p87"/>
          <p:cNvGrpSpPr/>
          <p:nvPr/>
        </p:nvGrpSpPr>
        <p:grpSpPr>
          <a:xfrm>
            <a:off x="781680" y="2207014"/>
            <a:ext cx="10562976" cy="3960266"/>
            <a:chOff x="-56520" y="-48589"/>
            <a:chExt cx="10562976" cy="3920617"/>
          </a:xfrm>
        </p:grpSpPr>
        <p:sp>
          <p:nvSpPr>
            <p:cNvPr id="1369" name="Google Shape;1369;p87"/>
            <p:cNvSpPr/>
            <p:nvPr/>
          </p:nvSpPr>
          <p:spPr>
            <a:xfrm>
              <a:off x="-56520" y="-48589"/>
              <a:ext cx="10506456" cy="793806"/>
            </a:xfrm>
            <a:prstGeom prst="roundRect">
              <a:avLst>
                <a:gd fmla="val 10000" name="adj"/>
              </a:avLst>
            </a:prstGeom>
            <a:gradFill>
              <a:gsLst>
                <a:gs pos="0">
                  <a:srgbClr val="F2F2F2"/>
                </a:gs>
                <a:gs pos="100000">
                  <a:srgbClr val="F9F9F9"/>
                </a:gs>
              </a:gsLst>
              <a:lin ang="162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87"/>
            <p:cNvSpPr/>
            <p:nvPr/>
          </p:nvSpPr>
          <p:spPr>
            <a:xfrm>
              <a:off x="113116" y="71512"/>
              <a:ext cx="474722" cy="473418"/>
            </a:xfrm>
            <a:prstGeom prst="rect">
              <a:avLst/>
            </a:prstGeom>
            <a:blipFill rotWithShape="1">
              <a:blip r:embed="rId3">
                <a:alphaModFix/>
              </a:blip>
              <a:stretch>
                <a:fillRect b="0" l="0" r="0" t="0"/>
              </a:stretch>
            </a:blip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87"/>
            <p:cNvSpPr/>
            <p:nvPr/>
          </p:nvSpPr>
          <p:spPr>
            <a:xfrm>
              <a:off x="700955" y="4918"/>
              <a:ext cx="9784269" cy="6445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87"/>
            <p:cNvSpPr txBox="1"/>
            <p:nvPr/>
          </p:nvSpPr>
          <p:spPr>
            <a:xfrm>
              <a:off x="700955" y="-6055"/>
              <a:ext cx="9784269" cy="655491"/>
            </a:xfrm>
            <a:prstGeom prst="rect">
              <a:avLst/>
            </a:prstGeom>
            <a:noFill/>
            <a:ln>
              <a:noFill/>
            </a:ln>
          </p:spPr>
          <p:txBody>
            <a:bodyPr anchorCtr="0" anchor="ctr" bIns="68200" lIns="68200" spcFirstLastPara="1" rIns="68200" wrap="square" tIns="682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Performance:</a:t>
              </a:r>
              <a:r>
                <a:rPr b="0" i="0" lang="en-US" sz="1800" u="none" cap="none" strike="noStrike">
                  <a:solidFill>
                    <a:srgbClr val="000000"/>
                  </a:solidFill>
                  <a:latin typeface="Times New Roman"/>
                  <a:ea typeface="Times New Roman"/>
                  <a:cs typeface="Times New Roman"/>
                  <a:sym typeface="Times New Roman"/>
                </a:rPr>
                <a:t> Faster sharing and commenting on photos - Increase the average latency for inserts from 400 ms to 2 ms </a:t>
              </a:r>
              <a:endParaRPr b="0" i="0" sz="1400" u="none" cap="none" strike="noStrike">
                <a:solidFill>
                  <a:srgbClr val="000000"/>
                </a:solidFill>
                <a:latin typeface="Arial"/>
                <a:ea typeface="Arial"/>
                <a:cs typeface="Arial"/>
                <a:sym typeface="Arial"/>
              </a:endParaRPr>
            </a:p>
          </p:txBody>
        </p:sp>
        <p:sp>
          <p:nvSpPr>
            <p:cNvPr id="1373" name="Google Shape;1373;p87"/>
            <p:cNvSpPr/>
            <p:nvPr/>
          </p:nvSpPr>
          <p:spPr>
            <a:xfrm>
              <a:off x="0" y="969427"/>
              <a:ext cx="10506456" cy="686012"/>
            </a:xfrm>
            <a:prstGeom prst="roundRect">
              <a:avLst>
                <a:gd fmla="val 10000" name="adj"/>
              </a:avLst>
            </a:prstGeom>
            <a:gradFill>
              <a:gsLst>
                <a:gs pos="0">
                  <a:srgbClr val="F2F2F2"/>
                </a:gs>
                <a:gs pos="100000">
                  <a:srgbClr val="F9F9F9"/>
                </a:gs>
              </a:gsLst>
              <a:lin ang="162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87"/>
            <p:cNvSpPr/>
            <p:nvPr/>
          </p:nvSpPr>
          <p:spPr>
            <a:xfrm>
              <a:off x="108511" y="915210"/>
              <a:ext cx="448974" cy="460910"/>
            </a:xfrm>
            <a:prstGeom prst="rect">
              <a:avLst/>
            </a:prstGeom>
            <a:blipFill rotWithShape="1">
              <a:blip r:embed="rId4">
                <a:alphaModFix/>
              </a:blip>
              <a:stretch>
                <a:fillRect b="0" l="0" r="0" t="0"/>
              </a:stretch>
            </a:blip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87"/>
            <p:cNvSpPr/>
            <p:nvPr/>
          </p:nvSpPr>
          <p:spPr>
            <a:xfrm>
              <a:off x="700955" y="810566"/>
              <a:ext cx="9784269" cy="6445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87"/>
            <p:cNvSpPr txBox="1"/>
            <p:nvPr/>
          </p:nvSpPr>
          <p:spPr>
            <a:xfrm>
              <a:off x="711570" y="883414"/>
              <a:ext cx="9784269" cy="644518"/>
            </a:xfrm>
            <a:prstGeom prst="rect">
              <a:avLst/>
            </a:prstGeom>
            <a:noFill/>
            <a:ln>
              <a:noFill/>
            </a:ln>
          </p:spPr>
          <p:txBody>
            <a:bodyPr anchorCtr="0" anchor="ctr" bIns="68200" lIns="68200" spcFirstLastPara="1" rIns="68200" wrap="square" tIns="682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Revenue</a:t>
              </a:r>
              <a:r>
                <a:rPr b="0" i="0" lang="en-US" sz="1800" u="none" cap="none" strike="noStrike">
                  <a:solidFill>
                    <a:srgbClr val="000000"/>
                  </a:solidFill>
                  <a:latin typeface="Times New Roman"/>
                  <a:ea typeface="Times New Roman"/>
                  <a:cs typeface="Times New Roman"/>
                  <a:sym typeface="Times New Roman"/>
                </a:rPr>
                <a:t>: 92.5% Improvement in the revenue</a:t>
              </a:r>
              <a:endParaRPr b="0" i="0" sz="1400" u="none" cap="none" strike="noStrike">
                <a:solidFill>
                  <a:srgbClr val="000000"/>
                </a:solidFill>
                <a:latin typeface="Arial"/>
                <a:ea typeface="Arial"/>
                <a:cs typeface="Arial"/>
                <a:sym typeface="Arial"/>
              </a:endParaRPr>
            </a:p>
          </p:txBody>
        </p:sp>
        <p:sp>
          <p:nvSpPr>
            <p:cNvPr id="1377" name="Google Shape;1377;p87"/>
            <p:cNvSpPr/>
            <p:nvPr/>
          </p:nvSpPr>
          <p:spPr>
            <a:xfrm>
              <a:off x="-21232" y="1846898"/>
              <a:ext cx="10506456" cy="757380"/>
            </a:xfrm>
            <a:prstGeom prst="roundRect">
              <a:avLst>
                <a:gd fmla="val 10000" name="adj"/>
              </a:avLst>
            </a:prstGeom>
            <a:gradFill>
              <a:gsLst>
                <a:gs pos="0">
                  <a:srgbClr val="F2F2F2"/>
                </a:gs>
                <a:gs pos="100000">
                  <a:srgbClr val="F9F9F9"/>
                </a:gs>
              </a:gsLst>
              <a:lin ang="162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87"/>
            <p:cNvSpPr/>
            <p:nvPr/>
          </p:nvSpPr>
          <p:spPr>
            <a:xfrm>
              <a:off x="125989" y="1988878"/>
              <a:ext cx="504391" cy="473418"/>
            </a:xfrm>
            <a:prstGeom prst="rect">
              <a:avLst/>
            </a:prstGeom>
            <a:blipFill rotWithShape="1">
              <a:blip r:embed="rId5">
                <a:alphaModFix/>
              </a:blip>
              <a:stretch>
                <a:fillRect b="0" l="0" r="0" t="0"/>
              </a:stretch>
            </a:blip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87"/>
            <p:cNvSpPr/>
            <p:nvPr/>
          </p:nvSpPr>
          <p:spPr>
            <a:xfrm>
              <a:off x="700955" y="1616214"/>
              <a:ext cx="9784269" cy="6445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87"/>
            <p:cNvSpPr txBox="1"/>
            <p:nvPr/>
          </p:nvSpPr>
          <p:spPr>
            <a:xfrm>
              <a:off x="665667" y="1846399"/>
              <a:ext cx="9784269" cy="739295"/>
            </a:xfrm>
            <a:prstGeom prst="rect">
              <a:avLst/>
            </a:prstGeom>
            <a:noFill/>
            <a:ln>
              <a:noFill/>
            </a:ln>
          </p:spPr>
          <p:txBody>
            <a:bodyPr anchorCtr="0" anchor="ctr" bIns="68200" lIns="68200" spcFirstLastPara="1" rIns="68200" wrap="square" tIns="682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Performance</a:t>
              </a:r>
              <a:r>
                <a:rPr b="0" i="0" lang="en-US" sz="1800" u="none" cap="none" strike="noStrike">
                  <a:solidFill>
                    <a:srgbClr val="000000"/>
                  </a:solidFill>
                  <a:latin typeface="Times New Roman"/>
                  <a:ea typeface="Times New Roman"/>
                  <a:cs typeface="Times New Roman"/>
                  <a:sym typeface="Times New Roman"/>
                </a:rPr>
                <a:t>: The migration resulted in 9 times System Performance Improvement </a:t>
              </a:r>
              <a:endParaRPr b="0" i="0" sz="1400" u="none" cap="none" strike="noStrike">
                <a:solidFill>
                  <a:srgbClr val="000000"/>
                </a:solidFill>
                <a:latin typeface="Arial"/>
                <a:ea typeface="Arial"/>
                <a:cs typeface="Arial"/>
                <a:sym typeface="Arial"/>
              </a:endParaRPr>
            </a:p>
          </p:txBody>
        </p:sp>
        <p:sp>
          <p:nvSpPr>
            <p:cNvPr id="1381" name="Google Shape;1381;p87"/>
            <p:cNvSpPr/>
            <p:nvPr/>
          </p:nvSpPr>
          <p:spPr>
            <a:xfrm>
              <a:off x="-21232" y="2836528"/>
              <a:ext cx="10506456" cy="793806"/>
            </a:xfrm>
            <a:prstGeom prst="roundRect">
              <a:avLst>
                <a:gd fmla="val 10000" name="adj"/>
              </a:avLst>
            </a:prstGeom>
            <a:gradFill>
              <a:gsLst>
                <a:gs pos="0">
                  <a:srgbClr val="F2F2F2"/>
                </a:gs>
                <a:gs pos="100000">
                  <a:srgbClr val="F9F9F9"/>
                </a:gs>
              </a:gsLst>
              <a:lin ang="162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87"/>
            <p:cNvSpPr/>
            <p:nvPr/>
          </p:nvSpPr>
          <p:spPr>
            <a:xfrm>
              <a:off x="153698" y="2945215"/>
              <a:ext cx="448974" cy="460910"/>
            </a:xfrm>
            <a:prstGeom prst="rect">
              <a:avLst/>
            </a:prstGeom>
            <a:blipFill rotWithShape="1">
              <a:blip r:embed="rId6">
                <a:alphaModFix/>
              </a:blip>
              <a:stretch>
                <a:fillRect b="0" l="0" r="0" t="0"/>
              </a:stretch>
            </a:blip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87"/>
            <p:cNvSpPr/>
            <p:nvPr/>
          </p:nvSpPr>
          <p:spPr>
            <a:xfrm>
              <a:off x="700955" y="2421862"/>
              <a:ext cx="9784269" cy="6445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87"/>
            <p:cNvSpPr txBox="1"/>
            <p:nvPr/>
          </p:nvSpPr>
          <p:spPr>
            <a:xfrm>
              <a:off x="700955" y="2864968"/>
              <a:ext cx="9784269" cy="644518"/>
            </a:xfrm>
            <a:prstGeom prst="rect">
              <a:avLst/>
            </a:prstGeom>
            <a:noFill/>
            <a:ln>
              <a:noFill/>
            </a:ln>
          </p:spPr>
          <p:txBody>
            <a:bodyPr anchorCtr="0" anchor="ctr" bIns="68200" lIns="68200" spcFirstLastPara="1" rIns="68200" wrap="square" tIns="682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Time to market: </a:t>
              </a:r>
              <a:r>
                <a:rPr b="0" i="0" lang="en-US" sz="1800" u="none" cap="none" strike="noStrike">
                  <a:solidFill>
                    <a:srgbClr val="000000"/>
                  </a:solidFill>
                  <a:latin typeface="Times New Roman"/>
                  <a:ea typeface="Times New Roman"/>
                  <a:cs typeface="Times New Roman"/>
                  <a:sym typeface="Times New Roman"/>
                </a:rPr>
                <a:t>Application supporting customization features developed in a span of 3 months(Improves time to market by 5 times to 10 times)</a:t>
              </a:r>
              <a:endParaRPr b="0" i="0" sz="1400" u="none" cap="none" strike="noStrike">
                <a:solidFill>
                  <a:srgbClr val="000000"/>
                </a:solidFill>
                <a:latin typeface="Arial"/>
                <a:ea typeface="Arial"/>
                <a:cs typeface="Arial"/>
                <a:sym typeface="Arial"/>
              </a:endParaRPr>
            </a:p>
          </p:txBody>
        </p:sp>
        <p:sp>
          <p:nvSpPr>
            <p:cNvPr id="1385" name="Google Shape;1385;p87"/>
            <p:cNvSpPr/>
            <p:nvPr/>
          </p:nvSpPr>
          <p:spPr>
            <a:xfrm>
              <a:off x="700955" y="3227510"/>
              <a:ext cx="9784269" cy="644518"/>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6" name="Google Shape;1386;p87"/>
          <p:cNvPicPr preferRelativeResize="0"/>
          <p:nvPr/>
        </p:nvPicPr>
        <p:blipFill rotWithShape="1">
          <a:blip r:embed="rId7">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88"/>
          <p:cNvSpPr txBox="1"/>
          <p:nvPr>
            <p:ph type="title"/>
          </p:nvPr>
        </p:nvSpPr>
        <p:spPr>
          <a:xfrm>
            <a:off x="758121" y="297873"/>
            <a:ext cx="10506456" cy="115700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b="1" lang="en-US">
                <a:latin typeface="Times New Roman"/>
                <a:ea typeface="Times New Roman"/>
                <a:cs typeface="Times New Roman"/>
                <a:sym typeface="Times New Roman"/>
              </a:rPr>
              <a:t>Success Metrics (contd…)</a:t>
            </a:r>
            <a:endParaRPr/>
          </a:p>
        </p:txBody>
      </p:sp>
      <p:grpSp>
        <p:nvGrpSpPr>
          <p:cNvPr id="1393" name="Google Shape;1393;p88"/>
          <p:cNvGrpSpPr/>
          <p:nvPr/>
        </p:nvGrpSpPr>
        <p:grpSpPr>
          <a:xfrm>
            <a:off x="758121" y="2212486"/>
            <a:ext cx="10506460" cy="3873729"/>
            <a:chOff x="-4" y="1609"/>
            <a:chExt cx="10506460" cy="3873729"/>
          </a:xfrm>
        </p:grpSpPr>
        <p:sp>
          <p:nvSpPr>
            <p:cNvPr id="1394" name="Google Shape;1394;p88"/>
            <p:cNvSpPr/>
            <p:nvPr/>
          </p:nvSpPr>
          <p:spPr>
            <a:xfrm>
              <a:off x="0" y="1609"/>
              <a:ext cx="10506456" cy="815522"/>
            </a:xfrm>
            <a:prstGeom prst="roundRect">
              <a:avLst>
                <a:gd fmla="val 10000" name="adj"/>
              </a:avLst>
            </a:prstGeom>
            <a:gradFill>
              <a:gsLst>
                <a:gs pos="0">
                  <a:srgbClr val="F2F2F2"/>
                </a:gs>
                <a:gs pos="100000">
                  <a:srgbClr val="F9F9F9"/>
                </a:gs>
              </a:gsLst>
              <a:lin ang="162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88"/>
            <p:cNvSpPr/>
            <p:nvPr/>
          </p:nvSpPr>
          <p:spPr>
            <a:xfrm>
              <a:off x="246695" y="185101"/>
              <a:ext cx="448537" cy="448537"/>
            </a:xfrm>
            <a:prstGeom prst="rect">
              <a:avLst/>
            </a:prstGeom>
            <a:blipFill rotWithShape="1">
              <a:blip r:embed="rId3">
                <a:alphaModFix/>
              </a:blip>
              <a:stretch>
                <a:fillRect b="0" l="0" r="0" t="0"/>
              </a:stretch>
            </a:blip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88"/>
            <p:cNvSpPr/>
            <p:nvPr/>
          </p:nvSpPr>
          <p:spPr>
            <a:xfrm>
              <a:off x="941927" y="1609"/>
              <a:ext cx="9564528" cy="81552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88"/>
            <p:cNvSpPr txBox="1"/>
            <p:nvPr/>
          </p:nvSpPr>
          <p:spPr>
            <a:xfrm>
              <a:off x="941927" y="1609"/>
              <a:ext cx="9564528" cy="815522"/>
            </a:xfrm>
            <a:prstGeom prst="rect">
              <a:avLst/>
            </a:prstGeom>
            <a:noFill/>
            <a:ln>
              <a:noFill/>
            </a:ln>
          </p:spPr>
          <p:txBody>
            <a:bodyPr anchorCtr="0" anchor="ctr" bIns="86300" lIns="86300" spcFirstLastPara="1" rIns="86300" wrap="square" tIns="863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Storage :</a:t>
              </a:r>
              <a:r>
                <a:rPr b="0" i="0" lang="en-US" sz="1800" u="none" cap="none" strike="noStrike">
                  <a:solidFill>
                    <a:srgbClr val="000000"/>
                  </a:solidFill>
                  <a:latin typeface="Times New Roman"/>
                  <a:ea typeface="Times New Roman"/>
                  <a:cs typeface="Times New Roman"/>
                  <a:sym typeface="Times New Roman"/>
                </a:rPr>
                <a:t>Eliminate storage bottleneck, with response times dropping from 5ms to 1ms - a 500% improvement</a:t>
              </a:r>
              <a:endParaRPr b="0" i="0" sz="1800" u="none" cap="none" strike="noStrike">
                <a:solidFill>
                  <a:srgbClr val="000000"/>
                </a:solidFill>
                <a:latin typeface="Arial"/>
                <a:ea typeface="Arial"/>
                <a:cs typeface="Arial"/>
                <a:sym typeface="Arial"/>
              </a:endParaRPr>
            </a:p>
          </p:txBody>
        </p:sp>
        <p:sp>
          <p:nvSpPr>
            <p:cNvPr id="1398" name="Google Shape;1398;p88"/>
            <p:cNvSpPr/>
            <p:nvPr/>
          </p:nvSpPr>
          <p:spPr>
            <a:xfrm>
              <a:off x="941927" y="1021011"/>
              <a:ext cx="9564528" cy="81552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88"/>
            <p:cNvSpPr txBox="1"/>
            <p:nvPr/>
          </p:nvSpPr>
          <p:spPr>
            <a:xfrm>
              <a:off x="941927" y="1021011"/>
              <a:ext cx="9564528" cy="815522"/>
            </a:xfrm>
            <a:prstGeom prst="rect">
              <a:avLst/>
            </a:prstGeom>
            <a:noFill/>
            <a:ln>
              <a:noFill/>
            </a:ln>
          </p:spPr>
          <p:txBody>
            <a:bodyPr anchorCtr="0" anchor="ctr" bIns="86300" lIns="86300" spcFirstLastPara="1" rIns="86300" wrap="square" tIns="863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0" name="Google Shape;1400;p88"/>
            <p:cNvSpPr/>
            <p:nvPr/>
          </p:nvSpPr>
          <p:spPr>
            <a:xfrm>
              <a:off x="-4" y="1038593"/>
              <a:ext cx="10506456" cy="815522"/>
            </a:xfrm>
            <a:prstGeom prst="roundRect">
              <a:avLst>
                <a:gd fmla="val 10000" name="adj"/>
              </a:avLst>
            </a:prstGeom>
            <a:gradFill>
              <a:gsLst>
                <a:gs pos="0">
                  <a:srgbClr val="F2F2F2"/>
                </a:gs>
                <a:gs pos="100000">
                  <a:srgbClr val="F9F9F9"/>
                </a:gs>
              </a:gsLst>
              <a:lin ang="162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88"/>
            <p:cNvSpPr/>
            <p:nvPr/>
          </p:nvSpPr>
          <p:spPr>
            <a:xfrm>
              <a:off x="346448" y="1204504"/>
              <a:ext cx="448537" cy="448537"/>
            </a:xfrm>
            <a:prstGeom prst="rect">
              <a:avLst/>
            </a:prstGeom>
            <a:blipFill rotWithShape="1">
              <a:blip r:embed="rId4">
                <a:alphaModFix/>
              </a:blip>
              <a:stretch>
                <a:fillRect b="0" l="0" r="0" t="0"/>
              </a:stretch>
            </a:blip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88"/>
            <p:cNvSpPr/>
            <p:nvPr/>
          </p:nvSpPr>
          <p:spPr>
            <a:xfrm>
              <a:off x="941927" y="2040414"/>
              <a:ext cx="9564528" cy="81552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88"/>
            <p:cNvSpPr txBox="1"/>
            <p:nvPr/>
          </p:nvSpPr>
          <p:spPr>
            <a:xfrm>
              <a:off x="941927" y="991295"/>
              <a:ext cx="9564528" cy="815522"/>
            </a:xfrm>
            <a:prstGeom prst="rect">
              <a:avLst/>
            </a:prstGeom>
            <a:noFill/>
            <a:ln>
              <a:noFill/>
            </a:ln>
          </p:spPr>
          <p:txBody>
            <a:bodyPr anchorCtr="0" anchor="ctr" bIns="86300" lIns="86300" spcFirstLastPara="1" rIns="86300" wrap="square" tIns="863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Capacity: </a:t>
              </a:r>
              <a:r>
                <a:rPr b="0" i="0" lang="en-US" sz="1800" u="none" cap="none" strike="noStrike">
                  <a:solidFill>
                    <a:srgbClr val="000000"/>
                  </a:solidFill>
                  <a:latin typeface="Times New Roman"/>
                  <a:ea typeface="Times New Roman"/>
                  <a:cs typeface="Times New Roman"/>
                  <a:sym typeface="Times New Roman"/>
                </a:rPr>
                <a:t>Ability to handle 1 TB of database for storing the images. </a:t>
              </a:r>
              <a:endParaRPr b="0" i="0" sz="1800" u="none" cap="none" strike="noStrike">
                <a:solidFill>
                  <a:srgbClr val="000000"/>
                </a:solidFill>
                <a:latin typeface="Arial"/>
                <a:ea typeface="Arial"/>
                <a:cs typeface="Arial"/>
                <a:sym typeface="Arial"/>
              </a:endParaRPr>
            </a:p>
          </p:txBody>
        </p:sp>
        <p:sp>
          <p:nvSpPr>
            <p:cNvPr id="1404" name="Google Shape;1404;p88"/>
            <p:cNvSpPr/>
            <p:nvPr/>
          </p:nvSpPr>
          <p:spPr>
            <a:xfrm>
              <a:off x="-4" y="2174251"/>
              <a:ext cx="10506456" cy="815522"/>
            </a:xfrm>
            <a:prstGeom prst="roundRect">
              <a:avLst>
                <a:gd fmla="val 10000" name="adj"/>
              </a:avLst>
            </a:prstGeom>
            <a:gradFill>
              <a:gsLst>
                <a:gs pos="0">
                  <a:srgbClr val="F2F2F2"/>
                </a:gs>
                <a:gs pos="100000">
                  <a:srgbClr val="F9F9F9"/>
                </a:gs>
              </a:gsLst>
              <a:lin ang="162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88"/>
            <p:cNvSpPr/>
            <p:nvPr/>
          </p:nvSpPr>
          <p:spPr>
            <a:xfrm>
              <a:off x="273208" y="2351989"/>
              <a:ext cx="448537" cy="448537"/>
            </a:xfrm>
            <a:prstGeom prst="rect">
              <a:avLst/>
            </a:prstGeom>
            <a:blipFill rotWithShape="1">
              <a:blip r:embed="rId5">
                <a:alphaModFix/>
              </a:blip>
              <a:stretch>
                <a:fillRect b="0" l="0" r="0" t="0"/>
              </a:stretch>
            </a:blip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88"/>
            <p:cNvSpPr/>
            <p:nvPr/>
          </p:nvSpPr>
          <p:spPr>
            <a:xfrm>
              <a:off x="941927" y="3059816"/>
              <a:ext cx="9564528" cy="81552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88"/>
            <p:cNvSpPr txBox="1"/>
            <p:nvPr/>
          </p:nvSpPr>
          <p:spPr>
            <a:xfrm>
              <a:off x="880967" y="2185936"/>
              <a:ext cx="9564528" cy="815522"/>
            </a:xfrm>
            <a:prstGeom prst="rect">
              <a:avLst/>
            </a:prstGeom>
            <a:noFill/>
            <a:ln>
              <a:noFill/>
            </a:ln>
          </p:spPr>
          <p:txBody>
            <a:bodyPr anchorCtr="0" anchor="ctr" bIns="86300" lIns="86300" spcFirstLastPara="1" rIns="86300" wrap="square" tIns="863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Productivity: </a:t>
              </a:r>
              <a:r>
                <a:rPr b="0" i="0" lang="en-US" sz="1800" u="none" cap="none" strike="noStrike">
                  <a:solidFill>
                    <a:srgbClr val="000000"/>
                  </a:solidFill>
                  <a:latin typeface="Times New Roman"/>
                  <a:ea typeface="Times New Roman"/>
                  <a:cs typeface="Times New Roman"/>
                  <a:sym typeface="Times New Roman"/>
                </a:rPr>
                <a:t>Increase in developer productivity by reducing total development time by 1/2</a:t>
              </a:r>
              <a:endParaRPr b="0" i="0" sz="1800" u="none" cap="none" strike="noStrike">
                <a:solidFill>
                  <a:srgbClr val="000000"/>
                </a:solidFill>
                <a:latin typeface="Arial"/>
                <a:ea typeface="Arial"/>
                <a:cs typeface="Arial"/>
                <a:sym typeface="Arial"/>
              </a:endParaRPr>
            </a:p>
          </p:txBody>
        </p:sp>
      </p:grpSp>
      <p:pic>
        <p:nvPicPr>
          <p:cNvPr id="1408" name="Google Shape;1408;p88"/>
          <p:cNvPicPr preferRelativeResize="0"/>
          <p:nvPr/>
        </p:nvPicPr>
        <p:blipFill rotWithShape="1">
          <a:blip r:embed="rId6">
            <a:alphaModFix/>
          </a:blip>
          <a:srcRect b="0" l="0" r="0" t="0"/>
          <a:stretch/>
        </p:blipFill>
        <p:spPr>
          <a:xfrm>
            <a:off x="11058525" y="6010275"/>
            <a:ext cx="1133475" cy="847725"/>
          </a:xfrm>
          <a:prstGeom prst="rect">
            <a:avLst/>
          </a:prstGeom>
          <a:noFill/>
          <a:ln>
            <a:noFill/>
          </a:ln>
        </p:spPr>
      </p:pic>
      <p:sp>
        <p:nvSpPr>
          <p:cNvPr id="1409" name="Google Shape;1409;p88"/>
          <p:cNvSpPr/>
          <p:nvPr/>
        </p:nvSpPr>
        <p:spPr>
          <a:xfrm>
            <a:off x="838200" y="5469776"/>
            <a:ext cx="10506456" cy="659592"/>
          </a:xfrm>
          <a:prstGeom prst="roundRect">
            <a:avLst>
              <a:gd fmla="val 10000" name="adj"/>
            </a:avLst>
          </a:prstGeom>
          <a:gradFill>
            <a:gsLst>
              <a:gs pos="0">
                <a:srgbClr val="F2F2F2"/>
              </a:gs>
              <a:gs pos="100000">
                <a:srgbClr val="F9F9F9"/>
              </a:gs>
            </a:gsLst>
            <a:lin ang="162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88"/>
          <p:cNvSpPr/>
          <p:nvPr/>
        </p:nvSpPr>
        <p:spPr>
          <a:xfrm>
            <a:off x="936481" y="5589356"/>
            <a:ext cx="504391" cy="473418"/>
          </a:xfrm>
          <a:prstGeom prst="rect">
            <a:avLst/>
          </a:prstGeom>
          <a:blipFill rotWithShape="1">
            <a:blip r:embed="rId7">
              <a:alphaModFix/>
            </a:blip>
            <a:stretch>
              <a:fillRect b="0" l="0" r="0" t="0"/>
            </a:stretch>
          </a:blip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88"/>
          <p:cNvSpPr txBox="1"/>
          <p:nvPr/>
        </p:nvSpPr>
        <p:spPr>
          <a:xfrm>
            <a:off x="1658668" y="5517074"/>
            <a:ext cx="9784269" cy="644518"/>
          </a:xfrm>
          <a:prstGeom prst="rect">
            <a:avLst/>
          </a:prstGeom>
          <a:noFill/>
          <a:ln>
            <a:noFill/>
          </a:ln>
        </p:spPr>
        <p:txBody>
          <a:bodyPr anchorCtr="0" anchor="ctr" bIns="68200" lIns="68200" spcFirstLastPara="1" rIns="68200" wrap="square" tIns="682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Cost</a:t>
            </a:r>
            <a:r>
              <a:rPr b="0" i="0" lang="en-US" sz="1800" u="none" cap="none" strike="noStrike">
                <a:solidFill>
                  <a:srgbClr val="000000"/>
                </a:solidFill>
                <a:latin typeface="Times New Roman"/>
                <a:ea typeface="Times New Roman"/>
                <a:cs typeface="Times New Roman"/>
                <a:sym typeface="Times New Roman"/>
              </a:rPr>
              <a:t>: Cost invested in data storage reduced by 67% by scaling out on commodity servers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pic>
        <p:nvPicPr>
          <p:cNvPr id="1417" name="Google Shape;1417;p93"/>
          <p:cNvPicPr preferRelativeResize="0"/>
          <p:nvPr/>
        </p:nvPicPr>
        <p:blipFill rotWithShape="1">
          <a:blip r:embed="rId3">
            <a:alphaModFix amt="70000"/>
          </a:blip>
          <a:srcRect b="7865" l="0" r="0" t="7865"/>
          <a:stretch/>
        </p:blipFill>
        <p:spPr>
          <a:xfrm>
            <a:off x="20" y="10"/>
            <a:ext cx="12191980" cy="6857990"/>
          </a:xfrm>
          <a:prstGeom prst="rect">
            <a:avLst/>
          </a:prstGeom>
          <a:noFill/>
          <a:ln>
            <a:noFill/>
          </a:ln>
        </p:spPr>
      </p:pic>
      <p:sp>
        <p:nvSpPr>
          <p:cNvPr id="1418" name="Google Shape;1418;p93"/>
          <p:cNvSpPr txBox="1"/>
          <p:nvPr>
            <p:ph idx="4294967295" type="title"/>
          </p:nvPr>
        </p:nvSpPr>
        <p:spPr>
          <a:xfrm>
            <a:off x="1211840" y="3287713"/>
            <a:ext cx="10225087" cy="147478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4400"/>
              <a:buNone/>
            </a:pPr>
            <a:r>
              <a:rPr b="1" i="1" lang="en-US" sz="4000">
                <a:solidFill>
                  <a:schemeClr val="dk1"/>
                </a:solidFill>
                <a:latin typeface="Times New Roman"/>
                <a:ea typeface="Times New Roman"/>
                <a:cs typeface="Times New Roman"/>
                <a:sym typeface="Times New Roman"/>
              </a:rPr>
              <a:t>“It is not necessary to change. Survival is not mandatory.</a:t>
            </a:r>
            <a:r>
              <a:rPr b="1" i="1" lang="en-US" sz="4000">
                <a:latin typeface="Times New Roman"/>
                <a:ea typeface="Times New Roman"/>
                <a:cs typeface="Times New Roman"/>
                <a:sym typeface="Times New Roman"/>
              </a:rPr>
              <a:t>”</a:t>
            </a:r>
            <a:r>
              <a:rPr b="1" i="1" lang="en-US" sz="4000">
                <a:solidFill>
                  <a:schemeClr val="dk1"/>
                </a:solidFill>
                <a:latin typeface="Times New Roman"/>
                <a:ea typeface="Times New Roman"/>
                <a:cs typeface="Times New Roman"/>
                <a:sym typeface="Times New Roman"/>
              </a:rPr>
              <a:t>[</a:t>
            </a:r>
            <a:r>
              <a:rPr b="1" i="1" lang="en-US" sz="4000">
                <a:latin typeface="Times New Roman"/>
                <a:ea typeface="Times New Roman"/>
                <a:cs typeface="Times New Roman"/>
                <a:sym typeface="Times New Roman"/>
              </a:rPr>
              <a:t>7</a:t>
            </a:r>
            <a:r>
              <a:rPr b="1" i="1" lang="en-US" sz="4000">
                <a:solidFill>
                  <a:schemeClr val="dk1"/>
                </a:solidFill>
                <a:latin typeface="Times New Roman"/>
                <a:ea typeface="Times New Roman"/>
                <a:cs typeface="Times New Roman"/>
                <a:sym typeface="Times New Roman"/>
              </a:rPr>
              <a:t>9]</a:t>
            </a:r>
            <a:endParaRPr b="1" i="1" sz="4000">
              <a:solidFill>
                <a:schemeClr val="dk1"/>
              </a:solidFill>
              <a:latin typeface="Times New Roman"/>
              <a:ea typeface="Times New Roman"/>
              <a:cs typeface="Times New Roman"/>
              <a:sym typeface="Times New Roman"/>
            </a:endParaRPr>
          </a:p>
        </p:txBody>
      </p:sp>
      <p:sp>
        <p:nvSpPr>
          <p:cNvPr id="1419" name="Google Shape;1419;p93"/>
          <p:cNvSpPr/>
          <p:nvPr/>
        </p:nvSpPr>
        <p:spPr>
          <a:xfrm>
            <a:off x="232813" y="6596381"/>
            <a:ext cx="45912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chemeClr val="dk1"/>
                </a:solidFill>
                <a:latin typeface="Times New Roman"/>
                <a:ea typeface="Times New Roman"/>
                <a:cs typeface="Times New Roman"/>
                <a:sym typeface="Times New Roman"/>
              </a:rPr>
              <a:t>[</a:t>
            </a:r>
            <a:r>
              <a:rPr b="1" lang="en-US" sz="1100">
                <a:solidFill>
                  <a:schemeClr val="dk1"/>
                </a:solidFill>
                <a:latin typeface="Times New Roman"/>
                <a:ea typeface="Times New Roman"/>
                <a:cs typeface="Times New Roman"/>
                <a:sym typeface="Times New Roman"/>
              </a:rPr>
              <a:t>7</a:t>
            </a:r>
            <a:r>
              <a:rPr b="1" i="0" lang="en-US" sz="1100" u="none" cap="none" strike="noStrike">
                <a:solidFill>
                  <a:schemeClr val="dk1"/>
                </a:solidFill>
                <a:latin typeface="Times New Roman"/>
                <a:ea typeface="Times New Roman"/>
                <a:cs typeface="Times New Roman"/>
                <a:sym typeface="Times New Roman"/>
              </a:rPr>
              <a:t>9]https://quotes.deming.org/authors/W._Edwards_Deming/quote/10081</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4" name="Shape 1424"/>
        <p:cNvGrpSpPr/>
        <p:nvPr/>
      </p:nvGrpSpPr>
      <p:grpSpPr>
        <a:xfrm>
          <a:off x="0" y="0"/>
          <a:ext cx="0" cy="0"/>
          <a:chOff x="0" y="0"/>
          <a:chExt cx="0" cy="0"/>
        </a:xfrm>
      </p:grpSpPr>
      <p:sp>
        <p:nvSpPr>
          <p:cNvPr id="1425" name="Google Shape;1425;g70e442fd34_10_1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CONCLUSION </a:t>
            </a:r>
            <a:endParaRPr b="1">
              <a:latin typeface="Times New Roman"/>
              <a:ea typeface="Times New Roman"/>
              <a:cs typeface="Times New Roman"/>
              <a:sym typeface="Times New Roman"/>
            </a:endParaRPr>
          </a:p>
        </p:txBody>
      </p:sp>
      <p:sp>
        <p:nvSpPr>
          <p:cNvPr id="1426" name="Google Shape;1426;g70e442fd34_10_10"/>
          <p:cNvSpPr txBox="1"/>
          <p:nvPr>
            <p:ph idx="1" type="body"/>
          </p:nvPr>
        </p:nvSpPr>
        <p:spPr>
          <a:xfrm>
            <a:off x="451850" y="2105525"/>
            <a:ext cx="10831800" cy="4066800"/>
          </a:xfrm>
          <a:prstGeom prst="rect">
            <a:avLst/>
          </a:prstGeom>
          <a:noFill/>
          <a:ln>
            <a:noFill/>
          </a:ln>
        </p:spPr>
        <p:txBody>
          <a:bodyPr anchorCtr="0" anchor="t" bIns="45700" lIns="91425" spcFirstLastPara="1" rIns="91425" wrap="square" tIns="45700">
            <a:noAutofit/>
          </a:bodyPr>
          <a:lstStyle/>
          <a:p>
            <a:pPr indent="0" lvl="0" marL="114300" rtl="0" algn="l">
              <a:lnSpc>
                <a:spcPct val="110000"/>
              </a:lnSpc>
              <a:spcBef>
                <a:spcPts val="1000"/>
              </a:spcBef>
              <a:spcAft>
                <a:spcPts val="0"/>
              </a:spcAft>
              <a:buSzPts val="1800"/>
              <a:buNone/>
            </a:pPr>
            <a:r>
              <a:rPr i="1" lang="en-US" sz="1900">
                <a:latin typeface="Times New Roman"/>
                <a:ea typeface="Times New Roman"/>
                <a:cs typeface="Times New Roman"/>
                <a:sym typeface="Times New Roman"/>
              </a:rPr>
              <a:t>Change is the only constant thing in business. [80]</a:t>
            </a:r>
            <a:endParaRPr/>
          </a:p>
          <a:p>
            <a:pPr indent="0" lvl="0" marL="114300" rtl="0" algn="l">
              <a:lnSpc>
                <a:spcPct val="110000"/>
              </a:lnSpc>
              <a:spcBef>
                <a:spcPts val="1000"/>
              </a:spcBef>
              <a:spcAft>
                <a:spcPts val="0"/>
              </a:spcAft>
              <a:buSzPts val="1800"/>
              <a:buNone/>
            </a:pPr>
            <a:r>
              <a:rPr lang="en-US" sz="1900">
                <a:latin typeface="Times New Roman"/>
                <a:ea typeface="Times New Roman"/>
                <a:cs typeface="Times New Roman"/>
                <a:sym typeface="Times New Roman"/>
              </a:rPr>
              <a:t>At Picturesque, we are committed to delivering unparalleled value-added services for our customers. We continue to achieve our mission by adopting modern technologies that help us stay ahead of our competitors and provide the highest quality customer experience. </a:t>
            </a:r>
            <a:endParaRPr/>
          </a:p>
          <a:p>
            <a:pPr indent="0" lvl="0" marL="114300" rtl="0" algn="l">
              <a:lnSpc>
                <a:spcPct val="110000"/>
              </a:lnSpc>
              <a:spcBef>
                <a:spcPts val="1000"/>
              </a:spcBef>
              <a:spcAft>
                <a:spcPts val="0"/>
              </a:spcAft>
              <a:buSzPts val="1800"/>
              <a:buNone/>
            </a:pPr>
            <a:r>
              <a:rPr lang="en-US" sz="1900">
                <a:latin typeface="Times New Roman"/>
                <a:ea typeface="Times New Roman"/>
                <a:cs typeface="Times New Roman"/>
                <a:sym typeface="Times New Roman"/>
              </a:rPr>
              <a:t>The current Oracle database is not sustainable for our business vision; it is limiting our potential to grow with the trend. The foundational research done on this project showcases that incorporating MongoDB helps us address our needs. With this solution, we aim to increase our customer base and customer loyalty, thereby improving our return on investments every year and target a 92% increase by 2023. </a:t>
            </a:r>
            <a:endParaRPr/>
          </a:p>
          <a:p>
            <a:pPr indent="0" lvl="0" marL="114300" rtl="0" algn="l">
              <a:lnSpc>
                <a:spcPct val="110000"/>
              </a:lnSpc>
              <a:spcBef>
                <a:spcPts val="1000"/>
              </a:spcBef>
              <a:spcAft>
                <a:spcPts val="0"/>
              </a:spcAft>
              <a:buSzPts val="1800"/>
              <a:buNone/>
            </a:pPr>
            <a:r>
              <a:rPr lang="en-US" sz="1900">
                <a:latin typeface="Times New Roman"/>
                <a:ea typeface="Times New Roman"/>
                <a:cs typeface="Times New Roman"/>
                <a:sym typeface="Times New Roman"/>
              </a:rPr>
              <a:t> With this proposal, we have outlined the intricacies of OSS project development, covering key areas required for decision making by the executives. We are confident about our investment proposal and with the help of our Picturesque experts, we aim to continue working towards our company’s mission.</a:t>
            </a:r>
            <a:endParaRPr/>
          </a:p>
        </p:txBody>
      </p:sp>
      <p:pic>
        <p:nvPicPr>
          <p:cNvPr id="1427" name="Google Shape;1427;g70e442fd34_10_1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1428" name="Google Shape;1428;g70e442fd34_10_10"/>
          <p:cNvSpPr/>
          <p:nvPr/>
        </p:nvSpPr>
        <p:spPr>
          <a:xfrm>
            <a:off x="451850" y="6457890"/>
            <a:ext cx="1103485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8</a:t>
            </a:r>
            <a:r>
              <a:rPr b="0" i="0" lang="en-US" sz="1100" u="none" cap="none" strike="noStrike">
                <a:solidFill>
                  <a:srgbClr val="6D1D6B"/>
                </a:solidFill>
                <a:latin typeface="Times New Roman"/>
                <a:ea typeface="Times New Roman"/>
                <a:cs typeface="Times New Roman"/>
                <a:sym typeface="Times New Roman"/>
              </a:rPr>
              <a:t>0]</a:t>
            </a:r>
            <a:r>
              <a:rPr b="0" i="0" lang="en-US" sz="1100" u="sng" cap="none" strike="noStrike">
                <a:solidFill>
                  <a:srgbClr val="6D1D6B"/>
                </a:solidFill>
                <a:latin typeface="Times New Roman"/>
                <a:ea typeface="Times New Roman"/>
                <a:cs typeface="Times New Roman"/>
                <a:sym typeface="Times New Roman"/>
                <a:hlinkClick r:id="rId4"/>
              </a:rPr>
              <a:t>https://www.businessdailyafrica.com/lifestyle/pfinance/Change-is-the-only-constant-in-business/4258410-1226810-h7wrc6/index.html</a:t>
            </a:r>
            <a:endParaRPr b="0" i="0" sz="11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pic>
        <p:nvPicPr>
          <p:cNvPr id="1434" name="Google Shape;1434;p94"/>
          <p:cNvPicPr preferRelativeResize="0"/>
          <p:nvPr>
            <p:ph idx="4294967295" type="body"/>
          </p:nvPr>
        </p:nvPicPr>
        <p:blipFill rotWithShape="1">
          <a:blip r:embed="rId3">
            <a:alphaModFix amt="70000"/>
          </a:blip>
          <a:srcRect b="12031" l="0" r="1" t="5203"/>
          <a:stretch/>
        </p:blipFill>
        <p:spPr>
          <a:xfrm>
            <a:off x="182562" y="161925"/>
            <a:ext cx="11826875" cy="65341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pic>
        <p:nvPicPr>
          <p:cNvPr descr="Image result for Picture Collage" id="1440" name="Google Shape;1440;g70e442fd34_0_0"/>
          <p:cNvPicPr preferRelativeResize="0"/>
          <p:nvPr/>
        </p:nvPicPr>
        <p:blipFill rotWithShape="1">
          <a:blip r:embed="rId3">
            <a:alphaModFix/>
          </a:blip>
          <a:srcRect b="0" l="0" r="0" t="0"/>
          <a:stretch/>
        </p:blipFill>
        <p:spPr>
          <a:xfrm>
            <a:off x="0" y="0"/>
            <a:ext cx="12238352" cy="6800874"/>
          </a:xfrm>
          <a:prstGeom prst="rect">
            <a:avLst/>
          </a:prstGeom>
          <a:noFill/>
          <a:ln>
            <a:noFill/>
          </a:ln>
          <a:effectLst>
            <a:outerShdw blurRad="292100" rotWithShape="0" algn="tl" dir="2700000" dist="139700">
              <a:srgbClr val="333333">
                <a:alpha val="64705"/>
              </a:srgbClr>
            </a:outerShdw>
          </a:effectLst>
        </p:spPr>
      </p:pic>
      <p:sp>
        <p:nvSpPr>
          <p:cNvPr id="1441" name="Google Shape;1441;g70e442fd34_0_0"/>
          <p:cNvSpPr txBox="1"/>
          <p:nvPr>
            <p:ph idx="4294967295" type="title"/>
          </p:nvPr>
        </p:nvSpPr>
        <p:spPr>
          <a:xfrm>
            <a:off x="1378527" y="2415875"/>
            <a:ext cx="9587400" cy="2640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860"/>
              <a:buNone/>
            </a:pPr>
            <a:r>
              <a:rPr b="1" lang="en-US" sz="4000">
                <a:solidFill>
                  <a:schemeClr val="dk2"/>
                </a:solidFill>
                <a:latin typeface="Times New Roman"/>
                <a:ea typeface="Times New Roman"/>
                <a:cs typeface="Times New Roman"/>
                <a:sym typeface="Times New Roman"/>
              </a:rPr>
              <a:t>BACKUP SLIDES</a:t>
            </a:r>
            <a:br>
              <a:rPr lang="en-US" sz="4000"/>
            </a:br>
            <a:endParaRPr b="1" sz="4000">
              <a:solidFill>
                <a:srgbClr val="741B47"/>
              </a:solidFill>
              <a:latin typeface="Times New Roman"/>
              <a:ea typeface="Times New Roman"/>
              <a:cs typeface="Times New Roman"/>
              <a:sym typeface="Times New Roma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g70e442fd34_7_3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venir"/>
              <a:buNone/>
            </a:pPr>
            <a:br>
              <a:rPr b="1" lang="en-US" sz="3240"/>
            </a:br>
            <a:br>
              <a:rPr b="1" lang="en-US" sz="3240"/>
            </a:br>
            <a:br>
              <a:rPr b="1" lang="en-US" sz="3240"/>
            </a:br>
            <a:r>
              <a:rPr b="1" lang="en-US" sz="3563">
                <a:latin typeface="Times New Roman"/>
                <a:ea typeface="Times New Roman"/>
                <a:cs typeface="Times New Roman"/>
                <a:sym typeface="Times New Roman"/>
              </a:rPr>
              <a:t>Migration Plan</a:t>
            </a:r>
            <a:br>
              <a:rPr lang="en-US" sz="3240"/>
            </a:br>
            <a:br>
              <a:rPr lang="en-US" sz="3240"/>
            </a:br>
            <a:br>
              <a:rPr lang="en-US" sz="3240"/>
            </a:br>
            <a:endParaRPr sz="3240"/>
          </a:p>
        </p:txBody>
      </p:sp>
      <p:sp>
        <p:nvSpPr>
          <p:cNvPr id="1447" name="Google Shape;1447;g70e442fd34_7_30"/>
          <p:cNvSpPr txBox="1"/>
          <p:nvPr>
            <p:ph idx="1" type="body"/>
          </p:nvPr>
        </p:nvSpPr>
        <p:spPr>
          <a:xfrm>
            <a:off x="616688" y="2190307"/>
            <a:ext cx="10667100" cy="3981900"/>
          </a:xfrm>
          <a:prstGeom prst="rect">
            <a:avLst/>
          </a:prstGeom>
          <a:noFill/>
          <a:ln>
            <a:noFill/>
          </a:ln>
        </p:spPr>
        <p:txBody>
          <a:bodyPr anchorCtr="0" anchor="t" bIns="45700" lIns="91425" spcFirstLastPara="1" rIns="91425" wrap="square" tIns="45700">
            <a:noAutofit/>
          </a:bodyPr>
          <a:lstStyle/>
          <a:p>
            <a:pPr indent="-222250" lvl="0" marL="228600" rtl="0" algn="l">
              <a:lnSpc>
                <a:spcPct val="100000"/>
              </a:lnSpc>
              <a:spcBef>
                <a:spcPts val="0"/>
              </a:spcBef>
              <a:spcAft>
                <a:spcPts val="0"/>
              </a:spcAft>
              <a:buClr>
                <a:schemeClr val="dk1"/>
              </a:buClr>
              <a:buSzPts val="2300"/>
              <a:buChar char="•"/>
            </a:pPr>
            <a:r>
              <a:rPr lang="en-US" sz="2300">
                <a:latin typeface="Times New Roman"/>
                <a:ea typeface="Times New Roman"/>
                <a:cs typeface="Times New Roman"/>
                <a:sym typeface="Times New Roman"/>
              </a:rPr>
              <a:t>Our existing and new customer data will remain in RDBMS because of the necessity of stronger consistency, this also involves the billing and account management[81].</a:t>
            </a:r>
            <a:endParaRPr sz="2300"/>
          </a:p>
          <a:p>
            <a:pPr indent="-76200" lvl="0" marL="228600" rtl="0" algn="l">
              <a:lnSpc>
                <a:spcPct val="100000"/>
              </a:lnSpc>
              <a:spcBef>
                <a:spcPts val="1000"/>
              </a:spcBef>
              <a:spcAft>
                <a:spcPts val="0"/>
              </a:spcAft>
              <a:buClr>
                <a:schemeClr val="dk1"/>
              </a:buClr>
              <a:buSzPts val="2400"/>
              <a:buNone/>
            </a:pPr>
            <a:r>
              <a:t/>
            </a:r>
            <a:endParaRPr sz="2300">
              <a:latin typeface="Times New Roman"/>
              <a:ea typeface="Times New Roman"/>
              <a:cs typeface="Times New Roman"/>
              <a:sym typeface="Times New Roman"/>
            </a:endParaRPr>
          </a:p>
          <a:p>
            <a:pPr indent="-222250" lvl="0" marL="228600" rtl="0" algn="l">
              <a:lnSpc>
                <a:spcPct val="100000"/>
              </a:lnSpc>
              <a:spcBef>
                <a:spcPts val="1000"/>
              </a:spcBef>
              <a:spcAft>
                <a:spcPts val="0"/>
              </a:spcAft>
              <a:buClr>
                <a:schemeClr val="dk1"/>
              </a:buClr>
              <a:buSzPts val="2300"/>
              <a:buChar char="•"/>
            </a:pPr>
            <a:r>
              <a:rPr lang="en-US" sz="2300">
                <a:latin typeface="Times New Roman"/>
                <a:ea typeface="Times New Roman"/>
                <a:cs typeface="Times New Roman"/>
                <a:sym typeface="Times New Roman"/>
              </a:rPr>
              <a:t>MongoDB will be utilized for features such as storing metadata associated with uploaded photos[81].</a:t>
            </a:r>
            <a:endParaRPr sz="2300"/>
          </a:p>
          <a:p>
            <a:pPr indent="0" lvl="0" marL="0" rtl="0" algn="l">
              <a:lnSpc>
                <a:spcPct val="10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10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id="1448" name="Google Shape;1448;g70e442fd34_7_3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1449" name="Google Shape;1449;g70e442fd34_7_30"/>
          <p:cNvSpPr/>
          <p:nvPr/>
        </p:nvSpPr>
        <p:spPr>
          <a:xfrm>
            <a:off x="814727" y="6550223"/>
            <a:ext cx="57551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chemeClr val="dk2"/>
                </a:solidFill>
                <a:latin typeface="Times New Roman"/>
                <a:ea typeface="Times New Roman"/>
                <a:cs typeface="Times New Roman"/>
                <a:sym typeface="Times New Roman"/>
                <a:hlinkClick r:id="rId4"/>
              </a:rPr>
              <a:t>[</a:t>
            </a:r>
            <a:r>
              <a:rPr lang="en-US" u="sng">
                <a:solidFill>
                  <a:schemeClr val="dk2"/>
                </a:solidFill>
                <a:latin typeface="Times New Roman"/>
                <a:ea typeface="Times New Roman"/>
                <a:cs typeface="Times New Roman"/>
                <a:sym typeface="Times New Roman"/>
                <a:hlinkClick r:id="rId5"/>
              </a:rPr>
              <a:t>8</a:t>
            </a:r>
            <a:r>
              <a:rPr b="0" i="0" lang="en-US" sz="1400" u="sng" cap="none" strike="noStrike">
                <a:solidFill>
                  <a:schemeClr val="dk2"/>
                </a:solidFill>
                <a:latin typeface="Times New Roman"/>
                <a:ea typeface="Times New Roman"/>
                <a:cs typeface="Times New Roman"/>
                <a:sym typeface="Times New Roman"/>
                <a:hlinkClick r:id="rId6"/>
              </a:rPr>
              <a:t>1]https://gigaom.com/2011/01/28/real-world-nosql-mongodb-at-shutterfl/</a:t>
            </a:r>
            <a:endParaRPr b="0" i="0" sz="14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11"/>
          <p:cNvSpPr txBox="1"/>
          <p:nvPr>
            <p:ph type="title"/>
          </p:nvPr>
        </p:nvSpPr>
        <p:spPr>
          <a:xfrm>
            <a:off x="718753" y="529948"/>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Synopsis - Existing System</a:t>
            </a:r>
            <a:endParaRPr/>
          </a:p>
        </p:txBody>
      </p:sp>
      <p:sp>
        <p:nvSpPr>
          <p:cNvPr id="306" name="Google Shape;306;p11"/>
          <p:cNvSpPr txBox="1"/>
          <p:nvPr>
            <p:ph idx="1" type="body"/>
          </p:nvPr>
        </p:nvSpPr>
        <p:spPr>
          <a:xfrm>
            <a:off x="542925" y="2020524"/>
            <a:ext cx="11306175" cy="4929759"/>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2400"/>
              <a:buNone/>
            </a:pPr>
            <a:r>
              <a:rPr lang="en-US" sz="2400">
                <a:latin typeface="Times New Roman"/>
                <a:ea typeface="Times New Roman"/>
                <a:cs typeface="Times New Roman"/>
                <a:sym typeface="Times New Roman"/>
              </a:rPr>
              <a:t>The workflow diagram lays out the linear representation of the business process. The chart depicts the data inflow and outflow to the database. In our existing system, once the user logs into the system with user details, he/she can upload pictures from their device to the system and can share their photographs, photo books, e-invites with friends and family through the ‘Share It’ application. The process flow involving the products, customization, and order represents the other services offered by the company; the purchase of personalized products like mugs and T-Shirts with an option to customize.</a:t>
            </a:r>
            <a:endParaRPr/>
          </a:p>
          <a:p>
            <a:pPr indent="0" lvl="0" marL="0" rtl="0" algn="l">
              <a:lnSpc>
                <a:spcPct val="11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What are we planning to do in the new system ?</a:t>
            </a:r>
            <a:endParaRPr sz="2400">
              <a:latin typeface="Times New Roman"/>
              <a:ea typeface="Times New Roman"/>
              <a:cs typeface="Times New Roman"/>
              <a:sym typeface="Times New Roman"/>
            </a:endParaRPr>
          </a:p>
          <a:p>
            <a:pPr indent="0" lvl="0" marL="0" rtl="0" algn="l">
              <a:lnSpc>
                <a:spcPct val="110000"/>
              </a:lnSpc>
              <a:spcBef>
                <a:spcPts val="1000"/>
              </a:spcBef>
              <a:spcAft>
                <a:spcPts val="0"/>
              </a:spcAft>
              <a:buClr>
                <a:schemeClr val="dk1"/>
              </a:buClr>
              <a:buSzPts val="2400"/>
              <a:buNone/>
            </a:pPr>
            <a:r>
              <a:rPr lang="en-US" sz="2400">
                <a:latin typeface="Times New Roman"/>
                <a:ea typeface="Times New Roman"/>
                <a:cs typeface="Times New Roman"/>
                <a:sym typeface="Times New Roman"/>
              </a:rPr>
              <a:t>The company foresees to include more social features to the website and more options to upload images with the help of a better supporting database.</a:t>
            </a:r>
            <a:endParaRPr/>
          </a:p>
          <a:p>
            <a:pPr indent="0" lvl="0" marL="0" rtl="0" algn="l">
              <a:lnSpc>
                <a:spcPct val="110000"/>
              </a:lnSpc>
              <a:spcBef>
                <a:spcPts val="1000"/>
              </a:spcBef>
              <a:spcAft>
                <a:spcPts val="0"/>
              </a:spcAft>
              <a:buClr>
                <a:schemeClr val="dk1"/>
              </a:buClr>
              <a:buSzPts val="2400"/>
              <a:buNone/>
            </a:pPr>
            <a:br>
              <a:rPr lang="en-US" sz="2400"/>
            </a:br>
            <a:endParaRPr sz="2400"/>
          </a:p>
        </p:txBody>
      </p:sp>
      <p:pic>
        <p:nvPicPr>
          <p:cNvPr id="307" name="Google Shape;307;p11"/>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g70e442fd34_7_3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Incremental Migration Plan</a:t>
            </a:r>
            <a:endParaRPr/>
          </a:p>
        </p:txBody>
      </p:sp>
      <p:sp>
        <p:nvSpPr>
          <p:cNvPr id="1456" name="Google Shape;1456;g70e442fd34_7_36"/>
          <p:cNvSpPr txBox="1"/>
          <p:nvPr>
            <p:ph idx="1" type="body"/>
          </p:nvPr>
        </p:nvSpPr>
        <p:spPr>
          <a:xfrm>
            <a:off x="459013" y="2190307"/>
            <a:ext cx="5511900" cy="3981900"/>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migration will involve an incremental approach:</a:t>
            </a:r>
            <a:endParaRPr/>
          </a:p>
          <a:p>
            <a:pPr indent="-228600" lvl="0" marL="228600" rtl="0" algn="l">
              <a:lnSpc>
                <a:spcPct val="11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We will continue to run the existing RDBMS in parallel with the new MongoDB database, incrementally transferring production data</a:t>
            </a:r>
            <a:endParaRPr/>
          </a:p>
          <a:p>
            <a:pPr indent="0" lvl="0" marL="0" rtl="0" algn="l">
              <a:lnSpc>
                <a:spcPct val="110000"/>
              </a:lnSpc>
              <a:spcBef>
                <a:spcPts val="1000"/>
              </a:spcBef>
              <a:spcAft>
                <a:spcPts val="0"/>
              </a:spcAft>
              <a:buClr>
                <a:schemeClr val="dk1"/>
              </a:buClr>
              <a:buSzPts val="2800"/>
              <a:buNone/>
            </a:pPr>
            <a:br>
              <a:rPr lang="en-US"/>
            </a:br>
            <a:endParaRPr/>
          </a:p>
        </p:txBody>
      </p:sp>
      <p:pic>
        <p:nvPicPr>
          <p:cNvPr id="1457" name="Google Shape;1457;g70e442fd34_7_36"/>
          <p:cNvPicPr preferRelativeResize="0"/>
          <p:nvPr/>
        </p:nvPicPr>
        <p:blipFill rotWithShape="1">
          <a:blip r:embed="rId3">
            <a:alphaModFix/>
          </a:blip>
          <a:srcRect b="0" l="0" r="0" t="0"/>
          <a:stretch/>
        </p:blipFill>
        <p:spPr>
          <a:xfrm>
            <a:off x="6096000" y="1389046"/>
            <a:ext cx="6010939" cy="4443984"/>
          </a:xfrm>
          <a:prstGeom prst="rect">
            <a:avLst/>
          </a:prstGeom>
          <a:noFill/>
          <a:ln>
            <a:noFill/>
          </a:ln>
        </p:spPr>
      </p:pic>
      <p:sp>
        <p:nvSpPr>
          <p:cNvPr id="1458" name="Google Shape;1458;g70e442fd34_7_36"/>
          <p:cNvSpPr/>
          <p:nvPr/>
        </p:nvSpPr>
        <p:spPr>
          <a:xfrm>
            <a:off x="8077196" y="5468954"/>
            <a:ext cx="2658000" cy="28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Times New Roman"/>
                <a:ea typeface="Times New Roman"/>
                <a:cs typeface="Times New Roman"/>
                <a:sym typeface="Times New Roman"/>
              </a:rPr>
              <a:t>                      Image credit [</a:t>
            </a:r>
            <a:r>
              <a:rPr lang="en-US" sz="1200">
                <a:solidFill>
                  <a:schemeClr val="dk2"/>
                </a:solidFill>
                <a:latin typeface="Times New Roman"/>
                <a:ea typeface="Times New Roman"/>
                <a:cs typeface="Times New Roman"/>
                <a:sym typeface="Times New Roman"/>
              </a:rPr>
              <a:t>8</a:t>
            </a:r>
            <a:r>
              <a:rPr b="0" i="0" lang="en-US" sz="1200" u="none" cap="none" strike="noStrike">
                <a:solidFill>
                  <a:schemeClr val="dk2"/>
                </a:solidFill>
                <a:latin typeface="Times New Roman"/>
                <a:ea typeface="Times New Roman"/>
                <a:cs typeface="Times New Roman"/>
                <a:sym typeface="Times New Roman"/>
              </a:rPr>
              <a:t>2]</a:t>
            </a:r>
            <a:endParaRPr b="0" i="0" sz="1200" u="none" cap="none" strike="noStrike">
              <a:solidFill>
                <a:schemeClr val="dk2"/>
              </a:solidFill>
              <a:latin typeface="Times New Roman"/>
              <a:ea typeface="Times New Roman"/>
              <a:cs typeface="Times New Roman"/>
              <a:sym typeface="Times New Roman"/>
            </a:endParaRPr>
          </a:p>
        </p:txBody>
      </p:sp>
      <p:pic>
        <p:nvPicPr>
          <p:cNvPr id="1459" name="Google Shape;1459;g70e442fd34_7_36"/>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
        <p:nvSpPr>
          <p:cNvPr id="1460" name="Google Shape;1460;g70e442fd34_7_36"/>
          <p:cNvSpPr txBox="1"/>
          <p:nvPr/>
        </p:nvSpPr>
        <p:spPr>
          <a:xfrm>
            <a:off x="459025" y="6279625"/>
            <a:ext cx="7014000" cy="40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chemeClr val="dk2"/>
              </a:buClr>
              <a:buSzPts val="1200"/>
              <a:buFont typeface="Arial"/>
              <a:buNone/>
            </a:pPr>
            <a:r>
              <a:rPr b="0" i="0" lang="en-US" sz="1200" u="sng" cap="none" strike="noStrike">
                <a:solidFill>
                  <a:schemeClr val="dk2"/>
                </a:solidFill>
                <a:latin typeface="Times New Roman"/>
                <a:ea typeface="Times New Roman"/>
                <a:cs typeface="Times New Roman"/>
                <a:sym typeface="Times New Roman"/>
                <a:hlinkClick r:id="rId5"/>
              </a:rPr>
              <a:t>[</a:t>
            </a:r>
            <a:r>
              <a:rPr lang="en-US" sz="1200" u="sng">
                <a:solidFill>
                  <a:schemeClr val="dk2"/>
                </a:solidFill>
                <a:latin typeface="Times New Roman"/>
                <a:ea typeface="Times New Roman"/>
                <a:cs typeface="Times New Roman"/>
                <a:sym typeface="Times New Roman"/>
                <a:hlinkClick r:id="rId6"/>
              </a:rPr>
              <a:t>8</a:t>
            </a:r>
            <a:r>
              <a:rPr b="0" i="0" lang="en-US" sz="1200" u="sng" cap="none" strike="noStrike">
                <a:solidFill>
                  <a:schemeClr val="dk2"/>
                </a:solidFill>
                <a:latin typeface="Times New Roman"/>
                <a:ea typeface="Times New Roman"/>
                <a:cs typeface="Times New Roman"/>
                <a:sym typeface="Times New Roman"/>
                <a:hlinkClick r:id="rId7"/>
              </a:rPr>
              <a:t>2] https://media16.connectedsocialmedia.com/MongoDB/14856/RDBMS_MongoDB_Migration_Guide.pdf</a:t>
            </a:r>
            <a:endParaRPr b="0" i="0" sz="1400" u="none" cap="none" strike="noStrike">
              <a:solidFill>
                <a:schemeClr val="dk2"/>
              </a:solidFill>
              <a:latin typeface="Avenir"/>
              <a:ea typeface="Avenir"/>
              <a:cs typeface="Avenir"/>
              <a:sym typeface="Aveni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g70e442fd34_7_4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Incremental Migration Plan[83]</a:t>
            </a:r>
            <a:endParaRPr/>
          </a:p>
        </p:txBody>
      </p:sp>
      <p:sp>
        <p:nvSpPr>
          <p:cNvPr id="1466" name="Google Shape;1466;g70e442fd34_7_46"/>
          <p:cNvSpPr txBox="1"/>
          <p:nvPr>
            <p:ph idx="1" type="body"/>
          </p:nvPr>
        </p:nvSpPr>
        <p:spPr>
          <a:xfrm>
            <a:off x="492642" y="2094613"/>
            <a:ext cx="11206800" cy="3981900"/>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dk1"/>
              </a:buClr>
              <a:buSzPts val="2600"/>
              <a:buChar char="•"/>
            </a:pPr>
            <a:r>
              <a:rPr lang="en-US" sz="2600">
                <a:latin typeface="Times New Roman"/>
                <a:ea typeface="Times New Roman"/>
                <a:cs typeface="Times New Roman"/>
                <a:sym typeface="Times New Roman"/>
              </a:rPr>
              <a:t>Eliminates the risk of service disruption </a:t>
            </a:r>
            <a:endParaRPr/>
          </a:p>
          <a:p>
            <a:pPr indent="-228600" lvl="0" marL="228600" rtl="0" algn="l">
              <a:lnSpc>
                <a:spcPct val="11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Easy to revert to the legacy database in case of migration failure</a:t>
            </a:r>
            <a:endParaRPr/>
          </a:p>
          <a:p>
            <a:pPr indent="-228600" lvl="0" marL="228600" rtl="0" algn="l">
              <a:lnSpc>
                <a:spcPct val="11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Enables development of new application features using MongoDB</a:t>
            </a:r>
            <a:endParaRPr/>
          </a:p>
          <a:p>
            <a:pPr indent="-228600" lvl="0" marL="228600" rtl="0" algn="l">
              <a:lnSpc>
                <a:spcPct val="11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Migrating only the required applications enables teams to divide projects into more manageable and aids in faster development</a:t>
            </a:r>
            <a:endParaRPr/>
          </a:p>
          <a:p>
            <a:pPr indent="0" lvl="0" marL="0" rtl="0" algn="l">
              <a:lnSpc>
                <a:spcPct val="110000"/>
              </a:lnSpc>
              <a:spcBef>
                <a:spcPts val="1000"/>
              </a:spcBef>
              <a:spcAft>
                <a:spcPts val="0"/>
              </a:spcAft>
              <a:buClr>
                <a:schemeClr val="dk1"/>
              </a:buClr>
              <a:buSzPts val="2800"/>
              <a:buNone/>
            </a:pPr>
            <a:br>
              <a:rPr lang="en-US"/>
            </a:br>
            <a:endParaRPr/>
          </a:p>
        </p:txBody>
      </p:sp>
      <p:sp>
        <p:nvSpPr>
          <p:cNvPr id="1467" name="Google Shape;1467;g70e442fd34_7_46"/>
          <p:cNvSpPr/>
          <p:nvPr/>
        </p:nvSpPr>
        <p:spPr>
          <a:xfrm>
            <a:off x="361507" y="6278243"/>
            <a:ext cx="118305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1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sng" cap="none" strike="noStrike">
                <a:solidFill>
                  <a:schemeClr val="dk2"/>
                </a:solidFill>
                <a:latin typeface="Times New Roman"/>
                <a:ea typeface="Times New Roman"/>
                <a:cs typeface="Times New Roman"/>
                <a:sym typeface="Times New Roman"/>
                <a:hlinkClick r:id="rId3"/>
              </a:rPr>
              <a:t>[</a:t>
            </a:r>
            <a:r>
              <a:rPr lang="en-US" sz="1100" u="sng">
                <a:solidFill>
                  <a:schemeClr val="dk2"/>
                </a:solidFill>
                <a:latin typeface="Times New Roman"/>
                <a:ea typeface="Times New Roman"/>
                <a:cs typeface="Times New Roman"/>
                <a:sym typeface="Times New Roman"/>
                <a:hlinkClick r:id="rId4"/>
              </a:rPr>
              <a:t>8</a:t>
            </a:r>
            <a:r>
              <a:rPr b="0" i="0" lang="en-US" sz="1100" u="sng" cap="none" strike="noStrike">
                <a:solidFill>
                  <a:schemeClr val="dk2"/>
                </a:solidFill>
                <a:latin typeface="Times New Roman"/>
                <a:ea typeface="Times New Roman"/>
                <a:cs typeface="Times New Roman"/>
                <a:sym typeface="Times New Roman"/>
                <a:hlinkClick r:id="rId5"/>
              </a:rPr>
              <a:t>3] https://media16.connectedsocialmedia.com/MongoDB/14856/RDBMS_MongoDB_Migration_Guide.pdf</a:t>
            </a:r>
            <a:endParaRPr b="0" i="0" sz="1100" u="none" cap="none" strike="noStrike">
              <a:solidFill>
                <a:schemeClr val="dk2"/>
              </a:solidFill>
              <a:latin typeface="Times New Roman"/>
              <a:ea typeface="Times New Roman"/>
              <a:cs typeface="Times New Roman"/>
              <a:sym typeface="Times New Roman"/>
            </a:endParaRPr>
          </a:p>
        </p:txBody>
      </p:sp>
      <p:pic>
        <p:nvPicPr>
          <p:cNvPr id="1468" name="Google Shape;1468;g70e442fd34_7_46"/>
          <p:cNvPicPr preferRelativeResize="0"/>
          <p:nvPr/>
        </p:nvPicPr>
        <p:blipFill rotWithShape="1">
          <a:blip r:embed="rId6">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descr="Image result for Picture Collage" id="312" name="Google Shape;312;p12"/>
          <p:cNvPicPr preferRelativeResize="0"/>
          <p:nvPr/>
        </p:nvPicPr>
        <p:blipFill rotWithShape="1">
          <a:blip r:embed="rId3">
            <a:alphaModFix amt="80000"/>
          </a:blip>
          <a:srcRect b="0" l="0" r="0" t="0"/>
          <a:stretch/>
        </p:blipFill>
        <p:spPr>
          <a:xfrm>
            <a:off x="70464" y="82891"/>
            <a:ext cx="11969135" cy="6651283"/>
          </a:xfrm>
          <a:prstGeom prst="rect">
            <a:avLst/>
          </a:prstGeom>
          <a:noFill/>
          <a:ln>
            <a:noFill/>
          </a:ln>
          <a:effectLst>
            <a:outerShdw blurRad="292100" rotWithShape="0" algn="tl" dir="2700000" dist="139700">
              <a:srgbClr val="333333">
                <a:alpha val="63921"/>
              </a:srgbClr>
            </a:outerShdw>
          </a:effectLst>
        </p:spPr>
      </p:pic>
      <p:sp>
        <p:nvSpPr>
          <p:cNvPr id="313" name="Google Shape;313;p12"/>
          <p:cNvSpPr txBox="1"/>
          <p:nvPr>
            <p:ph type="title"/>
          </p:nvPr>
        </p:nvSpPr>
        <p:spPr>
          <a:xfrm>
            <a:off x="734750" y="627841"/>
            <a:ext cx="10722600" cy="523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60"/>
              <a:buFont typeface="Avenir"/>
              <a:buNone/>
            </a:pPr>
            <a:br>
              <a:rPr b="1" lang="en-US" sz="3600">
                <a:latin typeface="Times New Roman"/>
                <a:ea typeface="Times New Roman"/>
                <a:cs typeface="Times New Roman"/>
                <a:sym typeface="Times New Roman"/>
              </a:rPr>
            </a:br>
            <a:r>
              <a:rPr b="1" lang="en-US" sz="3959">
                <a:solidFill>
                  <a:srgbClr val="6D1D6B"/>
                </a:solidFill>
                <a:latin typeface="Times New Roman"/>
                <a:ea typeface="Times New Roman"/>
                <a:cs typeface="Times New Roman"/>
                <a:sym typeface="Times New Roman"/>
              </a:rPr>
              <a:t>BUSINESS, SYSTEM AND FUNCTIONAL REQUIREMENTS</a:t>
            </a:r>
            <a:endParaRPr b="1" sz="3959">
              <a:solidFill>
                <a:srgbClr val="6D1D6B"/>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860"/>
              <a:buFont typeface="Avenir"/>
              <a:buNone/>
            </a:pPr>
            <a:br>
              <a:rPr b="1" lang="en-US" sz="3600">
                <a:solidFill>
                  <a:schemeClr val="dk2"/>
                </a:solidFill>
                <a:latin typeface="Times New Roman"/>
                <a:ea typeface="Times New Roman"/>
                <a:cs typeface="Times New Roman"/>
                <a:sym typeface="Times New Roman"/>
              </a:rPr>
            </a:br>
            <a:endParaRPr b="1" i="1" sz="3600">
              <a:solidFill>
                <a:srgbClr val="6D1D6B"/>
              </a:solidFill>
              <a:latin typeface="Times New Roman"/>
              <a:ea typeface="Times New Roman"/>
              <a:cs typeface="Times New Roman"/>
              <a:sym typeface="Times New Roman"/>
            </a:endParaRPr>
          </a:p>
          <a:p>
            <a:pPr indent="0" lvl="0" marL="457200" rtl="0" algn="ctr">
              <a:lnSpc>
                <a:spcPct val="90000"/>
              </a:lnSpc>
              <a:spcBef>
                <a:spcPts val="0"/>
              </a:spcBef>
              <a:spcAft>
                <a:spcPts val="0"/>
              </a:spcAft>
              <a:buSzPts val="5400"/>
              <a:buNone/>
            </a:pPr>
            <a:r>
              <a:rPr b="1" i="1" lang="en-US" sz="2970">
                <a:solidFill>
                  <a:srgbClr val="6D1D6B"/>
                </a:solidFill>
                <a:latin typeface="Times New Roman"/>
                <a:ea typeface="Times New Roman"/>
                <a:cs typeface="Times New Roman"/>
                <a:sym typeface="Times New Roman"/>
              </a:rPr>
              <a:t>“ I know you believe you understood what you think I said, but I am not sure you realize what you heard is not what I meant.”[5]</a:t>
            </a:r>
            <a:br>
              <a:rPr i="1" lang="en-US" sz="2970">
                <a:solidFill>
                  <a:srgbClr val="6D1D6B"/>
                </a:solidFill>
              </a:rPr>
            </a:br>
            <a:endParaRPr i="1" sz="2970">
              <a:solidFill>
                <a:srgbClr val="6D1D6B"/>
              </a:solidFill>
            </a:endParaRPr>
          </a:p>
        </p:txBody>
      </p:sp>
      <p:sp>
        <p:nvSpPr>
          <p:cNvPr id="314" name="Google Shape;314;p12"/>
          <p:cNvSpPr txBox="1"/>
          <p:nvPr/>
        </p:nvSpPr>
        <p:spPr>
          <a:xfrm>
            <a:off x="70477" y="6240984"/>
            <a:ext cx="6749700" cy="49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US" sz="1100" u="sng" cap="none" strike="noStrike">
                <a:solidFill>
                  <a:srgbClr val="6D1D6B"/>
                </a:solidFill>
                <a:latin typeface="Times New Roman"/>
                <a:ea typeface="Times New Roman"/>
                <a:cs typeface="Times New Roman"/>
                <a:sym typeface="Times New Roman"/>
                <a:hlinkClick r:id="rId4"/>
              </a:rPr>
              <a:t>[5]https://www.goodreads.com/quotes/9347-i-know-that-you-believe-you-understand-what-you-thin</a:t>
            </a:r>
            <a:r>
              <a:rPr b="0" i="0" lang="en-US" sz="900" u="sng" cap="none" strike="noStrike">
                <a:solidFill>
                  <a:srgbClr val="6D1D6B"/>
                </a:solidFill>
                <a:latin typeface="Times New Roman"/>
                <a:ea typeface="Times New Roman"/>
                <a:cs typeface="Times New Roman"/>
                <a:sym typeface="Times New Roman"/>
                <a:hlinkClick r:id="rId5"/>
              </a:rPr>
              <a:t>k</a:t>
            </a:r>
            <a:endParaRPr b="0" i="0" sz="1400" u="none" cap="none" strike="noStrike">
              <a:solidFill>
                <a:srgbClr val="6D1D6B"/>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g701990219a_3_8"/>
          <p:cNvSpPr txBox="1"/>
          <p:nvPr>
            <p:ph type="title"/>
          </p:nvPr>
        </p:nvSpPr>
        <p:spPr>
          <a:xfrm>
            <a:off x="901689" y="405575"/>
            <a:ext cx="105333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latin typeface="Times New Roman"/>
                <a:ea typeface="Times New Roman"/>
                <a:cs typeface="Times New Roman"/>
                <a:sym typeface="Times New Roman"/>
              </a:rPr>
              <a:t>Business Requirements</a:t>
            </a:r>
            <a:endParaRPr/>
          </a:p>
        </p:txBody>
      </p:sp>
      <p:sp>
        <p:nvSpPr>
          <p:cNvPr id="320" name="Google Shape;320;g701990219a_3_8"/>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321" name="Google Shape;321;g701990219a_3_8"/>
          <p:cNvGraphicFramePr/>
          <p:nvPr/>
        </p:nvGraphicFramePr>
        <p:xfrm>
          <a:off x="494784" y="1777175"/>
          <a:ext cx="3000000" cy="3000000"/>
        </p:xfrm>
        <a:graphic>
          <a:graphicData uri="http://schemas.openxmlformats.org/drawingml/2006/table">
            <a:tbl>
              <a:tblPr bandRow="1" firstRow="1">
                <a:noFill/>
                <a:tableStyleId>{83F8EA82-BD31-4B59-9413-B0AC9E178BD9}</a:tableStyleId>
              </a:tblPr>
              <a:tblGrid>
                <a:gridCol w="5583500"/>
                <a:gridCol w="5369375"/>
              </a:tblGrid>
              <a:tr h="484325">
                <a:tc>
                  <a:txBody>
                    <a:bodyPr/>
                    <a:lstStyle/>
                    <a:p>
                      <a:pPr indent="0" lvl="0" marL="0" marR="0" rtl="0" algn="ctr">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Business Goals</a:t>
                      </a:r>
                      <a:endParaRPr sz="2000" u="none" cap="none" strike="noStrike">
                        <a:solidFill>
                          <a:srgbClr val="FFFFFF"/>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Business Requirements</a:t>
                      </a:r>
                      <a:endParaRPr sz="2000" u="none" cap="none" strike="noStrike">
                        <a:solidFill>
                          <a:srgbClr val="FFFFFF"/>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5950">
                <a:tc>
                  <a:txBody>
                    <a:bodyPr/>
                    <a:lstStyle/>
                    <a:p>
                      <a:pPr indent="0" lvl="0" marL="0" marR="0" rtl="0" algn="l">
                        <a:lnSpc>
                          <a:spcPct val="120000"/>
                        </a:lnSpc>
                        <a:spcBef>
                          <a:spcPts val="0"/>
                        </a:spcBef>
                        <a:spcAft>
                          <a:spcPts val="0"/>
                        </a:spcAft>
                        <a:buClr>
                          <a:schemeClr val="dk1"/>
                        </a:buClr>
                        <a:buSzPts val="1100"/>
                        <a:buFont typeface="Arial"/>
                        <a:buNone/>
                      </a:pPr>
                      <a:r>
                        <a:t/>
                      </a:r>
                      <a:endParaRPr sz="2000" u="none" cap="none" strike="noStrike">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Reduce operating cost by 7 percent within 12 months. </a:t>
                      </a:r>
                      <a:endParaRPr sz="20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Conduct a series of in-depth analysis to identify low cost approaches, for example, possible new database migration, possible automation photo process. </a:t>
                      </a:r>
                      <a:endParaRPr sz="20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5950">
                <a:tc>
                  <a:txBody>
                    <a:bodyPr/>
                    <a:lstStyle/>
                    <a:p>
                      <a:pPr indent="0" lvl="0" marL="0" marR="0" rtl="0" algn="l">
                        <a:lnSpc>
                          <a:spcPct val="120000"/>
                        </a:lnSpc>
                        <a:spcBef>
                          <a:spcPts val="0"/>
                        </a:spcBef>
                        <a:spcAft>
                          <a:spcPts val="0"/>
                        </a:spcAft>
                        <a:buClr>
                          <a:srgbClr val="000000"/>
                        </a:buClr>
                        <a:buSzPts val="1100"/>
                        <a:buFont typeface="Arial"/>
                        <a:buNone/>
                      </a:pPr>
                      <a:r>
                        <a:rPr lang="en-US" sz="2000" u="none" cap="none" strike="noStrike">
                          <a:highlight>
                            <a:schemeClr val="lt1"/>
                          </a:highlight>
                          <a:latin typeface="Times New Roman"/>
                          <a:ea typeface="Times New Roman"/>
                          <a:cs typeface="Times New Roman"/>
                          <a:sym typeface="Times New Roman"/>
                        </a:rPr>
                        <a:t>Better serve customers by offering them a broader range of photo-related products. </a:t>
                      </a:r>
                      <a:endParaRPr sz="20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highlight>
                            <a:schemeClr val="lt1"/>
                          </a:highlight>
                          <a:latin typeface="Times New Roman"/>
                          <a:ea typeface="Times New Roman"/>
                          <a:cs typeface="Times New Roman"/>
                          <a:sym typeface="Times New Roman"/>
                        </a:rPr>
                        <a:t>Provide 5x more customized merchandise for users aiming at different occasions, including wedding, kids, pets and home decor. </a:t>
                      </a:r>
                      <a:endParaRPr sz="20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73675">
                <a:tc>
                  <a:txBody>
                    <a:bodyPr/>
                    <a:lstStyle/>
                    <a:p>
                      <a:pPr indent="0" lvl="0" marL="0" marR="0" rtl="0" algn="l">
                        <a:lnSpc>
                          <a:spcPct val="120000"/>
                        </a:lnSpc>
                        <a:spcBef>
                          <a:spcPts val="0"/>
                        </a:spcBef>
                        <a:spcAft>
                          <a:spcPts val="0"/>
                        </a:spcAft>
                        <a:buClr>
                          <a:schemeClr val="dk1"/>
                        </a:buClr>
                        <a:buSzPts val="1100"/>
                        <a:buFont typeface="Arial"/>
                        <a:buNone/>
                      </a:pPr>
                      <a:r>
                        <a:t/>
                      </a:r>
                      <a:endParaRPr sz="2000" u="none" cap="none" strike="noStrike">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Double user retention and daily active user number</a:t>
                      </a:r>
                      <a:endParaRPr sz="20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355600" lvl="0" marL="457200" marR="0" rtl="0" algn="l">
                        <a:lnSpc>
                          <a:spcPct val="120000"/>
                        </a:lnSpc>
                        <a:spcBef>
                          <a:spcPts val="0"/>
                        </a:spcBef>
                        <a:spcAft>
                          <a:spcPts val="0"/>
                        </a:spcAft>
                        <a:buClr>
                          <a:srgbClr val="000000"/>
                        </a:buClr>
                        <a:buSzPts val="2000"/>
                        <a:buFont typeface="Times New Roman"/>
                        <a:buChar char="●"/>
                      </a:pPr>
                      <a:r>
                        <a:rPr lang="en-US" sz="2000" u="none" cap="none" strike="noStrike">
                          <a:latin typeface="Times New Roman"/>
                          <a:ea typeface="Times New Roman"/>
                          <a:cs typeface="Times New Roman"/>
                          <a:sym typeface="Times New Roman"/>
                        </a:rPr>
                        <a:t>Bring various social features to Picturesque website, such as comments, likes and tags.</a:t>
                      </a:r>
                      <a:endParaRPr sz="2000" u="none" cap="none" strike="noStrike">
                        <a:latin typeface="Times New Roman"/>
                        <a:ea typeface="Times New Roman"/>
                        <a:cs typeface="Times New Roman"/>
                        <a:sym typeface="Times New Roman"/>
                      </a:endParaRPr>
                    </a:p>
                    <a:p>
                      <a:pPr indent="-355600" lvl="0" marL="457200" marR="0" rtl="0" algn="l">
                        <a:lnSpc>
                          <a:spcPct val="120000"/>
                        </a:lnSpc>
                        <a:spcBef>
                          <a:spcPts val="0"/>
                        </a:spcBef>
                        <a:spcAft>
                          <a:spcPts val="0"/>
                        </a:spcAft>
                        <a:buClr>
                          <a:srgbClr val="000000"/>
                        </a:buClr>
                        <a:buSzPts val="2000"/>
                        <a:buFont typeface="Times New Roman"/>
                        <a:buChar char="●"/>
                      </a:pPr>
                      <a:r>
                        <a:rPr lang="en-US" sz="2000" u="none" cap="none" strike="noStrike">
                          <a:latin typeface="Times New Roman"/>
                          <a:ea typeface="Times New Roman"/>
                          <a:cs typeface="Times New Roman"/>
                          <a:sym typeface="Times New Roman"/>
                        </a:rPr>
                        <a:t>Add daily or weekly email push with promos and latest news.</a:t>
                      </a:r>
                      <a:endParaRPr sz="20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id="322" name="Google Shape;322;g701990219a_3_8"/>
          <p:cNvPicPr preferRelativeResize="0"/>
          <p:nvPr/>
        </p:nvPicPr>
        <p:blipFill rotWithShape="1">
          <a:blip r:embed="rId3">
            <a:alphaModFix/>
          </a:blip>
          <a:srcRect b="0" l="0" r="0" t="0"/>
          <a:stretch/>
        </p:blipFill>
        <p:spPr>
          <a:xfrm>
            <a:off x="11244943" y="6149697"/>
            <a:ext cx="947057" cy="7083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id="328" name="Google Shape;328;g701990219a_0_19"/>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graphicFrame>
        <p:nvGraphicFramePr>
          <p:cNvPr id="329" name="Google Shape;329;g701990219a_0_19"/>
          <p:cNvGraphicFramePr/>
          <p:nvPr/>
        </p:nvGraphicFramePr>
        <p:xfrm>
          <a:off x="551553" y="1671041"/>
          <a:ext cx="3000000" cy="3000000"/>
        </p:xfrm>
        <a:graphic>
          <a:graphicData uri="http://schemas.openxmlformats.org/drawingml/2006/table">
            <a:tbl>
              <a:tblPr bandRow="1" firstRow="1">
                <a:noFill/>
                <a:tableStyleId>{83F8EA82-BD31-4B59-9413-B0AC9E178BD9}</a:tableStyleId>
              </a:tblPr>
              <a:tblGrid>
                <a:gridCol w="2587800"/>
                <a:gridCol w="8365075"/>
              </a:tblGrid>
              <a:tr h="484325">
                <a:tc>
                  <a:txBody>
                    <a:bodyPr/>
                    <a:lstStyle/>
                    <a:p>
                      <a:pPr indent="0" lvl="0" marL="0" marR="0" rtl="0" algn="ctr">
                        <a:lnSpc>
                          <a:spcPct val="100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Business Goals</a:t>
                      </a:r>
                      <a:endParaRPr sz="2000" u="none" cap="none" strike="noStrike">
                        <a:solidFill>
                          <a:srgbClr val="FFFFFF"/>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Business Requirements</a:t>
                      </a:r>
                      <a:endParaRPr sz="2000" u="none" cap="none" strike="noStrike">
                        <a:solidFill>
                          <a:srgbClr val="FFFFFF"/>
                        </a:solidFill>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5950">
                <a:tc>
                  <a:txBody>
                    <a:bodyPr/>
                    <a:lstStyle/>
                    <a:p>
                      <a:pPr indent="0" lvl="0" marL="0" marR="0" rtl="0" algn="l">
                        <a:lnSpc>
                          <a:spcPct val="120000"/>
                        </a:lnSpc>
                        <a:spcBef>
                          <a:spcPts val="0"/>
                        </a:spcBef>
                        <a:spcAft>
                          <a:spcPts val="0"/>
                        </a:spcAft>
                        <a:buClr>
                          <a:schemeClr val="dk1"/>
                        </a:buClr>
                        <a:buSzPts val="1100"/>
                        <a:buFont typeface="Arial"/>
                        <a:buNone/>
                      </a:pPr>
                      <a:r>
                        <a:t/>
                      </a:r>
                      <a:endParaRPr sz="2000" u="none" cap="none" strike="noStrike">
                        <a:latin typeface="Times New Roman"/>
                        <a:ea typeface="Times New Roman"/>
                        <a:cs typeface="Times New Roman"/>
                        <a:sym typeface="Times New Roman"/>
                      </a:endParaRPr>
                    </a:p>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Boost user satisfaction with faster and smoother </a:t>
                      </a:r>
                      <a:r>
                        <a:rPr lang="en-US" sz="2000" u="none" cap="none" strike="noStrike">
                          <a:latin typeface="Times New Roman"/>
                          <a:ea typeface="Times New Roman"/>
                          <a:cs typeface="Times New Roman"/>
                          <a:sym typeface="Times New Roman"/>
                          <a:extLst>
                            <a:ext uri="http://customooxmlschemas.google.com/">
                              <go:slidesCustomData xmlns:go="http://customooxmlschemas.google.com/" textRoundtripDataId="0"/>
                            </a:ext>
                          </a:extLst>
                        </a:rPr>
                        <a:t>experience</a:t>
                      </a:r>
                      <a:r>
                        <a:rPr lang="en-US" sz="2000" u="none" cap="none" strike="noStrike">
                          <a:latin typeface="Times New Roman"/>
                          <a:ea typeface="Times New Roman"/>
                          <a:cs typeface="Times New Roman"/>
                          <a:sym typeface="Times New Roman"/>
                        </a:rPr>
                        <a:t>.</a:t>
                      </a:r>
                      <a:endParaRPr sz="20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355600" lvl="0" marL="457200" marR="0" rtl="0" algn="l">
                        <a:lnSpc>
                          <a:spcPct val="120000"/>
                        </a:lnSpc>
                        <a:spcBef>
                          <a:spcPts val="0"/>
                        </a:spcBef>
                        <a:spcAft>
                          <a:spcPts val="0"/>
                        </a:spcAft>
                        <a:buClr>
                          <a:schemeClr val="dk1"/>
                        </a:buClr>
                        <a:buSzPts val="2000"/>
                        <a:buFont typeface="Times New Roman"/>
                        <a:buChar char="●"/>
                      </a:pPr>
                      <a:r>
                        <a:rPr lang="en-US" sz="2000" u="none" cap="none" strike="noStrike">
                          <a:latin typeface="Times New Roman"/>
                          <a:ea typeface="Times New Roman"/>
                          <a:cs typeface="Times New Roman"/>
                          <a:sym typeface="Times New Roman"/>
                        </a:rPr>
                        <a:t>Reac</a:t>
                      </a:r>
                      <a:r>
                        <a:rPr lang="en-US" sz="2000" u="none" cap="none" strike="noStrike">
                          <a:highlight>
                            <a:srgbClr val="FFFFFF"/>
                          </a:highlight>
                          <a:latin typeface="Times New Roman"/>
                          <a:ea typeface="Times New Roman"/>
                          <a:cs typeface="Times New Roman"/>
                          <a:sym typeface="Times New Roman"/>
                        </a:rPr>
                        <a:t>h 99.999% site uptime from the current 95% for uninterruptible customer browsing and personalized items editing. </a:t>
                      </a:r>
                      <a:endParaRPr sz="2000" u="none" cap="none" strike="noStrike">
                        <a:highlight>
                          <a:srgbClr val="FFFFFF"/>
                        </a:highlight>
                        <a:latin typeface="Times New Roman"/>
                        <a:ea typeface="Times New Roman"/>
                        <a:cs typeface="Times New Roman"/>
                        <a:sym typeface="Times New Roman"/>
                      </a:endParaRPr>
                    </a:p>
                    <a:p>
                      <a:pPr indent="-355600" lvl="0" marL="457200" marR="0" rtl="0" algn="l">
                        <a:lnSpc>
                          <a:spcPct val="120000"/>
                        </a:lnSpc>
                        <a:spcBef>
                          <a:spcPts val="0"/>
                        </a:spcBef>
                        <a:spcAft>
                          <a:spcPts val="0"/>
                        </a:spcAft>
                        <a:buClr>
                          <a:schemeClr val="dk1"/>
                        </a:buClr>
                        <a:buSzPts val="2000"/>
                        <a:buFont typeface="Times New Roman"/>
                        <a:buChar char="●"/>
                      </a:pPr>
                      <a:r>
                        <a:rPr lang="en-US" sz="2000" u="none" cap="none" strike="noStrike">
                          <a:highlight>
                            <a:srgbClr val="FFFFFF"/>
                          </a:highlight>
                          <a:latin typeface="Times New Roman"/>
                          <a:ea typeface="Times New Roman"/>
                          <a:cs typeface="Times New Roman"/>
                          <a:sym typeface="Times New Roman"/>
                        </a:rPr>
                        <a:t>Reduce average latency to 2 ms to </a:t>
                      </a:r>
                      <a:r>
                        <a:rPr lang="en-US" sz="2000" u="none" cap="none" strike="noStrike">
                          <a:highlight>
                            <a:srgbClr val="FFFFFF"/>
                          </a:highlight>
                          <a:latin typeface="Times New Roman"/>
                          <a:ea typeface="Times New Roman"/>
                          <a:cs typeface="Times New Roman"/>
                          <a:sym typeface="Times New Roman"/>
                          <a:extLst>
                            <a:ext uri="http://customooxmlschemas.google.com/">
                              <go:slidesCustomData xmlns:go="http://customooxmlschemas.google.com/" textRoundtripDataId="1"/>
                            </a:ext>
                          </a:extLst>
                        </a:rPr>
                        <a:t>keep</a:t>
                      </a:r>
                      <a:r>
                        <a:rPr lang="en-US" sz="2000" u="none" cap="none" strike="noStrike">
                          <a:highlight>
                            <a:srgbClr val="FFFFFF"/>
                          </a:highlight>
                          <a:latin typeface="Times New Roman"/>
                          <a:ea typeface="Times New Roman"/>
                          <a:cs typeface="Times New Roman"/>
                          <a:sym typeface="Times New Roman"/>
                        </a:rPr>
                        <a:t> up with our current competitors for quicker checkout </a:t>
                      </a:r>
                      <a:r>
                        <a:rPr lang="en-US" sz="2000" u="none" cap="none" strike="noStrike">
                          <a:latin typeface="Times New Roman"/>
                          <a:ea typeface="Times New Roman"/>
                          <a:cs typeface="Times New Roman"/>
                          <a:sym typeface="Times New Roman"/>
                        </a:rPr>
                        <a:t>and payment process.</a:t>
                      </a:r>
                      <a:endParaRPr sz="2000" u="none" cap="none" strike="noStrike">
                        <a:latin typeface="Times New Roman"/>
                        <a:ea typeface="Times New Roman"/>
                        <a:cs typeface="Times New Roman"/>
                        <a:sym typeface="Times New Roman"/>
                      </a:endParaRPr>
                    </a:p>
                    <a:p>
                      <a:pPr indent="-355600" lvl="0" marL="457200" marR="0" rtl="0" algn="l">
                        <a:lnSpc>
                          <a:spcPct val="120000"/>
                        </a:lnSpc>
                        <a:spcBef>
                          <a:spcPts val="0"/>
                        </a:spcBef>
                        <a:spcAft>
                          <a:spcPts val="0"/>
                        </a:spcAft>
                        <a:buClr>
                          <a:schemeClr val="dk1"/>
                        </a:buClr>
                        <a:buSzPts val="2000"/>
                        <a:buFont typeface="Times New Roman"/>
                        <a:buChar char="●"/>
                      </a:pPr>
                      <a:r>
                        <a:rPr lang="en-US" sz="2000" u="none" cap="none" strike="noStrike">
                          <a:latin typeface="Times New Roman"/>
                          <a:ea typeface="Times New Roman"/>
                          <a:cs typeface="Times New Roman"/>
                          <a:sym typeface="Times New Roman"/>
                        </a:rPr>
                        <a:t>Provide </a:t>
                      </a:r>
                      <a:r>
                        <a:rPr lang="en-US" sz="2000" u="none" cap="none" strike="noStrike">
                          <a:highlight>
                            <a:srgbClr val="FFFFFF"/>
                          </a:highlight>
                          <a:latin typeface="Times New Roman"/>
                          <a:ea typeface="Times New Roman"/>
                          <a:cs typeface="Times New Roman"/>
                          <a:sym typeface="Times New Roman"/>
                        </a:rPr>
                        <a:t>free 15GB image</a:t>
                      </a:r>
                      <a:r>
                        <a:rPr lang="en-US" sz="2000" u="none" cap="none" strike="noStrike">
                          <a:latin typeface="Times New Roman"/>
                          <a:ea typeface="Times New Roman"/>
                          <a:cs typeface="Times New Roman"/>
                          <a:sym typeface="Times New Roman"/>
                        </a:rPr>
                        <a:t> storage to shoppers to keep up with competitors (e.g Shutterfly) with database expansion and system upgrade. </a:t>
                      </a:r>
                      <a:endParaRPr sz="2000" u="none" cap="none" strike="noStrike">
                        <a:latin typeface="Times New Roman"/>
                        <a:ea typeface="Times New Roman"/>
                        <a:cs typeface="Times New Roman"/>
                        <a:sym typeface="Times New Roman"/>
                      </a:endParaRPr>
                    </a:p>
                    <a:p>
                      <a:pPr indent="-355600" lvl="0" marL="457200" marR="0" rtl="0" algn="l">
                        <a:lnSpc>
                          <a:spcPct val="120000"/>
                        </a:lnSpc>
                        <a:spcBef>
                          <a:spcPts val="0"/>
                        </a:spcBef>
                        <a:spcAft>
                          <a:spcPts val="0"/>
                        </a:spcAft>
                        <a:buClr>
                          <a:schemeClr val="dk1"/>
                        </a:buClr>
                        <a:buSzPts val="2000"/>
                        <a:buFont typeface="Times New Roman"/>
                        <a:buChar char="●"/>
                      </a:pPr>
                      <a:r>
                        <a:rPr lang="en-US" sz="2000" u="none" cap="none" strike="noStrike">
                          <a:latin typeface="Times New Roman"/>
                          <a:ea typeface="Times New Roman"/>
                          <a:cs typeface="Times New Roman"/>
                          <a:sym typeface="Times New Roman"/>
                        </a:rPr>
                        <a:t>Conduct user satisfaction survey incentive.</a:t>
                      </a:r>
                      <a:endParaRPr sz="20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95950">
                <a:tc>
                  <a:txBody>
                    <a:bodyPr/>
                    <a:lstStyle/>
                    <a:p>
                      <a:pPr indent="0" lvl="0" marL="0" marR="0" rtl="0" algn="l">
                        <a:lnSpc>
                          <a:spcPct val="120000"/>
                        </a:lnSpc>
                        <a:spcBef>
                          <a:spcPts val="0"/>
                        </a:spcBef>
                        <a:spcAft>
                          <a:spcPts val="0"/>
                        </a:spcAft>
                        <a:buClr>
                          <a:srgbClr val="000000"/>
                        </a:buClr>
                        <a:buSzPts val="1100"/>
                        <a:buFont typeface="Arial"/>
                        <a:buNone/>
                      </a:pPr>
                      <a:r>
                        <a:t/>
                      </a:r>
                      <a:endParaRPr sz="2000" u="none" cap="none" strike="noStrike">
                        <a:latin typeface="Times New Roman"/>
                        <a:ea typeface="Times New Roman"/>
                        <a:cs typeface="Times New Roman"/>
                        <a:sym typeface="Times New Roman"/>
                      </a:endParaRPr>
                    </a:p>
                    <a:p>
                      <a:pPr indent="0" lvl="0" marL="0" marR="0" rtl="0" algn="l">
                        <a:lnSpc>
                          <a:spcPct val="120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Increase registered user number base by 200%.</a:t>
                      </a:r>
                      <a:endParaRPr sz="2000" u="none" cap="none" strike="noStrike">
                        <a:latin typeface="Times New Roman"/>
                        <a:ea typeface="Times New Roman"/>
                        <a:cs typeface="Times New Roman"/>
                        <a:sym typeface="Times New Roman"/>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355600" lvl="0" marL="457200" marR="0" rtl="0" algn="l">
                        <a:lnSpc>
                          <a:spcPct val="120000"/>
                        </a:lnSpc>
                        <a:spcBef>
                          <a:spcPts val="0"/>
                        </a:spcBef>
                        <a:spcAft>
                          <a:spcPts val="0"/>
                        </a:spcAft>
                        <a:buClr>
                          <a:schemeClr val="dk1"/>
                        </a:buClr>
                        <a:buSzPts val="2000"/>
                        <a:buFont typeface="Times New Roman"/>
                        <a:buChar char="●"/>
                      </a:pPr>
                      <a:r>
                        <a:rPr lang="en-US" sz="2000" u="none" cap="none" strike="noStrike">
                          <a:latin typeface="Times New Roman"/>
                          <a:ea typeface="Times New Roman"/>
                          <a:cs typeface="Times New Roman"/>
                          <a:sym typeface="Times New Roman"/>
                        </a:rPr>
                        <a:t>Launch Picturesque mobile app (Android and iOS) with feature parity with web.</a:t>
                      </a:r>
                      <a:endParaRPr sz="2000" u="none" cap="none" strike="noStrike">
                        <a:latin typeface="Times New Roman"/>
                        <a:ea typeface="Times New Roman"/>
                        <a:cs typeface="Times New Roman"/>
                        <a:sym typeface="Times New Roman"/>
                      </a:endParaRPr>
                    </a:p>
                    <a:p>
                      <a:pPr indent="-355600" lvl="0" marL="457200" marR="0" rtl="0" algn="l">
                        <a:lnSpc>
                          <a:spcPct val="120000"/>
                        </a:lnSpc>
                        <a:spcBef>
                          <a:spcPts val="0"/>
                        </a:spcBef>
                        <a:spcAft>
                          <a:spcPts val="0"/>
                        </a:spcAft>
                        <a:buClr>
                          <a:schemeClr val="dk1"/>
                        </a:buClr>
                        <a:buSzPts val="2000"/>
                        <a:buFont typeface="Times New Roman"/>
                        <a:buChar char="●"/>
                      </a:pPr>
                      <a:r>
                        <a:rPr lang="en-US" sz="2000" u="none" cap="none" strike="noStrike">
                          <a:latin typeface="Times New Roman"/>
                          <a:ea typeface="Times New Roman"/>
                          <a:cs typeface="Times New Roman"/>
                          <a:sym typeface="Times New Roman"/>
                        </a:rPr>
                        <a:t>Provide enterprise version with enhanced user access control, privacy and data integrity. </a:t>
                      </a:r>
                      <a:endParaRPr sz="20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30" name="Google Shape;330;g701990219a_0_19"/>
          <p:cNvSpPr txBox="1"/>
          <p:nvPr>
            <p:ph type="title"/>
          </p:nvPr>
        </p:nvSpPr>
        <p:spPr>
          <a:xfrm>
            <a:off x="901689" y="405575"/>
            <a:ext cx="105333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latin typeface="Times New Roman"/>
                <a:ea typeface="Times New Roman"/>
                <a:cs typeface="Times New Roman"/>
                <a:sym typeface="Times New Roman"/>
              </a:rPr>
              <a:t>Business Requirements (contd..)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14"/>
          <p:cNvSpPr txBox="1"/>
          <p:nvPr>
            <p:ph type="title"/>
          </p:nvPr>
        </p:nvSpPr>
        <p:spPr>
          <a:xfrm>
            <a:off x="838200" y="478368"/>
            <a:ext cx="10515600" cy="12732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Functional Requirements</a:t>
            </a:r>
            <a:endParaRPr>
              <a:latin typeface="Times New Roman"/>
              <a:ea typeface="Times New Roman"/>
              <a:cs typeface="Times New Roman"/>
              <a:sym typeface="Times New Roman"/>
            </a:endParaRPr>
          </a:p>
        </p:txBody>
      </p:sp>
      <p:sp>
        <p:nvSpPr>
          <p:cNvPr id="336" name="Google Shape;336;p14"/>
          <p:cNvSpPr txBox="1"/>
          <p:nvPr>
            <p:ph idx="1" type="body"/>
          </p:nvPr>
        </p:nvSpPr>
        <p:spPr>
          <a:xfrm>
            <a:off x="838200" y="2009775"/>
            <a:ext cx="10515600" cy="42957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system must integrate with the existing Picturesque Oracle Database. </a:t>
            </a:r>
            <a:endParaRPr sz="2400"/>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system should support real time editing actions performed by multiple users.</a:t>
            </a:r>
            <a:endParaRPr sz="2400"/>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system should be able to generate analytical reports to communicate business performance in terms of different metrics.</a:t>
            </a:r>
            <a:endParaRPr sz="2400"/>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system should  be able to predict the customer preferences by analysing their entire customer journey in Picturesque.</a:t>
            </a:r>
            <a:endParaRPr sz="2400"/>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system should delete pictures uploaded by the customers within 100 days(Time To Live indexes).[6]</a:t>
            </a:r>
            <a:endParaRPr sz="2400"/>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The system should support varied data formats from in DB such as pictures, text, GIFs , likes , comments, tags etc.</a:t>
            </a:r>
            <a:endParaRPr sz="2400"/>
          </a:p>
          <a:p>
            <a:pPr indent="0" lvl="0" marL="0" rtl="0" algn="l">
              <a:lnSpc>
                <a:spcPct val="80000"/>
              </a:lnSpc>
              <a:spcBef>
                <a:spcPts val="1000"/>
              </a:spcBef>
              <a:spcAft>
                <a:spcPts val="0"/>
              </a:spcAft>
              <a:buClr>
                <a:schemeClr val="dk1"/>
              </a:buClr>
              <a:buSzPts val="1870"/>
              <a:buNone/>
            </a:pPr>
            <a:r>
              <a:t/>
            </a:r>
            <a:endParaRPr sz="1870"/>
          </a:p>
        </p:txBody>
      </p:sp>
      <p:pic>
        <p:nvPicPr>
          <p:cNvPr id="337" name="Google Shape;337;p14"/>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338" name="Google Shape;338;p14"/>
          <p:cNvSpPr txBox="1"/>
          <p:nvPr/>
        </p:nvSpPr>
        <p:spPr>
          <a:xfrm>
            <a:off x="195325" y="6423950"/>
            <a:ext cx="36027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Times New Roman"/>
                <a:ea typeface="Times New Roman"/>
                <a:cs typeface="Times New Roman"/>
                <a:sym typeface="Times New Roman"/>
              </a:rPr>
              <a:t>[6]MongoDB_Architecture_Guide.pdf</a:t>
            </a:r>
            <a:endParaRPr sz="10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15"/>
          <p:cNvSpPr txBox="1"/>
          <p:nvPr>
            <p:ph type="title"/>
          </p:nvPr>
        </p:nvSpPr>
        <p:spPr>
          <a:xfrm>
            <a:off x="838200" y="495060"/>
            <a:ext cx="10515600" cy="12732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Functional Requirements (contd..)</a:t>
            </a:r>
            <a:endParaRPr>
              <a:latin typeface="Times New Roman"/>
              <a:ea typeface="Times New Roman"/>
              <a:cs typeface="Times New Roman"/>
              <a:sym typeface="Times New Roman"/>
            </a:endParaRPr>
          </a:p>
        </p:txBody>
      </p:sp>
      <p:sp>
        <p:nvSpPr>
          <p:cNvPr id="344" name="Google Shape;344;p15"/>
          <p:cNvSpPr txBox="1"/>
          <p:nvPr>
            <p:ph idx="1" type="body"/>
          </p:nvPr>
        </p:nvSpPr>
        <p:spPr>
          <a:xfrm>
            <a:off x="838200" y="2009775"/>
            <a:ext cx="10515600" cy="4295775"/>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2600"/>
              <a:buChar char="•"/>
            </a:pPr>
            <a:r>
              <a:rPr lang="en-US" sz="2600">
                <a:latin typeface="Times New Roman"/>
                <a:ea typeface="Times New Roman"/>
                <a:cs typeface="Times New Roman"/>
                <a:sym typeface="Times New Roman"/>
              </a:rPr>
              <a:t>The system should support high resolution and high color depth images</a:t>
            </a:r>
            <a:endParaRPr/>
          </a:p>
          <a:p>
            <a:pPr indent="-228600" lvl="0" marL="228600" rtl="0" algn="l">
              <a:lnSpc>
                <a:spcPct val="11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The system should store all the images and data in a document format as a binary representation called BSON (Binary JSON).[6]</a:t>
            </a:r>
            <a:endParaRPr/>
          </a:p>
          <a:p>
            <a:pPr indent="-228600" lvl="0" marL="228600" rtl="0" algn="l">
              <a:lnSpc>
                <a:spcPct val="11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The system should support large volumes of unstructured data received from the customers. </a:t>
            </a:r>
            <a:endParaRPr/>
          </a:p>
          <a:p>
            <a:pPr indent="-228600" lvl="0" marL="228600" rtl="0" algn="l">
              <a:lnSpc>
                <a:spcPct val="11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The system should support data model, updates and queries of MongoDB.</a:t>
            </a:r>
            <a:endParaRPr/>
          </a:p>
          <a:p>
            <a:pPr indent="0" lvl="0" marL="0" rtl="0" algn="l">
              <a:lnSpc>
                <a:spcPct val="110000"/>
              </a:lnSpc>
              <a:spcBef>
                <a:spcPts val="1000"/>
              </a:spcBef>
              <a:spcAft>
                <a:spcPts val="0"/>
              </a:spcAft>
              <a:buClr>
                <a:schemeClr val="dk1"/>
              </a:buClr>
              <a:buSzPts val="2200"/>
              <a:buNone/>
            </a:pPr>
            <a:r>
              <a:t/>
            </a:r>
            <a:endParaRPr sz="2200"/>
          </a:p>
        </p:txBody>
      </p:sp>
      <p:pic>
        <p:nvPicPr>
          <p:cNvPr id="345" name="Google Shape;345;p15"/>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16"/>
          <p:cNvSpPr txBox="1"/>
          <p:nvPr>
            <p:ph type="title"/>
          </p:nvPr>
        </p:nvSpPr>
        <p:spPr>
          <a:xfrm>
            <a:off x="838200" y="475466"/>
            <a:ext cx="10515600" cy="12732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System Requirements</a:t>
            </a:r>
            <a:endParaRPr>
              <a:latin typeface="Times New Roman"/>
              <a:ea typeface="Times New Roman"/>
              <a:cs typeface="Times New Roman"/>
              <a:sym typeface="Times New Roman"/>
            </a:endParaRPr>
          </a:p>
        </p:txBody>
      </p:sp>
      <p:sp>
        <p:nvSpPr>
          <p:cNvPr id="351" name="Google Shape;351;p16"/>
          <p:cNvSpPr txBox="1"/>
          <p:nvPr>
            <p:ph idx="1" type="body"/>
          </p:nvPr>
        </p:nvSpPr>
        <p:spPr>
          <a:xfrm>
            <a:off x="838199" y="2009775"/>
            <a:ext cx="10982325" cy="4295775"/>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405"/>
              <a:buChar char="•"/>
            </a:pPr>
            <a:r>
              <a:rPr lang="en-US" sz="2405">
                <a:latin typeface="Times New Roman"/>
                <a:ea typeface="Times New Roman"/>
                <a:cs typeface="Times New Roman"/>
                <a:sym typeface="Times New Roman"/>
              </a:rPr>
              <a:t>The website should be able to handle the online traffic along with smooth running of all the operations</a:t>
            </a:r>
            <a:endParaRPr/>
          </a:p>
          <a:p>
            <a:pPr indent="-228600" lvl="0" marL="228600" rtl="0" algn="l">
              <a:lnSpc>
                <a:spcPct val="100000"/>
              </a:lnSpc>
              <a:spcBef>
                <a:spcPts val="1000"/>
              </a:spcBef>
              <a:spcAft>
                <a:spcPts val="0"/>
              </a:spcAft>
              <a:buClr>
                <a:schemeClr val="dk1"/>
              </a:buClr>
              <a:buSzPts val="2405"/>
              <a:buChar char="•"/>
            </a:pPr>
            <a:r>
              <a:rPr lang="en-US" sz="2405">
                <a:latin typeface="Times New Roman"/>
                <a:ea typeface="Times New Roman"/>
                <a:cs typeface="Times New Roman"/>
                <a:sym typeface="Times New Roman"/>
              </a:rPr>
              <a:t>The website will be compatible with all browser applications in PC and mobile devices. </a:t>
            </a:r>
            <a:endParaRPr/>
          </a:p>
          <a:p>
            <a:pPr indent="-228600" lvl="0" marL="228600" rtl="0" algn="l">
              <a:lnSpc>
                <a:spcPct val="100000"/>
              </a:lnSpc>
              <a:spcBef>
                <a:spcPts val="1000"/>
              </a:spcBef>
              <a:spcAft>
                <a:spcPts val="0"/>
              </a:spcAft>
              <a:buClr>
                <a:schemeClr val="dk1"/>
              </a:buClr>
              <a:buSzPts val="2405"/>
              <a:buChar char="•"/>
            </a:pPr>
            <a:r>
              <a:rPr lang="en-US" sz="2405">
                <a:latin typeface="Times New Roman"/>
                <a:ea typeface="Times New Roman"/>
                <a:cs typeface="Times New Roman"/>
                <a:sym typeface="Times New Roman"/>
              </a:rPr>
              <a:t>The revised features will be easy to use and understand, a user guide will be provided for the ease of the customer.   </a:t>
            </a:r>
            <a:endParaRPr/>
          </a:p>
          <a:p>
            <a:pPr indent="-228600" lvl="0" marL="228600" rtl="0" algn="l">
              <a:lnSpc>
                <a:spcPct val="100000"/>
              </a:lnSpc>
              <a:spcBef>
                <a:spcPts val="1000"/>
              </a:spcBef>
              <a:spcAft>
                <a:spcPts val="0"/>
              </a:spcAft>
              <a:buClr>
                <a:schemeClr val="dk1"/>
              </a:buClr>
              <a:buSzPts val="2405"/>
              <a:buChar char="•"/>
            </a:pPr>
            <a:r>
              <a:rPr lang="en-US" sz="2405">
                <a:latin typeface="Times New Roman"/>
                <a:ea typeface="Times New Roman"/>
                <a:cs typeface="Times New Roman"/>
                <a:sym typeface="Times New Roman"/>
              </a:rPr>
              <a:t>Customer will not be able to checkout of the cart unless a payment has be made towards the purchases</a:t>
            </a:r>
            <a:endParaRPr/>
          </a:p>
          <a:p>
            <a:pPr indent="-228600" lvl="0" marL="228600" rtl="0" algn="l">
              <a:lnSpc>
                <a:spcPct val="100000"/>
              </a:lnSpc>
              <a:spcBef>
                <a:spcPts val="1000"/>
              </a:spcBef>
              <a:spcAft>
                <a:spcPts val="0"/>
              </a:spcAft>
              <a:buClr>
                <a:schemeClr val="dk1"/>
              </a:buClr>
              <a:buSzPts val="2405"/>
              <a:buChar char="•"/>
            </a:pPr>
            <a:r>
              <a:rPr lang="en-US" sz="2405">
                <a:latin typeface="Times New Roman"/>
                <a:ea typeface="Times New Roman"/>
                <a:cs typeface="Times New Roman"/>
                <a:sym typeface="Times New Roman"/>
              </a:rPr>
              <a:t>Purchases of subscriptions will be mandatory for the customer if they wish to increase their storage capacity.</a:t>
            </a:r>
            <a:endParaRPr/>
          </a:p>
          <a:p>
            <a:pPr indent="0" lvl="0" marL="0" rtl="0" algn="l">
              <a:lnSpc>
                <a:spcPct val="100000"/>
              </a:lnSpc>
              <a:spcBef>
                <a:spcPts val="1000"/>
              </a:spcBef>
              <a:spcAft>
                <a:spcPts val="0"/>
              </a:spcAft>
              <a:buClr>
                <a:schemeClr val="dk1"/>
              </a:buClr>
              <a:buSzPts val="2035"/>
              <a:buNone/>
            </a:pPr>
            <a:r>
              <a:t/>
            </a:r>
            <a:endParaRPr sz="2035"/>
          </a:p>
        </p:txBody>
      </p:sp>
      <p:pic>
        <p:nvPicPr>
          <p:cNvPr id="352" name="Google Shape;352;p16"/>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pic>
        <p:nvPicPr>
          <p:cNvPr id="353" name="Google Shape;353;p16"/>
          <p:cNvPicPr preferRelativeResize="0"/>
          <p:nvPr/>
        </p:nvPicPr>
        <p:blipFill rotWithShape="1">
          <a:blip r:embed="rId3">
            <a:alphaModFix/>
          </a:blip>
          <a:srcRect b="0" l="0" r="0" t="0"/>
          <a:stretch/>
        </p:blipFill>
        <p:spPr>
          <a:xfrm>
            <a:off x="11055477" y="6010274"/>
            <a:ext cx="1133475" cy="847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descr="Image result for Picture Collage" id="358" name="Google Shape;358;p17"/>
          <p:cNvPicPr preferRelativeResize="0"/>
          <p:nvPr/>
        </p:nvPicPr>
        <p:blipFill rotWithShape="1">
          <a:blip r:embed="rId3">
            <a:alphaModFix/>
          </a:blip>
          <a:srcRect b="0" l="0" r="0" t="0"/>
          <a:stretch/>
        </p:blipFill>
        <p:spPr>
          <a:xfrm>
            <a:off x="70464" y="82891"/>
            <a:ext cx="11969135" cy="6651283"/>
          </a:xfrm>
          <a:prstGeom prst="rect">
            <a:avLst/>
          </a:prstGeom>
          <a:noFill/>
          <a:ln>
            <a:noFill/>
          </a:ln>
          <a:effectLst>
            <a:outerShdw blurRad="292100" rotWithShape="0" algn="tl" dir="2700000" dist="139700">
              <a:srgbClr val="333333">
                <a:alpha val="63921"/>
              </a:srgbClr>
            </a:outerShdw>
          </a:effectLst>
        </p:spPr>
      </p:pic>
      <p:sp>
        <p:nvSpPr>
          <p:cNvPr id="359" name="Google Shape;359;p17"/>
          <p:cNvSpPr txBox="1"/>
          <p:nvPr>
            <p:ph type="title"/>
          </p:nvPr>
        </p:nvSpPr>
        <p:spPr>
          <a:xfrm>
            <a:off x="1017400" y="482943"/>
            <a:ext cx="10722600" cy="556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60"/>
              <a:buFont typeface="Avenir"/>
              <a:buNone/>
            </a:pPr>
            <a:br>
              <a:rPr b="1" lang="en-US" sz="3936"/>
            </a:br>
            <a:r>
              <a:rPr b="1" lang="en-US" sz="3959">
                <a:solidFill>
                  <a:schemeClr val="dk2"/>
                </a:solidFill>
                <a:latin typeface="Times New Roman"/>
                <a:ea typeface="Times New Roman"/>
                <a:cs typeface="Times New Roman"/>
                <a:sym typeface="Times New Roman"/>
              </a:rPr>
              <a:t>EXPLORING OSS - MONGODB</a:t>
            </a:r>
            <a:br>
              <a:rPr b="1" lang="en-US" sz="4374">
                <a:latin typeface="Times New Roman"/>
                <a:ea typeface="Times New Roman"/>
                <a:cs typeface="Times New Roman"/>
                <a:sym typeface="Times New Roman"/>
              </a:rPr>
            </a:br>
            <a:br>
              <a:rPr b="1" lang="en-US" sz="4374">
                <a:latin typeface="Times New Roman"/>
                <a:ea typeface="Times New Roman"/>
                <a:cs typeface="Times New Roman"/>
                <a:sym typeface="Times New Roman"/>
              </a:rPr>
            </a:br>
            <a:br>
              <a:rPr b="1" lang="en-US" sz="4374">
                <a:latin typeface="Times New Roman"/>
                <a:ea typeface="Times New Roman"/>
                <a:cs typeface="Times New Roman"/>
                <a:sym typeface="Times New Roman"/>
              </a:rPr>
            </a:br>
            <a:br>
              <a:rPr b="1" lang="en-US" sz="3936"/>
            </a:br>
            <a:r>
              <a:rPr b="1" i="1" lang="en-US" sz="3509">
                <a:solidFill>
                  <a:srgbClr val="6D1D6B"/>
                </a:solidFill>
                <a:latin typeface="Times New Roman"/>
                <a:ea typeface="Times New Roman"/>
                <a:cs typeface="Times New Roman"/>
                <a:sym typeface="Times New Roman"/>
              </a:rPr>
              <a:t>"Do the simplest thing that could possibly work”[7]</a:t>
            </a:r>
            <a:br>
              <a:rPr b="1" lang="en-US" sz="3936"/>
            </a:br>
            <a:endParaRPr b="1" sz="3936"/>
          </a:p>
        </p:txBody>
      </p:sp>
      <p:sp>
        <p:nvSpPr>
          <p:cNvPr id="360" name="Google Shape;360;p17"/>
          <p:cNvSpPr txBox="1"/>
          <p:nvPr/>
        </p:nvSpPr>
        <p:spPr>
          <a:xfrm>
            <a:off x="193200" y="6251175"/>
            <a:ext cx="3000000" cy="4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accent1"/>
                </a:solidFill>
                <a:latin typeface="Times New Roman"/>
                <a:ea typeface="Times New Roman"/>
                <a:cs typeface="Times New Roman"/>
                <a:sym typeface="Times New Roman"/>
              </a:rPr>
              <a:t>[7]</a:t>
            </a:r>
            <a:r>
              <a:rPr lang="en-US" sz="1000" u="sng">
                <a:solidFill>
                  <a:schemeClr val="accent1"/>
                </a:solidFill>
                <a:latin typeface="Times New Roman"/>
                <a:ea typeface="Times New Roman"/>
                <a:cs typeface="Times New Roman"/>
                <a:sym typeface="Times New Roman"/>
                <a:hlinkClick r:id="rId4"/>
              </a:rPr>
              <a:t>http://www.agilenutshell.com/simplest_thing</a:t>
            </a:r>
            <a:endParaRPr sz="1000">
              <a:solidFill>
                <a:schemeClr val="accen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
          <p:cNvSpPr/>
          <p:nvPr/>
        </p:nvSpPr>
        <p:spPr>
          <a:xfrm>
            <a:off x="498038" y="443559"/>
            <a:ext cx="362190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6D1D6B"/>
                </a:solidFill>
                <a:latin typeface="Times New Roman"/>
                <a:ea typeface="Times New Roman"/>
                <a:cs typeface="Times New Roman"/>
                <a:sym typeface="Times New Roman"/>
              </a:rPr>
              <a:t>Team Apollo 7</a:t>
            </a:r>
            <a:endParaRPr b="0" i="0" sz="1400" u="none" cap="none" strike="noStrike">
              <a:solidFill>
                <a:srgbClr val="6D1D6B"/>
              </a:solidFill>
              <a:latin typeface="Arial"/>
              <a:ea typeface="Arial"/>
              <a:cs typeface="Arial"/>
              <a:sym typeface="Arial"/>
            </a:endParaRPr>
          </a:p>
        </p:txBody>
      </p:sp>
      <p:pic>
        <p:nvPicPr>
          <p:cNvPr id="197" name="Google Shape;197;p2"/>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pic>
        <p:nvPicPr>
          <p:cNvPr descr="A person wearing a suit and tie smiling at the camera&#10;&#10;Description automatically generated" id="198" name="Google Shape;198;p2"/>
          <p:cNvPicPr preferRelativeResize="0"/>
          <p:nvPr/>
        </p:nvPicPr>
        <p:blipFill rotWithShape="1">
          <a:blip r:embed="rId4">
            <a:alphaModFix/>
          </a:blip>
          <a:srcRect b="0" l="0" r="0" t="0"/>
          <a:stretch/>
        </p:blipFill>
        <p:spPr>
          <a:xfrm>
            <a:off x="7254675" y="1566300"/>
            <a:ext cx="1737300" cy="1737000"/>
          </a:xfrm>
          <a:prstGeom prst="flowChartConnector">
            <a:avLst/>
          </a:prstGeom>
          <a:noFill/>
          <a:ln>
            <a:noFill/>
          </a:ln>
          <a:effectLst>
            <a:outerShdw blurRad="50800" rotWithShape="0" algn="br" dir="13500000" dist="38100">
              <a:srgbClr val="000000">
                <a:alpha val="40000"/>
              </a:srgbClr>
            </a:outerShdw>
          </a:effectLst>
        </p:spPr>
      </p:pic>
      <p:pic>
        <p:nvPicPr>
          <p:cNvPr id="199" name="Google Shape;199;p2"/>
          <p:cNvPicPr preferRelativeResize="0"/>
          <p:nvPr/>
        </p:nvPicPr>
        <p:blipFill rotWithShape="1">
          <a:blip r:embed="rId5">
            <a:alphaModFix/>
          </a:blip>
          <a:srcRect b="0" l="0" r="0" t="0"/>
          <a:stretch/>
        </p:blipFill>
        <p:spPr>
          <a:xfrm>
            <a:off x="857725" y="1633850"/>
            <a:ext cx="1737300" cy="1673400"/>
          </a:xfrm>
          <a:prstGeom prst="flowChartConnector">
            <a:avLst/>
          </a:prstGeom>
          <a:noFill/>
          <a:ln>
            <a:noFill/>
          </a:ln>
          <a:effectLst>
            <a:outerShdw blurRad="50800" rotWithShape="0" algn="br" dir="13500000" dist="38100">
              <a:srgbClr val="000000">
                <a:alpha val="40000"/>
              </a:srgbClr>
            </a:outerShdw>
          </a:effectLst>
        </p:spPr>
      </p:pic>
      <p:pic>
        <p:nvPicPr>
          <p:cNvPr id="200" name="Google Shape;200;p2"/>
          <p:cNvPicPr preferRelativeResize="0"/>
          <p:nvPr/>
        </p:nvPicPr>
        <p:blipFill rotWithShape="1">
          <a:blip r:embed="rId6">
            <a:alphaModFix/>
          </a:blip>
          <a:srcRect b="0" l="0" r="0" t="0"/>
          <a:stretch/>
        </p:blipFill>
        <p:spPr>
          <a:xfrm>
            <a:off x="4000538" y="1566297"/>
            <a:ext cx="1848600" cy="1777500"/>
          </a:xfrm>
          <a:prstGeom prst="flowChartConnector">
            <a:avLst/>
          </a:prstGeom>
          <a:noFill/>
          <a:ln>
            <a:noFill/>
          </a:ln>
          <a:effectLst>
            <a:outerShdw blurRad="50800" rotWithShape="0" algn="br" dir="13500000" dist="38100">
              <a:srgbClr val="000000">
                <a:alpha val="40000"/>
              </a:srgbClr>
            </a:outerShdw>
          </a:effectLst>
        </p:spPr>
      </p:pic>
      <p:pic>
        <p:nvPicPr>
          <p:cNvPr id="201" name="Google Shape;201;p2"/>
          <p:cNvPicPr preferRelativeResize="0"/>
          <p:nvPr/>
        </p:nvPicPr>
        <p:blipFill rotWithShape="1">
          <a:blip r:embed="rId7">
            <a:alphaModFix/>
          </a:blip>
          <a:srcRect b="0" l="0" r="0" t="0"/>
          <a:stretch/>
        </p:blipFill>
        <p:spPr>
          <a:xfrm>
            <a:off x="2281825" y="3986550"/>
            <a:ext cx="1737300" cy="1737300"/>
          </a:xfrm>
          <a:prstGeom prst="flowChartConnector">
            <a:avLst/>
          </a:prstGeom>
          <a:noFill/>
          <a:ln>
            <a:noFill/>
          </a:ln>
          <a:effectLst>
            <a:outerShdw blurRad="50800" rotWithShape="0" algn="br" dir="13500000" dist="38100">
              <a:srgbClr val="000000">
                <a:alpha val="40000"/>
              </a:srgbClr>
            </a:outerShdw>
          </a:effectLst>
        </p:spPr>
      </p:pic>
      <p:pic>
        <p:nvPicPr>
          <p:cNvPr id="202" name="Google Shape;202;p2"/>
          <p:cNvPicPr preferRelativeResize="0"/>
          <p:nvPr/>
        </p:nvPicPr>
        <p:blipFill rotWithShape="1">
          <a:blip r:embed="rId8">
            <a:alphaModFix/>
          </a:blip>
          <a:srcRect b="0" l="0" r="0" t="0"/>
          <a:stretch/>
        </p:blipFill>
        <p:spPr>
          <a:xfrm>
            <a:off x="8556024" y="4036499"/>
            <a:ext cx="1737300" cy="1694700"/>
          </a:xfrm>
          <a:prstGeom prst="flowChartConnector">
            <a:avLst/>
          </a:prstGeom>
          <a:noFill/>
          <a:ln>
            <a:noFill/>
          </a:ln>
          <a:effectLst>
            <a:outerShdw blurRad="50800" rotWithShape="0" algn="br" dir="13500000" dist="38100">
              <a:srgbClr val="000000">
                <a:alpha val="40000"/>
              </a:srgbClr>
            </a:outerShdw>
          </a:effectLst>
        </p:spPr>
      </p:pic>
      <p:pic>
        <p:nvPicPr>
          <p:cNvPr descr="A person smiling for the camera&#10;&#10;Description automatically generated" id="203" name="Google Shape;203;p2"/>
          <p:cNvPicPr preferRelativeResize="0"/>
          <p:nvPr/>
        </p:nvPicPr>
        <p:blipFill rotWithShape="1">
          <a:blip r:embed="rId9">
            <a:alphaModFix/>
          </a:blip>
          <a:srcRect b="0" l="0" r="0" t="0"/>
          <a:stretch/>
        </p:blipFill>
        <p:spPr>
          <a:xfrm>
            <a:off x="9936600" y="1566150"/>
            <a:ext cx="1737300" cy="1737300"/>
          </a:xfrm>
          <a:prstGeom prst="flowChartConnector">
            <a:avLst/>
          </a:prstGeom>
          <a:noFill/>
          <a:ln>
            <a:noFill/>
          </a:ln>
          <a:effectLst>
            <a:outerShdw blurRad="50800" rotWithShape="0" algn="br" dir="13500000" dist="38100">
              <a:srgbClr val="000000">
                <a:alpha val="40000"/>
              </a:srgbClr>
            </a:outerShdw>
          </a:effectLst>
        </p:spPr>
      </p:pic>
      <p:sp>
        <p:nvSpPr>
          <p:cNvPr id="204" name="Google Shape;204;p2"/>
          <p:cNvSpPr txBox="1"/>
          <p:nvPr/>
        </p:nvSpPr>
        <p:spPr>
          <a:xfrm>
            <a:off x="857714" y="3413325"/>
            <a:ext cx="18132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Apoorva Revankar</a:t>
            </a:r>
            <a:endParaRPr/>
          </a:p>
        </p:txBody>
      </p:sp>
      <p:sp>
        <p:nvSpPr>
          <p:cNvPr id="205" name="Google Shape;205;p2"/>
          <p:cNvSpPr txBox="1"/>
          <p:nvPr/>
        </p:nvSpPr>
        <p:spPr>
          <a:xfrm>
            <a:off x="7272712" y="3244360"/>
            <a:ext cx="1989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Times New Roman"/>
                <a:ea typeface="Times New Roman"/>
                <a:cs typeface="Times New Roman"/>
                <a:sym typeface="Times New Roman"/>
              </a:rPr>
              <a:t>Vidyashree</a:t>
            </a:r>
            <a:r>
              <a:rPr b="1" i="1" lang="en-US" sz="1800">
                <a:solidFill>
                  <a:srgbClr val="DDEAF6"/>
                </a:solidFill>
                <a:latin typeface="Times New Roman"/>
                <a:ea typeface="Times New Roman"/>
                <a:cs typeface="Times New Roman"/>
                <a:sym typeface="Times New Roman"/>
              </a:rPr>
              <a:t> </a:t>
            </a:r>
            <a:r>
              <a:rPr b="1" lang="en-US" sz="1400">
                <a:solidFill>
                  <a:srgbClr val="000000"/>
                </a:solidFill>
                <a:latin typeface="Times New Roman"/>
                <a:ea typeface="Times New Roman"/>
                <a:cs typeface="Times New Roman"/>
                <a:sym typeface="Times New Roman"/>
              </a:rPr>
              <a:t>Venkatesh</a:t>
            </a:r>
            <a:endParaRPr b="1" sz="1400">
              <a:solidFill>
                <a:srgbClr val="000000"/>
              </a:solidFill>
              <a:latin typeface="Times New Roman"/>
              <a:ea typeface="Times New Roman"/>
              <a:cs typeface="Times New Roman"/>
              <a:sym typeface="Times New Roman"/>
            </a:endParaRPr>
          </a:p>
        </p:txBody>
      </p:sp>
      <p:sp>
        <p:nvSpPr>
          <p:cNvPr id="206" name="Google Shape;206;p2"/>
          <p:cNvSpPr/>
          <p:nvPr/>
        </p:nvSpPr>
        <p:spPr>
          <a:xfrm>
            <a:off x="8991985" y="5735723"/>
            <a:ext cx="1010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Times New Roman"/>
                <a:ea typeface="Times New Roman"/>
                <a:cs typeface="Times New Roman"/>
                <a:sym typeface="Times New Roman"/>
              </a:rPr>
              <a:t>Xiaoye</a:t>
            </a:r>
            <a:r>
              <a:rPr b="1" i="1" lang="en-US" sz="1800">
                <a:solidFill>
                  <a:srgbClr val="DDEAF6"/>
                </a:solidFill>
                <a:latin typeface="Times New Roman"/>
                <a:ea typeface="Times New Roman"/>
                <a:cs typeface="Times New Roman"/>
                <a:sym typeface="Times New Roman"/>
              </a:rPr>
              <a:t> </a:t>
            </a:r>
            <a:r>
              <a:rPr b="1" lang="en-US" sz="1400">
                <a:solidFill>
                  <a:srgbClr val="000000"/>
                </a:solidFill>
                <a:latin typeface="Times New Roman"/>
                <a:ea typeface="Times New Roman"/>
                <a:cs typeface="Times New Roman"/>
                <a:sym typeface="Times New Roman"/>
              </a:rPr>
              <a:t>Jin</a:t>
            </a:r>
            <a:endParaRPr b="1" sz="1400">
              <a:solidFill>
                <a:srgbClr val="000000"/>
              </a:solidFill>
              <a:latin typeface="Times New Roman"/>
              <a:ea typeface="Times New Roman"/>
              <a:cs typeface="Times New Roman"/>
              <a:sym typeface="Times New Roman"/>
            </a:endParaRPr>
          </a:p>
        </p:txBody>
      </p:sp>
      <p:sp>
        <p:nvSpPr>
          <p:cNvPr id="207" name="Google Shape;207;p2"/>
          <p:cNvSpPr/>
          <p:nvPr/>
        </p:nvSpPr>
        <p:spPr>
          <a:xfrm>
            <a:off x="4107756" y="3307248"/>
            <a:ext cx="1950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Times New Roman"/>
                <a:ea typeface="Times New Roman"/>
                <a:cs typeface="Times New Roman"/>
                <a:sym typeface="Times New Roman"/>
              </a:rPr>
              <a:t>Srivatsav</a:t>
            </a:r>
            <a:r>
              <a:rPr b="1" i="1" lang="en-US" sz="1800">
                <a:solidFill>
                  <a:srgbClr val="DDEAF6"/>
                </a:solidFill>
                <a:latin typeface="Times New Roman"/>
                <a:ea typeface="Times New Roman"/>
                <a:cs typeface="Times New Roman"/>
                <a:sym typeface="Times New Roman"/>
              </a:rPr>
              <a:t> </a:t>
            </a:r>
            <a:r>
              <a:rPr b="1" lang="en-US" sz="1400">
                <a:solidFill>
                  <a:srgbClr val="000000"/>
                </a:solidFill>
                <a:latin typeface="Times New Roman"/>
                <a:ea typeface="Times New Roman"/>
                <a:cs typeface="Times New Roman"/>
                <a:sym typeface="Times New Roman"/>
              </a:rPr>
              <a:t>Vuddamarry</a:t>
            </a:r>
            <a:endParaRPr b="1" sz="1400">
              <a:solidFill>
                <a:srgbClr val="000000"/>
              </a:solidFill>
              <a:latin typeface="Times New Roman"/>
              <a:ea typeface="Times New Roman"/>
              <a:cs typeface="Times New Roman"/>
              <a:sym typeface="Times New Roman"/>
            </a:endParaRPr>
          </a:p>
        </p:txBody>
      </p:sp>
      <p:sp>
        <p:nvSpPr>
          <p:cNvPr id="208" name="Google Shape;208;p2"/>
          <p:cNvSpPr/>
          <p:nvPr/>
        </p:nvSpPr>
        <p:spPr>
          <a:xfrm>
            <a:off x="5690363" y="5746952"/>
            <a:ext cx="184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Times New Roman"/>
                <a:ea typeface="Times New Roman"/>
                <a:cs typeface="Times New Roman"/>
                <a:sym typeface="Times New Roman"/>
              </a:rPr>
              <a:t>Bhagyashri</a:t>
            </a:r>
            <a:r>
              <a:rPr b="1" i="1" lang="en-US" sz="1800">
                <a:solidFill>
                  <a:srgbClr val="DDEAF6"/>
                </a:solidFill>
                <a:latin typeface="Times New Roman"/>
                <a:ea typeface="Times New Roman"/>
                <a:cs typeface="Times New Roman"/>
                <a:sym typeface="Times New Roman"/>
              </a:rPr>
              <a:t> </a:t>
            </a:r>
            <a:r>
              <a:rPr b="1" lang="en-US" sz="1400">
                <a:solidFill>
                  <a:srgbClr val="000000"/>
                </a:solidFill>
                <a:latin typeface="Times New Roman"/>
                <a:ea typeface="Times New Roman"/>
                <a:cs typeface="Times New Roman"/>
                <a:sym typeface="Times New Roman"/>
              </a:rPr>
              <a:t>Badgujar</a:t>
            </a:r>
            <a:endParaRPr b="1" sz="1400">
              <a:solidFill>
                <a:srgbClr val="000000"/>
              </a:solidFill>
              <a:latin typeface="Times New Roman"/>
              <a:ea typeface="Times New Roman"/>
              <a:cs typeface="Times New Roman"/>
              <a:sym typeface="Times New Roman"/>
            </a:endParaRPr>
          </a:p>
        </p:txBody>
      </p:sp>
      <p:sp>
        <p:nvSpPr>
          <p:cNvPr id="209" name="Google Shape;209;p2"/>
          <p:cNvSpPr/>
          <p:nvPr/>
        </p:nvSpPr>
        <p:spPr>
          <a:xfrm>
            <a:off x="10110172" y="3244350"/>
            <a:ext cx="1629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Times New Roman"/>
                <a:ea typeface="Times New Roman"/>
                <a:cs typeface="Times New Roman"/>
                <a:sym typeface="Times New Roman"/>
              </a:rPr>
              <a:t>Pooja</a:t>
            </a:r>
            <a:r>
              <a:rPr b="1" i="1" lang="en-US" sz="1800">
                <a:solidFill>
                  <a:srgbClr val="DDEAF6"/>
                </a:solidFill>
                <a:latin typeface="Times New Roman"/>
                <a:ea typeface="Times New Roman"/>
                <a:cs typeface="Times New Roman"/>
                <a:sym typeface="Times New Roman"/>
              </a:rPr>
              <a:t> </a:t>
            </a:r>
            <a:r>
              <a:rPr b="1" lang="en-US" sz="1400">
                <a:solidFill>
                  <a:srgbClr val="000000"/>
                </a:solidFill>
                <a:latin typeface="Times New Roman"/>
                <a:ea typeface="Times New Roman"/>
                <a:cs typeface="Times New Roman"/>
                <a:sym typeface="Times New Roman"/>
              </a:rPr>
              <a:t>Varadaraj</a:t>
            </a:r>
            <a:endParaRPr b="1" sz="1400">
              <a:solidFill>
                <a:srgbClr val="000000"/>
              </a:solidFill>
              <a:latin typeface="Times New Roman"/>
              <a:ea typeface="Times New Roman"/>
              <a:cs typeface="Times New Roman"/>
              <a:sym typeface="Times New Roman"/>
            </a:endParaRPr>
          </a:p>
        </p:txBody>
      </p:sp>
      <p:sp>
        <p:nvSpPr>
          <p:cNvPr id="210" name="Google Shape;210;p2"/>
          <p:cNvSpPr/>
          <p:nvPr/>
        </p:nvSpPr>
        <p:spPr>
          <a:xfrm>
            <a:off x="2281804" y="5735713"/>
            <a:ext cx="1737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Times New Roman"/>
                <a:ea typeface="Times New Roman"/>
                <a:cs typeface="Times New Roman"/>
                <a:sym typeface="Times New Roman"/>
              </a:rPr>
              <a:t>Yamini</a:t>
            </a:r>
            <a:r>
              <a:rPr b="1" i="1" lang="en-US" sz="1800">
                <a:solidFill>
                  <a:srgbClr val="DDEAF6"/>
                </a:solidFill>
                <a:latin typeface="Times New Roman"/>
                <a:ea typeface="Times New Roman"/>
                <a:cs typeface="Times New Roman"/>
                <a:sym typeface="Times New Roman"/>
              </a:rPr>
              <a:t> </a:t>
            </a:r>
            <a:r>
              <a:rPr b="1" lang="en-US" sz="1400">
                <a:solidFill>
                  <a:srgbClr val="000000"/>
                </a:solidFill>
                <a:latin typeface="Times New Roman"/>
                <a:ea typeface="Times New Roman"/>
                <a:cs typeface="Times New Roman"/>
                <a:sym typeface="Times New Roman"/>
              </a:rPr>
              <a:t>Sorgavasan</a:t>
            </a:r>
            <a:endParaRPr b="1" sz="1400">
              <a:solidFill>
                <a:srgbClr val="000000"/>
              </a:solidFill>
              <a:latin typeface="Times New Roman"/>
              <a:ea typeface="Times New Roman"/>
              <a:cs typeface="Times New Roman"/>
              <a:sym typeface="Times New Roman"/>
            </a:endParaRPr>
          </a:p>
        </p:txBody>
      </p:sp>
      <p:sp>
        <p:nvSpPr>
          <p:cNvPr id="211" name="Google Shape;211;p2"/>
          <p:cNvSpPr txBox="1"/>
          <p:nvPr/>
        </p:nvSpPr>
        <p:spPr>
          <a:xfrm>
            <a:off x="764649" y="3666893"/>
            <a:ext cx="18132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400">
                <a:solidFill>
                  <a:srgbClr val="000000"/>
                </a:solidFill>
                <a:latin typeface="Times New Roman"/>
                <a:ea typeface="Times New Roman"/>
                <a:cs typeface="Times New Roman"/>
                <a:sym typeface="Times New Roman"/>
              </a:rPr>
              <a:t>Team Lead</a:t>
            </a:r>
            <a:endParaRPr/>
          </a:p>
        </p:txBody>
      </p:sp>
      <p:sp>
        <p:nvSpPr>
          <p:cNvPr id="212" name="Google Shape;212;p2"/>
          <p:cNvSpPr txBox="1"/>
          <p:nvPr/>
        </p:nvSpPr>
        <p:spPr>
          <a:xfrm>
            <a:off x="4176505" y="3562230"/>
            <a:ext cx="18132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400">
                <a:solidFill>
                  <a:srgbClr val="000000"/>
                </a:solidFill>
                <a:latin typeface="Times New Roman"/>
                <a:ea typeface="Times New Roman"/>
                <a:cs typeface="Times New Roman"/>
                <a:sym typeface="Times New Roman"/>
              </a:rPr>
              <a:t>Product Owner</a:t>
            </a:r>
            <a:endParaRPr/>
          </a:p>
        </p:txBody>
      </p:sp>
      <p:sp>
        <p:nvSpPr>
          <p:cNvPr id="213" name="Google Shape;213;p2"/>
          <p:cNvSpPr txBox="1"/>
          <p:nvPr/>
        </p:nvSpPr>
        <p:spPr>
          <a:xfrm>
            <a:off x="7360900" y="3516009"/>
            <a:ext cx="18132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400">
                <a:solidFill>
                  <a:srgbClr val="000000"/>
                </a:solidFill>
                <a:latin typeface="Times New Roman"/>
                <a:ea typeface="Times New Roman"/>
                <a:cs typeface="Times New Roman"/>
                <a:sym typeface="Times New Roman"/>
              </a:rPr>
              <a:t>Software Engineer</a:t>
            </a:r>
            <a:endParaRPr/>
          </a:p>
        </p:txBody>
      </p:sp>
      <p:pic>
        <p:nvPicPr>
          <p:cNvPr id="214" name="Google Shape;214;p2"/>
          <p:cNvPicPr preferRelativeResize="0"/>
          <p:nvPr/>
        </p:nvPicPr>
        <p:blipFill>
          <a:blip r:embed="rId10">
            <a:alphaModFix/>
          </a:blip>
          <a:stretch>
            <a:fillRect/>
          </a:stretch>
        </p:blipFill>
        <p:spPr>
          <a:xfrm>
            <a:off x="5463039" y="3885278"/>
            <a:ext cx="1989650" cy="1939859"/>
          </a:xfrm>
          <a:prstGeom prst="rect">
            <a:avLst/>
          </a:prstGeom>
          <a:noFill/>
          <a:ln>
            <a:noFill/>
          </a:ln>
        </p:spPr>
      </p:pic>
      <p:sp>
        <p:nvSpPr>
          <p:cNvPr id="215" name="Google Shape;215;p2"/>
          <p:cNvSpPr txBox="1"/>
          <p:nvPr/>
        </p:nvSpPr>
        <p:spPr>
          <a:xfrm>
            <a:off x="9898657" y="3532016"/>
            <a:ext cx="18132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400">
                <a:solidFill>
                  <a:srgbClr val="000000"/>
                </a:solidFill>
                <a:latin typeface="Times New Roman"/>
                <a:ea typeface="Times New Roman"/>
                <a:cs typeface="Times New Roman"/>
                <a:sym typeface="Times New Roman"/>
              </a:rPr>
              <a:t>System Engineer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18"/>
          <p:cNvSpPr txBox="1"/>
          <p:nvPr>
            <p:ph type="title"/>
          </p:nvPr>
        </p:nvSpPr>
        <p:spPr>
          <a:xfrm>
            <a:off x="762870" y="509452"/>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r>
              <a:rPr b="1" lang="en-US">
                <a:latin typeface="Times New Roman"/>
                <a:ea typeface="Times New Roman"/>
                <a:cs typeface="Times New Roman"/>
                <a:sym typeface="Times New Roman"/>
              </a:rPr>
              <a:t>OSS - MongoDB</a:t>
            </a:r>
            <a:endParaRPr/>
          </a:p>
        </p:txBody>
      </p:sp>
      <p:sp>
        <p:nvSpPr>
          <p:cNvPr id="366" name="Google Shape;366;p18"/>
          <p:cNvSpPr txBox="1"/>
          <p:nvPr>
            <p:ph idx="1" type="body"/>
          </p:nvPr>
        </p:nvSpPr>
        <p:spPr>
          <a:xfrm>
            <a:off x="486029" y="2233006"/>
            <a:ext cx="10572496" cy="46971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MongoDB is free and the source is available on GitHub. All versions are published  under the Server-Side Public License (SSPL) [8]. </a:t>
            </a:r>
            <a:endParaRPr/>
          </a:p>
          <a:p>
            <a:pPr indent="0" lvl="0" marL="0" rtl="0" algn="l">
              <a:lnSpc>
                <a:spcPct val="9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MongoDB offers [9]:</a:t>
            </a:r>
            <a:endParaRPr b="1"/>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Community: Source available and free to use edition</a:t>
            </a:r>
            <a:endParaRPr/>
          </a:p>
          <a:p>
            <a:pPr indent="-228600" lvl="0" marL="228600" rtl="0" algn="l">
              <a:lnSpc>
                <a:spcPct val="9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Enterprise version of the database: Advanced subscription; includes comprehensive support for MongoDB deployment</a:t>
            </a:r>
            <a:endParaRPr/>
          </a:p>
          <a:p>
            <a:pPr indent="0" lvl="0" marL="0" rtl="0" algn="l">
              <a:lnSpc>
                <a:spcPct val="90000"/>
              </a:lnSpc>
              <a:spcBef>
                <a:spcPts val="1000"/>
              </a:spcBef>
              <a:spcAft>
                <a:spcPts val="0"/>
              </a:spcAft>
              <a:buClr>
                <a:schemeClr val="dk1"/>
              </a:buClr>
              <a:buSzPts val="2400"/>
              <a:buNone/>
            </a:pPr>
            <a:r>
              <a:rPr b="1" lang="en-US" sz="2400">
                <a:latin typeface="Times New Roman"/>
                <a:ea typeface="Times New Roman"/>
                <a:cs typeface="Times New Roman"/>
                <a:sym typeface="Times New Roman"/>
              </a:rPr>
              <a:t>In our project we utilize the community version of MongoDB. </a:t>
            </a:r>
            <a:br>
              <a:rPr lang="en-US" sz="1500"/>
            </a:br>
            <a:br>
              <a:rPr lang="en-US" sz="1500"/>
            </a:br>
            <a:endParaRPr sz="1500"/>
          </a:p>
          <a:p>
            <a:pPr indent="-180975" lvl="0" marL="228600" rtl="0" algn="l">
              <a:lnSpc>
                <a:spcPct val="90000"/>
              </a:lnSpc>
              <a:spcBef>
                <a:spcPts val="1000"/>
              </a:spcBef>
              <a:spcAft>
                <a:spcPts val="0"/>
              </a:spcAft>
              <a:buClr>
                <a:schemeClr val="dk1"/>
              </a:buClr>
              <a:buSzPts val="750"/>
              <a:buNone/>
            </a:pPr>
            <a:r>
              <a:t/>
            </a:r>
            <a:endParaRPr sz="750"/>
          </a:p>
          <a:p>
            <a:pPr indent="0" lvl="0" marL="0" rtl="0" algn="l">
              <a:lnSpc>
                <a:spcPct val="90000"/>
              </a:lnSpc>
              <a:spcBef>
                <a:spcPts val="1000"/>
              </a:spcBef>
              <a:spcAft>
                <a:spcPts val="0"/>
              </a:spcAft>
              <a:buClr>
                <a:schemeClr val="dk1"/>
              </a:buClr>
              <a:buSzPts val="500"/>
              <a:buNone/>
            </a:pPr>
            <a:r>
              <a:t/>
            </a:r>
            <a:endParaRPr sz="500"/>
          </a:p>
        </p:txBody>
      </p:sp>
      <p:pic>
        <p:nvPicPr>
          <p:cNvPr id="367" name="Google Shape;367;p18"/>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368" name="Google Shape;368;p18"/>
          <p:cNvSpPr/>
          <p:nvPr/>
        </p:nvSpPr>
        <p:spPr>
          <a:xfrm>
            <a:off x="364875" y="6357675"/>
            <a:ext cx="4778700" cy="33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8</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https://github.com/mongodb/mongo/wiki/Choose-A-Project</a:t>
            </a:r>
            <a:r>
              <a:rPr b="0" i="0" lang="en-US" sz="1100" u="sng" cap="none" strike="noStrike">
                <a:solidFill>
                  <a:srgbClr val="6D1D6B"/>
                </a:solidFill>
                <a:latin typeface="Times New Roman"/>
                <a:ea typeface="Times New Roman"/>
                <a:cs typeface="Times New Roman"/>
                <a:sym typeface="Times New Roman"/>
              </a:rPr>
              <a:t>, </a:t>
            </a:r>
            <a:endParaRPr b="0" i="0" sz="1100" u="sng"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9</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5"/>
              </a:rPr>
              <a:t>https://docs.mongodb.com/manual/</a:t>
            </a:r>
            <a:endParaRPr b="0" i="0" sz="11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19"/>
          <p:cNvSpPr txBox="1"/>
          <p:nvPr>
            <p:ph type="title"/>
          </p:nvPr>
        </p:nvSpPr>
        <p:spPr>
          <a:xfrm>
            <a:off x="1115568" y="531135"/>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br>
              <a:rPr b="1" lang="en-US" sz="3206">
                <a:latin typeface="Times New Roman"/>
                <a:ea typeface="Times New Roman"/>
                <a:cs typeface="Times New Roman"/>
                <a:sym typeface="Times New Roman"/>
              </a:rPr>
            </a:br>
            <a:br>
              <a:rPr b="1" lang="en-US" sz="3206">
                <a:latin typeface="Times New Roman"/>
                <a:ea typeface="Times New Roman"/>
                <a:cs typeface="Times New Roman"/>
                <a:sym typeface="Times New Roman"/>
              </a:rPr>
            </a:br>
            <a:r>
              <a:rPr b="1" lang="en-US" sz="3206">
                <a:latin typeface="Times New Roman"/>
                <a:ea typeface="Times New Roman"/>
                <a:cs typeface="Times New Roman"/>
                <a:sym typeface="Times New Roman"/>
              </a:rPr>
              <a:t>MongoDB Ecosystem </a:t>
            </a:r>
            <a:r>
              <a:rPr b="1" lang="en-US" sz="1968">
                <a:latin typeface="Times New Roman"/>
                <a:ea typeface="Times New Roman"/>
                <a:cs typeface="Times New Roman"/>
                <a:sym typeface="Times New Roman"/>
              </a:rPr>
              <a:t>[10]</a:t>
            </a:r>
            <a:br>
              <a:rPr lang="en-US" sz="2916"/>
            </a:br>
            <a:br>
              <a:rPr lang="en-US" sz="2916"/>
            </a:br>
            <a:endParaRPr sz="2916"/>
          </a:p>
        </p:txBody>
      </p:sp>
      <p:sp>
        <p:nvSpPr>
          <p:cNvPr id="375" name="Google Shape;375;p19"/>
          <p:cNvSpPr txBox="1"/>
          <p:nvPr>
            <p:ph idx="1" type="body"/>
          </p:nvPr>
        </p:nvSpPr>
        <p:spPr>
          <a:xfrm>
            <a:off x="733425" y="2028825"/>
            <a:ext cx="10550271" cy="48577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480"/>
              <a:buNone/>
            </a:pPr>
            <a:r>
              <a:t/>
            </a:r>
            <a:endParaRPr sz="480">
              <a:solidFill>
                <a:schemeClr val="dk2"/>
              </a:solidFill>
            </a:endParaRPr>
          </a:p>
          <a:p>
            <a:pPr indent="0" lvl="0" marL="0" rtl="0" algn="l">
              <a:lnSpc>
                <a:spcPct val="90000"/>
              </a:lnSpc>
              <a:spcBef>
                <a:spcPts val="1000"/>
              </a:spcBef>
              <a:spcAft>
                <a:spcPts val="0"/>
              </a:spcAft>
              <a:buClr>
                <a:schemeClr val="dk1"/>
              </a:buClr>
              <a:buSzPts val="800"/>
              <a:buNone/>
            </a:pPr>
            <a:br>
              <a:rPr lang="en-US" sz="800"/>
            </a:br>
            <a:endParaRPr sz="800"/>
          </a:p>
        </p:txBody>
      </p:sp>
      <p:pic>
        <p:nvPicPr>
          <p:cNvPr id="376" name="Google Shape;376;p19"/>
          <p:cNvPicPr preferRelativeResize="0"/>
          <p:nvPr/>
        </p:nvPicPr>
        <p:blipFill rotWithShape="1">
          <a:blip r:embed="rId3">
            <a:alphaModFix/>
          </a:blip>
          <a:srcRect b="0" l="0" r="0" t="0"/>
          <a:stretch/>
        </p:blipFill>
        <p:spPr>
          <a:xfrm>
            <a:off x="992600" y="2036228"/>
            <a:ext cx="6462902" cy="3038475"/>
          </a:xfrm>
          <a:prstGeom prst="rect">
            <a:avLst/>
          </a:prstGeom>
          <a:noFill/>
          <a:ln>
            <a:noFill/>
          </a:ln>
        </p:spPr>
      </p:pic>
      <p:sp>
        <p:nvSpPr>
          <p:cNvPr id="377" name="Google Shape;377;p19"/>
          <p:cNvSpPr/>
          <p:nvPr/>
        </p:nvSpPr>
        <p:spPr>
          <a:xfrm>
            <a:off x="5346754" y="5460075"/>
            <a:ext cx="26430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mes New Roman"/>
                <a:ea typeface="Times New Roman"/>
                <a:cs typeface="Times New Roman"/>
                <a:sym typeface="Times New Roman"/>
              </a:rPr>
              <a:t>Image design taken from  [5]</a:t>
            </a:r>
            <a:endParaRPr b="0" i="0" sz="1400" u="none" cap="none" strike="noStrike">
              <a:solidFill>
                <a:srgbClr val="000000"/>
              </a:solidFill>
              <a:latin typeface="Arial"/>
              <a:ea typeface="Arial"/>
              <a:cs typeface="Arial"/>
              <a:sym typeface="Arial"/>
            </a:endParaRPr>
          </a:p>
        </p:txBody>
      </p:sp>
      <p:sp>
        <p:nvSpPr>
          <p:cNvPr id="378" name="Google Shape;378;p19"/>
          <p:cNvSpPr/>
          <p:nvPr/>
        </p:nvSpPr>
        <p:spPr>
          <a:xfrm>
            <a:off x="8345900" y="2107724"/>
            <a:ext cx="3504629" cy="36214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Resources Available[</a:t>
            </a:r>
            <a:r>
              <a:rPr b="1" lang="en-US" sz="2400">
                <a:latin typeface="Times New Roman"/>
                <a:ea typeface="Times New Roman"/>
                <a:cs typeface="Times New Roman"/>
                <a:sym typeface="Times New Roman"/>
              </a:rPr>
              <a:t>11</a:t>
            </a:r>
            <a:r>
              <a:rPr b="1" i="0" lang="en-US" sz="2400" u="none" cap="none" strike="noStrike">
                <a:solidFill>
                  <a:srgbClr val="000000"/>
                </a:solidFill>
                <a:latin typeface="Times New Roman"/>
                <a:ea typeface="Times New Roman"/>
                <a:cs typeface="Times New Roman"/>
                <a:sym typeface="Times New Roman"/>
              </a:rPr>
              <a:t>]:</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200000"/>
              </a:lnSpc>
              <a:spcBef>
                <a:spcPts val="160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Online Documentation</a:t>
            </a:r>
            <a:endParaRPr b="0" i="0" sz="1400" u="none" cap="none" strike="noStrike">
              <a:solidFill>
                <a:srgbClr val="000000"/>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MongoDB Support</a:t>
            </a:r>
            <a:endParaRPr b="0" i="0" sz="1400" u="none" cap="none" strike="noStrike">
              <a:solidFill>
                <a:srgbClr val="000000"/>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Free Online Education</a:t>
            </a:r>
            <a:endParaRPr b="0" i="0" sz="1400" u="none" cap="none" strike="noStrike">
              <a:solidFill>
                <a:srgbClr val="000000"/>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2400"/>
              <a:buFont typeface="Arial"/>
              <a:buChar char="•"/>
            </a:pPr>
            <a:r>
              <a:rPr b="0" i="0" lang="en-US" sz="2400" u="none" cap="none" strike="noStrike">
                <a:solidFill>
                  <a:srgbClr val="000000"/>
                </a:solidFill>
                <a:latin typeface="Times New Roman"/>
                <a:ea typeface="Times New Roman"/>
                <a:cs typeface="Times New Roman"/>
                <a:sym typeface="Times New Roman"/>
              </a:rPr>
              <a:t>Google Groups</a:t>
            </a:r>
            <a:endParaRPr b="0" i="0" sz="1400" u="none" cap="none" strike="noStrike">
              <a:solidFill>
                <a:srgbClr val="000000"/>
              </a:solidFill>
              <a:latin typeface="Arial"/>
              <a:ea typeface="Arial"/>
              <a:cs typeface="Arial"/>
              <a:sym typeface="Arial"/>
            </a:endParaRPr>
          </a:p>
        </p:txBody>
      </p:sp>
      <p:sp>
        <p:nvSpPr>
          <p:cNvPr id="379" name="Google Shape;379;p19"/>
          <p:cNvSpPr/>
          <p:nvPr/>
        </p:nvSpPr>
        <p:spPr>
          <a:xfrm>
            <a:off x="561403" y="1728216"/>
            <a:ext cx="7525322" cy="4082034"/>
          </a:xfrm>
          <a:prstGeom prst="cloud">
            <a:avLst/>
          </a:prstGeom>
          <a:noFill/>
          <a:ln cap="flat" cmpd="sng" w="28575">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80" name="Google Shape;380;p19"/>
          <p:cNvSpPr txBox="1"/>
          <p:nvPr/>
        </p:nvSpPr>
        <p:spPr>
          <a:xfrm>
            <a:off x="388238" y="6434137"/>
            <a:ext cx="9761983" cy="43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10</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https://www.slideshare.net/mongodb/webinar-general-technical-overview-of-mongodb-for-dev-teams</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11</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5"/>
              </a:rPr>
              <a:t>https://www.ascent.tech/wp-content/uploads/documents/mongodb/mongodb-better-faster-leaner-june-2016.pdf</a:t>
            </a:r>
            <a:endParaRPr b="0" i="0" sz="1100" u="none" cap="none" strike="noStrike">
              <a:solidFill>
                <a:srgbClr val="6D1D6B"/>
              </a:solidFill>
              <a:latin typeface="Times New Roman"/>
              <a:ea typeface="Times New Roman"/>
              <a:cs typeface="Times New Roman"/>
              <a:sym typeface="Times New Roman"/>
            </a:endParaRPr>
          </a:p>
        </p:txBody>
      </p:sp>
      <p:pic>
        <p:nvPicPr>
          <p:cNvPr id="381" name="Google Shape;381;p19"/>
          <p:cNvPicPr preferRelativeResize="0"/>
          <p:nvPr/>
        </p:nvPicPr>
        <p:blipFill rotWithShape="1">
          <a:blip r:embed="rId6">
            <a:alphaModFix/>
          </a:blip>
          <a:srcRect b="0" l="0" r="0" t="0"/>
          <a:stretch/>
        </p:blipFill>
        <p:spPr>
          <a:xfrm>
            <a:off x="11058525" y="6010275"/>
            <a:ext cx="1133475" cy="847725"/>
          </a:xfrm>
          <a:prstGeom prst="rect">
            <a:avLst/>
          </a:prstGeom>
          <a:noFill/>
          <a:ln>
            <a:noFill/>
          </a:ln>
        </p:spPr>
      </p:pic>
      <p:pic>
        <p:nvPicPr>
          <p:cNvPr id="382" name="Google Shape;382;p19"/>
          <p:cNvPicPr preferRelativeResize="0"/>
          <p:nvPr/>
        </p:nvPicPr>
        <p:blipFill rotWithShape="1">
          <a:blip r:embed="rId6">
            <a:alphaModFix/>
          </a:blip>
          <a:srcRect b="0" l="0" r="0" t="0"/>
          <a:stretch/>
        </p:blipFill>
        <p:spPr>
          <a:xfrm>
            <a:off x="11000375" y="6013711"/>
            <a:ext cx="1133475" cy="847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br>
              <a:rPr b="1" lang="en-US" sz="3206">
                <a:latin typeface="Times New Roman"/>
                <a:ea typeface="Times New Roman"/>
                <a:cs typeface="Times New Roman"/>
                <a:sym typeface="Times New Roman"/>
              </a:rPr>
            </a:br>
            <a:br>
              <a:rPr b="1" lang="en-US" sz="3206">
                <a:latin typeface="Times New Roman"/>
                <a:ea typeface="Times New Roman"/>
                <a:cs typeface="Times New Roman"/>
                <a:sym typeface="Times New Roman"/>
              </a:rPr>
            </a:br>
            <a:br>
              <a:rPr b="1" lang="en-US" sz="3206">
                <a:latin typeface="Times New Roman"/>
                <a:ea typeface="Times New Roman"/>
                <a:cs typeface="Times New Roman"/>
                <a:sym typeface="Times New Roman"/>
              </a:rPr>
            </a:br>
            <a:br>
              <a:rPr b="1" lang="en-US" sz="3206">
                <a:latin typeface="Times New Roman"/>
                <a:ea typeface="Times New Roman"/>
                <a:cs typeface="Times New Roman"/>
                <a:sym typeface="Times New Roman"/>
              </a:rPr>
            </a:br>
            <a:br>
              <a:rPr b="1" lang="en-US" sz="3206">
                <a:latin typeface="Times New Roman"/>
                <a:ea typeface="Times New Roman"/>
                <a:cs typeface="Times New Roman"/>
                <a:sym typeface="Times New Roman"/>
              </a:rPr>
            </a:br>
            <a:br>
              <a:rPr b="1" lang="en-US" sz="3206">
                <a:latin typeface="Times New Roman"/>
                <a:ea typeface="Times New Roman"/>
                <a:cs typeface="Times New Roman"/>
                <a:sym typeface="Times New Roman"/>
              </a:rPr>
            </a:br>
            <a:r>
              <a:rPr b="1" lang="en-US" sz="3206">
                <a:latin typeface="Times New Roman"/>
                <a:ea typeface="Times New Roman"/>
                <a:cs typeface="Times New Roman"/>
                <a:sym typeface="Times New Roman"/>
              </a:rPr>
              <a:t>MongoDB - Upstream and Downstream </a:t>
            </a:r>
            <a:r>
              <a:rPr b="1" lang="en-US" sz="1968">
                <a:latin typeface="Times New Roman"/>
                <a:ea typeface="Times New Roman"/>
                <a:cs typeface="Times New Roman"/>
                <a:sym typeface="Times New Roman"/>
              </a:rPr>
              <a:t>[12]</a:t>
            </a:r>
            <a:br>
              <a:rPr lang="en-US" sz="3206">
                <a:latin typeface="Times New Roman"/>
                <a:ea typeface="Times New Roman"/>
                <a:cs typeface="Times New Roman"/>
                <a:sym typeface="Times New Roman"/>
              </a:rPr>
            </a:br>
            <a:br>
              <a:rPr lang="en-US" sz="3206">
                <a:latin typeface="Times New Roman"/>
                <a:ea typeface="Times New Roman"/>
                <a:cs typeface="Times New Roman"/>
                <a:sym typeface="Times New Roman"/>
              </a:rPr>
            </a:br>
            <a:br>
              <a:rPr lang="en-US" sz="3206"/>
            </a:br>
            <a:br>
              <a:rPr lang="en-US" sz="3206"/>
            </a:br>
            <a:br>
              <a:rPr lang="en-US" sz="2916"/>
            </a:br>
            <a:br>
              <a:rPr lang="en-US" sz="2916"/>
            </a:br>
            <a:endParaRPr sz="2916"/>
          </a:p>
        </p:txBody>
      </p:sp>
      <p:sp>
        <p:nvSpPr>
          <p:cNvPr id="389" name="Google Shape;389;p20"/>
          <p:cNvSpPr txBox="1"/>
          <p:nvPr>
            <p:ph idx="1" type="body"/>
          </p:nvPr>
        </p:nvSpPr>
        <p:spPr>
          <a:xfrm>
            <a:off x="733425" y="2000249"/>
            <a:ext cx="10550271" cy="3905251"/>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The MongoDB kernel is developed and maintained on GitHub </a:t>
            </a:r>
            <a:r>
              <a:rPr lang="en-US" sz="2400" u="sng">
                <a:solidFill>
                  <a:schemeClr val="hlink"/>
                </a:solidFill>
                <a:latin typeface="Times New Roman"/>
                <a:ea typeface="Times New Roman"/>
                <a:cs typeface="Times New Roman"/>
                <a:sym typeface="Times New Roman"/>
                <a:hlinkClick r:id="rId3"/>
              </a:rPr>
              <a:t>https://github.com/mongodb/mongo</a:t>
            </a:r>
            <a:r>
              <a:rPr lang="en-US" sz="2400">
                <a:latin typeface="Times New Roman"/>
                <a:ea typeface="Times New Roman"/>
                <a:cs typeface="Times New Roman"/>
                <a:sym typeface="Times New Roman"/>
              </a:rPr>
              <a:t> [13]</a:t>
            </a:r>
            <a:endParaRPr/>
          </a:p>
          <a:p>
            <a:pPr indent="-228600" lvl="0" marL="228600" rtl="0" algn="l">
              <a:lnSpc>
                <a:spcPct val="11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Percona (TokuMX) incorporates the MongoDB kernel in their open source distribution of MongoDB </a:t>
            </a:r>
            <a:r>
              <a:rPr lang="en-US" sz="2400" u="sng">
                <a:solidFill>
                  <a:schemeClr val="hlink"/>
                </a:solidFill>
                <a:latin typeface="Times New Roman"/>
                <a:ea typeface="Times New Roman"/>
                <a:cs typeface="Times New Roman"/>
                <a:sym typeface="Times New Roman"/>
                <a:hlinkClick r:id="rId4"/>
              </a:rPr>
              <a:t>https://www.percona.com</a:t>
            </a:r>
            <a:r>
              <a:rPr lang="en-US" sz="2400">
                <a:latin typeface="Times New Roman"/>
                <a:ea typeface="Times New Roman"/>
                <a:cs typeface="Times New Roman"/>
                <a:sym typeface="Times New Roman"/>
              </a:rPr>
              <a:t> [14] [15]</a:t>
            </a:r>
            <a:endParaRPr/>
          </a:p>
          <a:p>
            <a:pPr indent="0" lvl="0" marL="0" rtl="0" algn="l">
              <a:lnSpc>
                <a:spcPct val="110000"/>
              </a:lnSpc>
              <a:spcBef>
                <a:spcPts val="1000"/>
              </a:spcBef>
              <a:spcAft>
                <a:spcPts val="0"/>
              </a:spcAft>
              <a:buClr>
                <a:schemeClr val="dk1"/>
              </a:buClr>
              <a:buSzPts val="2400"/>
              <a:buNone/>
            </a:pPr>
            <a:br>
              <a:rPr lang="en-US" sz="2400"/>
            </a:br>
            <a:br>
              <a:rPr lang="en-US" sz="2400"/>
            </a:br>
            <a:endParaRPr sz="2400">
              <a:solidFill>
                <a:schemeClr val="dk2"/>
              </a:solidFill>
              <a:latin typeface="Times New Roman"/>
              <a:ea typeface="Times New Roman"/>
              <a:cs typeface="Times New Roman"/>
              <a:sym typeface="Times New Roman"/>
            </a:endParaRPr>
          </a:p>
          <a:p>
            <a:pPr indent="0" lvl="0" marL="0" rtl="0" algn="l">
              <a:lnSpc>
                <a:spcPct val="110000"/>
              </a:lnSpc>
              <a:spcBef>
                <a:spcPts val="1000"/>
              </a:spcBef>
              <a:spcAft>
                <a:spcPts val="0"/>
              </a:spcAft>
              <a:buClr>
                <a:schemeClr val="dk1"/>
              </a:buClr>
              <a:buSzPts val="2400"/>
              <a:buNone/>
            </a:pPr>
            <a:br>
              <a:rPr lang="en-US" sz="2400"/>
            </a:br>
            <a:endParaRPr sz="2400"/>
          </a:p>
        </p:txBody>
      </p:sp>
      <p:sp>
        <p:nvSpPr>
          <p:cNvPr id="390" name="Google Shape;390;p20"/>
          <p:cNvSpPr txBox="1"/>
          <p:nvPr/>
        </p:nvSpPr>
        <p:spPr>
          <a:xfrm>
            <a:off x="165403" y="6134139"/>
            <a:ext cx="11375400" cy="6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[1</a:t>
            </a:r>
            <a:r>
              <a:rPr lang="en-US" sz="1100">
                <a:solidFill>
                  <a:srgbClr val="6D1D6B"/>
                </a:solidFill>
                <a:latin typeface="Times New Roman"/>
                <a:ea typeface="Times New Roman"/>
                <a:cs typeface="Times New Roman"/>
                <a:sym typeface="Times New Roman"/>
              </a:rPr>
              <a:t>2</a:t>
            </a:r>
            <a:r>
              <a:rPr b="0" i="0" lang="en-US" sz="1100" u="none" cap="none" strike="noStrike">
                <a:solidFill>
                  <a:srgbClr val="6D1D6B"/>
                </a:solidFill>
                <a:latin typeface="Times New Roman"/>
                <a:ea typeface="Times New Roman"/>
                <a:cs typeface="Times New Roman"/>
                <a:sym typeface="Times New Roman"/>
              </a:rPr>
              <a:t>] MSIS 2606 7-Jan-2020 class notes</a:t>
            </a:r>
            <a:endParaRPr sz="1100">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[1</a:t>
            </a:r>
            <a:r>
              <a:rPr lang="en-US" sz="1100">
                <a:solidFill>
                  <a:srgbClr val="6D1D6B"/>
                </a:solidFill>
                <a:latin typeface="Times New Roman"/>
                <a:ea typeface="Times New Roman"/>
                <a:cs typeface="Times New Roman"/>
                <a:sym typeface="Times New Roman"/>
              </a:rPr>
              <a:t>3</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5"/>
              </a:rPr>
              <a:t>https://en.wikipedia.org/wiki/MongoDB</a:t>
            </a:r>
            <a:r>
              <a:rPr b="0" i="0" lang="en-US" sz="1100" u="none" cap="none" strike="noStrike">
                <a:solidFill>
                  <a:srgbClr val="6D1D6B"/>
                </a:solidFill>
                <a:latin typeface="Times New Roman"/>
                <a:ea typeface="Times New Roman"/>
                <a:cs typeface="Times New Roman"/>
                <a:sym typeface="Times New Roman"/>
              </a:rPr>
              <a:t>, </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[1</a:t>
            </a:r>
            <a:r>
              <a:rPr lang="en-US" sz="1100">
                <a:solidFill>
                  <a:srgbClr val="6D1D6B"/>
                </a:solidFill>
                <a:latin typeface="Times New Roman"/>
                <a:ea typeface="Times New Roman"/>
                <a:cs typeface="Times New Roman"/>
                <a:sym typeface="Times New Roman"/>
              </a:rPr>
              <a:t>4</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6"/>
              </a:rPr>
              <a:t>https://en.wikipedia.org/wiki/TokuMX</a:t>
            </a:r>
            <a:endParaRPr sz="1100">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[1</a:t>
            </a:r>
            <a:r>
              <a:rPr lang="en-US" sz="1100">
                <a:solidFill>
                  <a:srgbClr val="6D1D6B"/>
                </a:solidFill>
                <a:latin typeface="Times New Roman"/>
                <a:ea typeface="Times New Roman"/>
                <a:cs typeface="Times New Roman"/>
                <a:sym typeface="Times New Roman"/>
              </a:rPr>
              <a:t>5</a:t>
            </a:r>
            <a:r>
              <a:rPr b="0" i="0" lang="en-US" sz="1100" u="none" cap="none" strike="noStrike">
                <a:solidFill>
                  <a:srgbClr val="6D1D6B"/>
                </a:solidFill>
                <a:latin typeface="Times New Roman"/>
                <a:ea typeface="Times New Roman"/>
                <a:cs typeface="Times New Roman"/>
                <a:sym typeface="Times New Roman"/>
              </a:rPr>
              <a:t>]: https://www.percona.com/software/mongodb/percona-server-for-mongodb</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6D1D6B"/>
              </a:solidFill>
              <a:latin typeface="Times New Roman"/>
              <a:ea typeface="Times New Roman"/>
              <a:cs typeface="Times New Roman"/>
              <a:sym typeface="Times New Roman"/>
            </a:endParaRPr>
          </a:p>
        </p:txBody>
      </p:sp>
      <p:pic>
        <p:nvPicPr>
          <p:cNvPr id="391" name="Google Shape;391;p20"/>
          <p:cNvPicPr preferRelativeResize="0"/>
          <p:nvPr/>
        </p:nvPicPr>
        <p:blipFill rotWithShape="1">
          <a:blip r:embed="rId7">
            <a:alphaModFix/>
          </a:blip>
          <a:srcRect b="0" l="0" r="0" t="0"/>
          <a:stretch/>
        </p:blipFill>
        <p:spPr>
          <a:xfrm>
            <a:off x="2009774" y="3952874"/>
            <a:ext cx="7686675" cy="1867819"/>
          </a:xfrm>
          <a:prstGeom prst="rect">
            <a:avLst/>
          </a:prstGeom>
          <a:noFill/>
          <a:ln>
            <a:noFill/>
          </a:ln>
        </p:spPr>
      </p:pic>
      <p:pic>
        <p:nvPicPr>
          <p:cNvPr id="392" name="Google Shape;392;p20"/>
          <p:cNvPicPr preferRelativeResize="0"/>
          <p:nvPr/>
        </p:nvPicPr>
        <p:blipFill rotWithShape="1">
          <a:blip r:embed="rId8">
            <a:alphaModFix/>
          </a:blip>
          <a:srcRect b="0" l="0" r="0" t="0"/>
          <a:stretch/>
        </p:blipFill>
        <p:spPr>
          <a:xfrm>
            <a:off x="11058525" y="6010275"/>
            <a:ext cx="1133475" cy="847725"/>
          </a:xfrm>
          <a:prstGeom prst="rect">
            <a:avLst/>
          </a:prstGeom>
          <a:noFill/>
          <a:ln>
            <a:noFill/>
          </a:ln>
        </p:spPr>
      </p:pic>
      <p:sp>
        <p:nvSpPr>
          <p:cNvPr id="393" name="Google Shape;393;p20"/>
          <p:cNvSpPr/>
          <p:nvPr/>
        </p:nvSpPr>
        <p:spPr>
          <a:xfrm>
            <a:off x="6875129" y="5543800"/>
            <a:ext cx="26430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imes New Roman"/>
                <a:ea typeface="Times New Roman"/>
                <a:cs typeface="Times New Roman"/>
                <a:sym typeface="Times New Roman"/>
              </a:rPr>
              <a:t>Image design taken from  [10]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descr="Image result for Picture Collage" id="398" name="Google Shape;398;p21"/>
          <p:cNvPicPr preferRelativeResize="0"/>
          <p:nvPr/>
        </p:nvPicPr>
        <p:blipFill rotWithShape="1">
          <a:blip r:embed="rId3">
            <a:alphaModFix/>
          </a:blip>
          <a:srcRect b="0" l="0" r="0" t="0"/>
          <a:stretch/>
        </p:blipFill>
        <p:spPr>
          <a:xfrm>
            <a:off x="70464" y="82891"/>
            <a:ext cx="11969135" cy="6651283"/>
          </a:xfrm>
          <a:prstGeom prst="rect">
            <a:avLst/>
          </a:prstGeom>
          <a:noFill/>
          <a:ln>
            <a:noFill/>
          </a:ln>
          <a:effectLst>
            <a:outerShdw blurRad="292100" rotWithShape="0" algn="tl" dir="2700000" dist="139700">
              <a:srgbClr val="333333">
                <a:alpha val="63921"/>
              </a:srgbClr>
            </a:outerShdw>
          </a:effectLst>
        </p:spPr>
      </p:pic>
      <p:sp>
        <p:nvSpPr>
          <p:cNvPr id="399" name="Google Shape;399;p21"/>
          <p:cNvSpPr txBox="1"/>
          <p:nvPr>
            <p:ph type="title"/>
          </p:nvPr>
        </p:nvSpPr>
        <p:spPr>
          <a:xfrm>
            <a:off x="693800" y="676154"/>
            <a:ext cx="10722600" cy="5479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60"/>
              <a:buFont typeface="Avenir"/>
              <a:buNone/>
            </a:pPr>
            <a:br>
              <a:rPr b="1" lang="en-US" sz="3936"/>
            </a:br>
            <a:br>
              <a:rPr b="1" lang="en-US" sz="3936"/>
            </a:br>
            <a:r>
              <a:rPr b="1" lang="en-US" sz="3959">
                <a:solidFill>
                  <a:schemeClr val="dk2"/>
                </a:solidFill>
                <a:latin typeface="Times New Roman"/>
                <a:ea typeface="Times New Roman"/>
                <a:cs typeface="Times New Roman"/>
                <a:sym typeface="Times New Roman"/>
              </a:rPr>
              <a:t>ORACLE AND MONGODB</a:t>
            </a:r>
            <a:br>
              <a:rPr b="1" lang="en-US" sz="4374">
                <a:latin typeface="Times New Roman"/>
                <a:ea typeface="Times New Roman"/>
                <a:cs typeface="Times New Roman"/>
                <a:sym typeface="Times New Roman"/>
              </a:rPr>
            </a:br>
            <a:endParaRPr b="1" sz="4374">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860"/>
              <a:buFont typeface="Avenir"/>
              <a:buNone/>
            </a:pPr>
            <a:r>
              <a:t/>
            </a:r>
            <a:endParaRPr sz="3936"/>
          </a:p>
          <a:p>
            <a:pPr indent="0" lvl="0" marL="0" rtl="0" algn="ctr">
              <a:lnSpc>
                <a:spcPct val="90000"/>
              </a:lnSpc>
              <a:spcBef>
                <a:spcPts val="0"/>
              </a:spcBef>
              <a:spcAft>
                <a:spcPts val="0"/>
              </a:spcAft>
              <a:buClr>
                <a:schemeClr val="dk1"/>
              </a:buClr>
              <a:buSzPts val="1100"/>
              <a:buFont typeface="Arial"/>
              <a:buNone/>
            </a:pPr>
            <a:r>
              <a:rPr b="1" i="1" lang="en-US" sz="3509">
                <a:solidFill>
                  <a:srgbClr val="6D1D6B"/>
                </a:solidFill>
                <a:latin typeface="Times New Roman"/>
                <a:ea typeface="Times New Roman"/>
                <a:cs typeface="Times New Roman"/>
                <a:sym typeface="Times New Roman"/>
              </a:rPr>
              <a:t>“Always Grateful, Never Complacent” [16]</a:t>
            </a:r>
            <a:endParaRPr b="1" i="1" sz="3509">
              <a:solidFill>
                <a:srgbClr val="6D1D6B"/>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1100"/>
              <a:buFont typeface="Arial"/>
              <a:buNone/>
            </a:pPr>
            <a:r>
              <a:t/>
            </a:r>
            <a:endParaRPr b="1" i="1" sz="3509">
              <a:solidFill>
                <a:srgbClr val="6D1D6B"/>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860"/>
              <a:buFont typeface="Avenir"/>
              <a:buNone/>
            </a:pPr>
            <a:br>
              <a:rPr lang="en-US" sz="3936"/>
            </a:br>
            <a:br>
              <a:rPr lang="en-US" sz="3936"/>
            </a:br>
            <a:endParaRPr sz="3936"/>
          </a:p>
        </p:txBody>
      </p:sp>
      <p:sp>
        <p:nvSpPr>
          <p:cNvPr id="400" name="Google Shape;400;p21"/>
          <p:cNvSpPr/>
          <p:nvPr/>
        </p:nvSpPr>
        <p:spPr>
          <a:xfrm>
            <a:off x="221172" y="6303525"/>
            <a:ext cx="56226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6D1D6B"/>
                </a:solidFill>
                <a:latin typeface="Times New Roman"/>
                <a:ea typeface="Times New Roman"/>
                <a:cs typeface="Times New Roman"/>
                <a:sym typeface="Times New Roman"/>
              </a:rPr>
              <a:t>[1</a:t>
            </a:r>
            <a:r>
              <a:rPr lang="en-US" sz="1100">
                <a:solidFill>
                  <a:srgbClr val="6D1D6B"/>
                </a:solidFill>
                <a:latin typeface="Times New Roman"/>
                <a:ea typeface="Times New Roman"/>
                <a:cs typeface="Times New Roman"/>
                <a:sym typeface="Times New Roman"/>
              </a:rPr>
              <a:t>6</a:t>
            </a: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4"/>
              </a:rPr>
              <a:t>https://www.feelingoodfeelingreat.com/2013/09/05/always-grateful-never-complacent/</a:t>
            </a:r>
            <a:r>
              <a:rPr b="0" i="0" lang="en-US" sz="1100" u="none" cap="none" strike="noStrike">
                <a:solidFill>
                  <a:srgbClr val="6D1D6B"/>
                </a:solidFill>
                <a:latin typeface="Times New Roman"/>
                <a:ea typeface="Times New Roman"/>
                <a:cs typeface="Times New Roman"/>
                <a:sym typeface="Times New Roman"/>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22"/>
          <p:cNvSpPr txBox="1"/>
          <p:nvPr>
            <p:ph type="title"/>
          </p:nvPr>
        </p:nvSpPr>
        <p:spPr>
          <a:xfrm>
            <a:off x="700358" y="629538"/>
            <a:ext cx="10168200" cy="1161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Challenges with Oracle DB</a:t>
            </a:r>
            <a:endParaRPr>
              <a:latin typeface="Times New Roman"/>
              <a:ea typeface="Times New Roman"/>
              <a:cs typeface="Times New Roman"/>
              <a:sym typeface="Times New Roman"/>
            </a:endParaRPr>
          </a:p>
        </p:txBody>
      </p:sp>
      <p:sp>
        <p:nvSpPr>
          <p:cNvPr id="407" name="Google Shape;407;p22"/>
          <p:cNvSpPr txBox="1"/>
          <p:nvPr>
            <p:ph idx="1" type="body"/>
          </p:nvPr>
        </p:nvSpPr>
        <p:spPr>
          <a:xfrm>
            <a:off x="422300" y="2068550"/>
            <a:ext cx="11489400" cy="4231500"/>
          </a:xfrm>
          <a:prstGeom prst="rect">
            <a:avLst/>
          </a:prstGeom>
          <a:noFill/>
          <a:ln>
            <a:noFill/>
          </a:ln>
        </p:spPr>
        <p:txBody>
          <a:bodyPr anchorCtr="0" anchor="t" bIns="45700" lIns="91425" spcFirstLastPara="1" rIns="91425" wrap="square" tIns="45700">
            <a:noAutofit/>
          </a:bodyPr>
          <a:lstStyle/>
          <a:p>
            <a:pPr indent="-196850" lvl="0" marL="228600" rtl="0" algn="just">
              <a:lnSpc>
                <a:spcPct val="110000"/>
              </a:lnSpc>
              <a:spcBef>
                <a:spcPts val="0"/>
              </a:spcBef>
              <a:spcAft>
                <a:spcPts val="0"/>
              </a:spcAft>
              <a:buClr>
                <a:schemeClr val="dk1"/>
              </a:buClr>
              <a:buSzPts val="1800"/>
              <a:buChar char="•"/>
            </a:pPr>
            <a:r>
              <a:rPr b="1" lang="en-US" sz="1800">
                <a:latin typeface="Times New Roman"/>
                <a:ea typeface="Times New Roman"/>
                <a:cs typeface="Times New Roman"/>
                <a:sym typeface="Times New Roman"/>
              </a:rPr>
              <a:t>Paid subscription</a:t>
            </a:r>
            <a:r>
              <a:rPr lang="en-US" sz="1800">
                <a:latin typeface="Times New Roman"/>
                <a:ea typeface="Times New Roman"/>
                <a:cs typeface="Times New Roman"/>
                <a:sym typeface="Times New Roman"/>
              </a:rPr>
              <a:t> : We are a growing business and need more data storage capability in a cost-effective way. Oracle is proved too expensive which includes license and larger hardware requirements [17].</a:t>
            </a:r>
            <a:endParaRPr sz="1800"/>
          </a:p>
          <a:p>
            <a:pPr indent="-196850" lvl="0" marL="228600" rtl="0" algn="just">
              <a:lnSpc>
                <a:spcPct val="110000"/>
              </a:lnSpc>
              <a:spcBef>
                <a:spcPts val="1000"/>
              </a:spcBef>
              <a:spcAft>
                <a:spcPts val="0"/>
              </a:spcAft>
              <a:buClr>
                <a:schemeClr val="dk1"/>
              </a:buClr>
              <a:buSzPts val="1800"/>
              <a:buChar char="•"/>
            </a:pPr>
            <a:r>
              <a:rPr b="1" lang="en-US" sz="1800">
                <a:latin typeface="Times New Roman"/>
                <a:ea typeface="Times New Roman"/>
                <a:cs typeface="Times New Roman"/>
                <a:sym typeface="Times New Roman"/>
              </a:rPr>
              <a:t>Unstructured Data</a:t>
            </a:r>
            <a:r>
              <a:rPr lang="en-US" sz="1800">
                <a:latin typeface="Times New Roman"/>
                <a:ea typeface="Times New Roman"/>
                <a:cs typeface="Times New Roman"/>
                <a:sym typeface="Times New Roman"/>
              </a:rPr>
              <a:t> : Our company foresees the growing data variety and increase in volume of unstructured data (images, likes, comments etc.) it is not cost efficient  and flexible to handle this form of data within Oracle.</a:t>
            </a:r>
            <a:endParaRPr sz="1800"/>
          </a:p>
          <a:p>
            <a:pPr indent="-196850" lvl="0" marL="228600" rtl="0" algn="just">
              <a:lnSpc>
                <a:spcPct val="110000"/>
              </a:lnSpc>
              <a:spcBef>
                <a:spcPts val="1000"/>
              </a:spcBef>
              <a:spcAft>
                <a:spcPts val="0"/>
              </a:spcAft>
              <a:buClr>
                <a:schemeClr val="dk1"/>
              </a:buClr>
              <a:buSzPts val="1800"/>
              <a:buChar char="•"/>
            </a:pPr>
            <a:r>
              <a:rPr b="1" lang="en-US" sz="1800">
                <a:latin typeface="Times New Roman"/>
                <a:ea typeface="Times New Roman"/>
                <a:cs typeface="Times New Roman"/>
                <a:sym typeface="Times New Roman"/>
              </a:rPr>
              <a:t>Hard to scale</a:t>
            </a:r>
            <a:r>
              <a:rPr lang="en-US" sz="1800">
                <a:latin typeface="Times New Roman"/>
                <a:ea typeface="Times New Roman"/>
                <a:cs typeface="Times New Roman"/>
                <a:sym typeface="Times New Roman"/>
              </a:rPr>
              <a:t> : As our deployments grow in terms of data volume and throughput, we need a database that scales easily with no downtime. With Oracle to achieve scalability it requires significant, custom engineering work or expensive investment, custom hardware [17].</a:t>
            </a:r>
            <a:endParaRPr sz="1800"/>
          </a:p>
          <a:p>
            <a:pPr indent="-196850" lvl="0" marL="228600" rtl="0" algn="just">
              <a:lnSpc>
                <a:spcPct val="110000"/>
              </a:lnSpc>
              <a:spcBef>
                <a:spcPts val="1000"/>
              </a:spcBef>
              <a:spcAft>
                <a:spcPts val="0"/>
              </a:spcAft>
              <a:buClr>
                <a:schemeClr val="dk1"/>
              </a:buClr>
              <a:buSzPts val="1800"/>
              <a:buChar char="•"/>
            </a:pPr>
            <a:r>
              <a:rPr b="1" lang="en-US" sz="1800">
                <a:latin typeface="Times New Roman"/>
                <a:ea typeface="Times New Roman"/>
                <a:cs typeface="Times New Roman"/>
                <a:sym typeface="Times New Roman"/>
              </a:rPr>
              <a:t>Rigid Schema</a:t>
            </a:r>
            <a:r>
              <a:rPr lang="en-US" sz="1800">
                <a:latin typeface="Times New Roman"/>
                <a:ea typeface="Times New Roman"/>
                <a:cs typeface="Times New Roman"/>
                <a:sym typeface="Times New Roman"/>
              </a:rPr>
              <a:t>: To keep up the business demands we want to speed up our development process, with Oracle its rigid schema poses road blockers because any changes to the schema takes longer time and hence slows down the development of applications [18].</a:t>
            </a:r>
            <a:endParaRPr sz="1800"/>
          </a:p>
        </p:txBody>
      </p:sp>
      <p:sp>
        <p:nvSpPr>
          <p:cNvPr id="408" name="Google Shape;408;p22"/>
          <p:cNvSpPr txBox="1"/>
          <p:nvPr/>
        </p:nvSpPr>
        <p:spPr>
          <a:xfrm>
            <a:off x="422307" y="6208198"/>
            <a:ext cx="97707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100" u="sng" cap="none" strike="noStrike">
                <a:solidFill>
                  <a:srgbClr val="6D1D6B"/>
                </a:solidFill>
                <a:latin typeface="Times New Roman"/>
                <a:ea typeface="Times New Roman"/>
                <a:cs typeface="Times New Roman"/>
                <a:sym typeface="Times New Roman"/>
                <a:hlinkClick r:id="rId3"/>
              </a:rPr>
              <a:t>[1</a:t>
            </a:r>
            <a:r>
              <a:rPr lang="en-US" sz="1100" u="sng">
                <a:solidFill>
                  <a:srgbClr val="6D1D6B"/>
                </a:solidFill>
                <a:latin typeface="Times New Roman"/>
                <a:ea typeface="Times New Roman"/>
                <a:cs typeface="Times New Roman"/>
                <a:sym typeface="Times New Roman"/>
                <a:hlinkClick r:id="rId4"/>
              </a:rPr>
              <a:t>7</a:t>
            </a:r>
            <a:r>
              <a:rPr b="0" i="0" lang="en-US" sz="1100" u="sng" cap="none" strike="noStrike">
                <a:solidFill>
                  <a:srgbClr val="6D1D6B"/>
                </a:solidFill>
                <a:latin typeface="Times New Roman"/>
                <a:ea typeface="Times New Roman"/>
                <a:cs typeface="Times New Roman"/>
                <a:sym typeface="Times New Roman"/>
                <a:hlinkClick r:id="rId5"/>
              </a:rPr>
              <a:t>] </a:t>
            </a:r>
            <a:r>
              <a:rPr b="0" i="0" lang="en-US" sz="1100" u="sng" cap="none" strike="noStrike">
                <a:solidFill>
                  <a:srgbClr val="6D1D6B"/>
                </a:solidFill>
                <a:latin typeface="Times New Roman"/>
                <a:ea typeface="Times New Roman"/>
                <a:cs typeface="Times New Roman"/>
                <a:sym typeface="Times New Roman"/>
                <a:hlinkClick r:id="rId6"/>
              </a:rPr>
              <a:t>https://www.mongodb.com/compare/mongodb-oracle</a:t>
            </a:r>
            <a:endParaRPr b="0" i="0" sz="1100" u="sng"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sng" cap="none" strike="noStrike">
                <a:solidFill>
                  <a:srgbClr val="6D1D6B"/>
                </a:solidFill>
                <a:latin typeface="Times New Roman"/>
                <a:ea typeface="Times New Roman"/>
                <a:cs typeface="Times New Roman"/>
                <a:sym typeface="Times New Roman"/>
                <a:hlinkClick r:id="rId7"/>
              </a:rPr>
              <a:t>[1</a:t>
            </a:r>
            <a:r>
              <a:rPr lang="en-US" sz="1100" u="sng">
                <a:solidFill>
                  <a:srgbClr val="6D1D6B"/>
                </a:solidFill>
                <a:latin typeface="Times New Roman"/>
                <a:ea typeface="Times New Roman"/>
                <a:cs typeface="Times New Roman"/>
                <a:sym typeface="Times New Roman"/>
                <a:hlinkClick r:id="rId8"/>
              </a:rPr>
              <a:t>8</a:t>
            </a:r>
            <a:r>
              <a:rPr b="0" i="0" lang="en-US" sz="1100" u="sng" cap="none" strike="noStrike">
                <a:solidFill>
                  <a:srgbClr val="6D1D6B"/>
                </a:solidFill>
                <a:latin typeface="Times New Roman"/>
                <a:ea typeface="Times New Roman"/>
                <a:cs typeface="Times New Roman"/>
                <a:sym typeface="Times New Roman"/>
                <a:hlinkClick r:id="rId9"/>
              </a:rPr>
              <a:t>] https://www.mongodb.com/customers/shutterfly</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br>
              <a:rPr b="0" i="0" lang="en-US" sz="1100" u="none" cap="none" strike="noStrike">
                <a:solidFill>
                  <a:srgbClr val="6D1D6B"/>
                </a:solidFill>
                <a:latin typeface="Times New Roman"/>
                <a:ea typeface="Times New Roman"/>
                <a:cs typeface="Times New Roman"/>
                <a:sym typeface="Times New Roman"/>
              </a:rPr>
            </a:br>
            <a:endParaRPr b="0" i="0" sz="1100" u="none" cap="none" strike="noStrike">
              <a:solidFill>
                <a:srgbClr val="6D1D6B"/>
              </a:solidFill>
              <a:latin typeface="Times New Roman"/>
              <a:ea typeface="Times New Roman"/>
              <a:cs typeface="Times New Roman"/>
              <a:sym typeface="Times New Roman"/>
            </a:endParaRPr>
          </a:p>
        </p:txBody>
      </p:sp>
      <p:pic>
        <p:nvPicPr>
          <p:cNvPr id="409" name="Google Shape;409;p22"/>
          <p:cNvPicPr preferRelativeResize="0"/>
          <p:nvPr/>
        </p:nvPicPr>
        <p:blipFill rotWithShape="1">
          <a:blip r:embed="rId10">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24"/>
          <p:cNvSpPr txBox="1"/>
          <p:nvPr>
            <p:ph type="title"/>
          </p:nvPr>
        </p:nvSpPr>
        <p:spPr>
          <a:xfrm>
            <a:off x="665107" y="286208"/>
            <a:ext cx="112728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Comparison between NoSQL platforms[19] </a:t>
            </a:r>
            <a:endParaRPr>
              <a:latin typeface="Times New Roman"/>
              <a:ea typeface="Times New Roman"/>
              <a:cs typeface="Times New Roman"/>
              <a:sym typeface="Times New Roman"/>
            </a:endParaRPr>
          </a:p>
        </p:txBody>
      </p:sp>
      <p:sp>
        <p:nvSpPr>
          <p:cNvPr id="416" name="Google Shape;416;p24"/>
          <p:cNvSpPr txBox="1"/>
          <p:nvPr/>
        </p:nvSpPr>
        <p:spPr>
          <a:xfrm>
            <a:off x="30600" y="6254275"/>
            <a:ext cx="12130800" cy="366900"/>
          </a:xfrm>
          <a:prstGeom prst="rect">
            <a:avLst/>
          </a:prstGeom>
          <a:noFill/>
          <a:ln>
            <a:noFill/>
          </a:ln>
        </p:spPr>
        <p:txBody>
          <a:bodyPr anchorCtr="0" anchor="t" bIns="45700" lIns="91425" spcFirstLastPara="1" rIns="91425" wrap="square" tIns="45700">
            <a:noAutofit/>
          </a:bodyPr>
          <a:lstStyle/>
          <a:p>
            <a:pPr indent="0" lvl="0" marL="84599" marR="0" rtl="0" algn="l">
              <a:lnSpc>
                <a:spcPct val="100000"/>
              </a:lnSpc>
              <a:spcBef>
                <a:spcPts val="0"/>
              </a:spcBef>
              <a:spcAft>
                <a:spcPts val="0"/>
              </a:spcAft>
              <a:buClr>
                <a:schemeClr val="dk2"/>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[1</a:t>
            </a:r>
            <a:r>
              <a:rPr lang="en-US" sz="1100">
                <a:solidFill>
                  <a:srgbClr val="6D1D6B"/>
                </a:solidFill>
                <a:latin typeface="Times New Roman"/>
                <a:ea typeface="Times New Roman"/>
                <a:cs typeface="Times New Roman"/>
                <a:sym typeface="Times New Roman"/>
              </a:rPr>
              <a:t>9</a:t>
            </a: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3"/>
              </a:rPr>
              <a:t>https://www.monitis.com/blog/top-5-nosql-solutions-compared</a:t>
            </a:r>
            <a:r>
              <a:rPr b="0" i="0" lang="en-US" sz="1100" u="none" cap="none" strike="noStrike">
                <a:solidFill>
                  <a:srgbClr val="6D1D6B"/>
                </a:solidFill>
                <a:latin typeface="Times New Roman"/>
                <a:ea typeface="Times New Roman"/>
                <a:cs typeface="Times New Roman"/>
                <a:sym typeface="Times New Roman"/>
              </a:rPr>
              <a:t>/</a:t>
            </a:r>
            <a:endParaRPr sz="1100">
              <a:solidFill>
                <a:srgbClr val="6D1D6B"/>
              </a:solidFill>
              <a:latin typeface="Times New Roman"/>
              <a:ea typeface="Times New Roman"/>
              <a:cs typeface="Times New Roman"/>
              <a:sym typeface="Times New Roman"/>
            </a:endParaRPr>
          </a:p>
          <a:p>
            <a:pPr indent="0" lvl="0" marL="84599" marR="0" rtl="0" algn="l">
              <a:lnSpc>
                <a:spcPct val="100000"/>
              </a:lnSpc>
              <a:spcBef>
                <a:spcPts val="0"/>
              </a:spcBef>
              <a:spcAft>
                <a:spcPts val="0"/>
              </a:spcAft>
              <a:buClr>
                <a:schemeClr val="dk2"/>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20</a:t>
            </a: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4"/>
              </a:rPr>
              <a:t>https://www.ibm.com/cloud/learn/couchdb</a:t>
            </a:r>
            <a:endParaRPr sz="1100">
              <a:solidFill>
                <a:srgbClr val="6D1D6B"/>
              </a:solidFill>
              <a:latin typeface="Times New Roman"/>
              <a:ea typeface="Times New Roman"/>
              <a:cs typeface="Times New Roman"/>
              <a:sym typeface="Times New Roman"/>
            </a:endParaRPr>
          </a:p>
          <a:p>
            <a:pPr indent="0" lvl="0" marL="84600" marR="0" rtl="0" algn="l">
              <a:lnSpc>
                <a:spcPct val="100000"/>
              </a:lnSpc>
              <a:spcBef>
                <a:spcPts val="0"/>
              </a:spcBef>
              <a:spcAft>
                <a:spcPts val="0"/>
              </a:spcAft>
              <a:buClr>
                <a:schemeClr val="dk2"/>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21</a:t>
            </a: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5"/>
              </a:rPr>
              <a:t>https://www.red-gate.com/simple-talk/sql/nosql-databases/apache-cassandra-data-modeling-and-query-best-practices/</a:t>
            </a:r>
            <a:endParaRPr b="0" i="0" sz="1100" u="none" cap="none" strike="noStrike">
              <a:solidFill>
                <a:srgbClr val="6D1D6B"/>
              </a:solidFill>
              <a:latin typeface="Times New Roman"/>
              <a:ea typeface="Times New Roman"/>
              <a:cs typeface="Times New Roman"/>
              <a:sym typeface="Times New Roman"/>
            </a:endParaRPr>
          </a:p>
        </p:txBody>
      </p:sp>
      <p:pic>
        <p:nvPicPr>
          <p:cNvPr id="417" name="Google Shape;417;p24"/>
          <p:cNvPicPr preferRelativeResize="0"/>
          <p:nvPr/>
        </p:nvPicPr>
        <p:blipFill rotWithShape="1">
          <a:blip r:embed="rId6">
            <a:alphaModFix/>
          </a:blip>
          <a:srcRect b="0" l="0" r="0" t="0"/>
          <a:stretch/>
        </p:blipFill>
        <p:spPr>
          <a:xfrm>
            <a:off x="11631422" y="6254247"/>
            <a:ext cx="561125" cy="603750"/>
          </a:xfrm>
          <a:prstGeom prst="rect">
            <a:avLst/>
          </a:prstGeom>
          <a:noFill/>
          <a:ln>
            <a:noFill/>
          </a:ln>
        </p:spPr>
      </p:pic>
      <p:graphicFrame>
        <p:nvGraphicFramePr>
          <p:cNvPr id="418" name="Google Shape;418;p24"/>
          <p:cNvGraphicFramePr/>
          <p:nvPr/>
        </p:nvGraphicFramePr>
        <p:xfrm>
          <a:off x="503191" y="1531271"/>
          <a:ext cx="3000000" cy="3000000"/>
        </p:xfrm>
        <a:graphic>
          <a:graphicData uri="http://schemas.openxmlformats.org/drawingml/2006/table">
            <a:tbl>
              <a:tblPr bandRow="1" firstRow="1">
                <a:noFill/>
                <a:tableStyleId>{A1030BAB-E6EF-4ECA-B7FA-966317A8A427}</a:tableStyleId>
              </a:tblPr>
              <a:tblGrid>
                <a:gridCol w="2830800"/>
                <a:gridCol w="2830800"/>
                <a:gridCol w="2830800"/>
                <a:gridCol w="2830800"/>
              </a:tblGrid>
              <a:tr h="274975">
                <a:tc>
                  <a:txBody>
                    <a:bodyPr/>
                    <a:lstStyle/>
                    <a:p>
                      <a:pPr indent="0" lvl="0" marL="0" marR="0" rtl="0" algn="ctr">
                        <a:lnSpc>
                          <a:spcPct val="100000"/>
                        </a:lnSpc>
                        <a:spcBef>
                          <a:spcPts val="0"/>
                        </a:spcBef>
                        <a:spcAft>
                          <a:spcPts val="0"/>
                        </a:spcAft>
                        <a:buNone/>
                      </a:pPr>
                      <a:r>
                        <a:rPr b="1" lang="en-US" sz="1700" u="none" cap="none" strike="noStrike">
                          <a:latin typeface="Times New Roman"/>
                          <a:ea typeface="Times New Roman"/>
                          <a:cs typeface="Times New Roman"/>
                          <a:sym typeface="Times New Roman"/>
                        </a:rPr>
                        <a:t>Features</a:t>
                      </a:r>
                      <a:endParaRPr/>
                    </a:p>
                  </a:txBody>
                  <a:tcPr marT="45725" marB="45725" marR="91450" marL="91450">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700" u="none" cap="none" strike="noStrike">
                          <a:latin typeface="Times New Roman"/>
                          <a:ea typeface="Times New Roman"/>
                          <a:cs typeface="Times New Roman"/>
                          <a:sym typeface="Times New Roman"/>
                        </a:rPr>
                        <a:t>MongoDB</a:t>
                      </a:r>
                      <a:endParaRPr/>
                    </a:p>
                  </a:txBody>
                  <a:tcPr marT="45725" marB="45725" marR="91450" marL="91450">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700" u="none" cap="none" strike="noStrike">
                          <a:latin typeface="Times New Roman"/>
                          <a:ea typeface="Times New Roman"/>
                          <a:cs typeface="Times New Roman"/>
                          <a:sym typeface="Times New Roman"/>
                        </a:rPr>
                        <a:t>Cassandra</a:t>
                      </a:r>
                      <a:endParaRPr/>
                    </a:p>
                  </a:txBody>
                  <a:tcPr marT="45725" marB="45725" marR="91450" marL="91450">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700" u="none" cap="none" strike="noStrike">
                          <a:latin typeface="Times New Roman"/>
                          <a:ea typeface="Times New Roman"/>
                          <a:cs typeface="Times New Roman"/>
                          <a:sym typeface="Times New Roman"/>
                        </a:rPr>
                        <a:t>CouchDB</a:t>
                      </a:r>
                      <a:endParaRPr/>
                    </a:p>
                  </a:txBody>
                  <a:tcPr marT="45725" marB="45725" marR="91450" marL="91450">
                    <a:lnB cap="flat" cmpd="sng" w="12700">
                      <a:solidFill>
                        <a:srgbClr val="B968B7"/>
                      </a:solidFill>
                      <a:prstDash val="solid"/>
                      <a:round/>
                      <a:headEnd len="sm" w="sm" type="none"/>
                      <a:tailEnd len="sm" w="sm" type="none"/>
                    </a:lnB>
                  </a:tcPr>
                </a:tc>
              </a:tr>
              <a:tr h="824925">
                <a:tc>
                  <a:txBody>
                    <a:bodyPr/>
                    <a:lstStyle/>
                    <a:p>
                      <a:pPr indent="0" lvl="0" marL="0" marR="0" rtl="0" algn="ctr">
                        <a:lnSpc>
                          <a:spcPct val="100000"/>
                        </a:lnSpc>
                        <a:spcBef>
                          <a:spcPts val="0"/>
                        </a:spcBef>
                        <a:spcAft>
                          <a:spcPts val="0"/>
                        </a:spcAft>
                        <a:buNone/>
                      </a:pPr>
                      <a:r>
                        <a:rPr b="1" lang="en-US" sz="1600" u="none" cap="none" strike="noStrike">
                          <a:latin typeface="Times New Roman"/>
                          <a:ea typeface="Times New Roman"/>
                          <a:cs typeface="Times New Roman"/>
                          <a:sym typeface="Times New Roman"/>
                        </a:rPr>
                        <a:t>Speed</a:t>
                      </a:r>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Fast, supports large volume and unstructured data</a:t>
                      </a: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Fast, supporting high volume databases</a:t>
                      </a: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Serves faster in web suited applications</a:t>
                      </a: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r>
              <a:tr h="1319875">
                <a:tc>
                  <a:txBody>
                    <a:bodyPr/>
                    <a:lstStyle/>
                    <a:p>
                      <a:pPr indent="0" lvl="0" marL="0" marR="0" rtl="0" algn="ctr">
                        <a:lnSpc>
                          <a:spcPct val="100000"/>
                        </a:lnSpc>
                        <a:spcBef>
                          <a:spcPts val="0"/>
                        </a:spcBef>
                        <a:spcAft>
                          <a:spcPts val="0"/>
                        </a:spcAft>
                        <a:buNone/>
                      </a:pPr>
                      <a:r>
                        <a:rPr b="1" lang="en-US" sz="1600" u="none" cap="none" strike="noStrike">
                          <a:latin typeface="Times New Roman"/>
                          <a:ea typeface="Times New Roman"/>
                          <a:cs typeface="Times New Roman"/>
                          <a:sym typeface="Times New Roman"/>
                        </a:rPr>
                        <a:t>Performance</a:t>
                      </a:r>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High degree of availability, easy to scale up and down the databases</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Continuous availability, but if initial request fails, further requests can fail along [</a:t>
                      </a:r>
                      <a:r>
                        <a:rPr lang="en-US" sz="1600">
                          <a:latin typeface="Times New Roman"/>
                          <a:ea typeface="Times New Roman"/>
                          <a:cs typeface="Times New Roman"/>
                          <a:sym typeface="Times New Roman"/>
                        </a:rPr>
                        <a:t>21</a:t>
                      </a:r>
                      <a:r>
                        <a:rPr lang="en-US" sz="1600" u="none" cap="none" strike="noStrike">
                          <a:latin typeface="Times New Roman"/>
                          <a:ea typeface="Times New Roman"/>
                          <a:cs typeface="Times New Roman"/>
                          <a:sym typeface="Times New Roman"/>
                        </a:rPr>
                        <a:t>]</a:t>
                      </a:r>
                      <a:endParaRPr b="0"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Resource limits imposed by the system for large deployments[</a:t>
                      </a:r>
                      <a:r>
                        <a:rPr lang="en-US" sz="1600">
                          <a:latin typeface="Times New Roman"/>
                          <a:ea typeface="Times New Roman"/>
                          <a:cs typeface="Times New Roman"/>
                          <a:sym typeface="Times New Roman"/>
                        </a:rPr>
                        <a:t>20</a:t>
                      </a:r>
                      <a:r>
                        <a:rPr lang="en-US" sz="1600" u="none" cap="none" strike="noStrike">
                          <a:latin typeface="Times New Roman"/>
                          <a:ea typeface="Times New Roman"/>
                          <a:cs typeface="Times New Roman"/>
                          <a:sym typeface="Times New Roman"/>
                        </a:rPr>
                        <a:t>]</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r>
              <a:tr h="968150">
                <a:tc>
                  <a:txBody>
                    <a:bodyPr/>
                    <a:lstStyle/>
                    <a:p>
                      <a:pPr indent="0" lvl="0" marL="0" marR="0" rtl="0" algn="ctr">
                        <a:lnSpc>
                          <a:spcPct val="100000"/>
                        </a:lnSpc>
                        <a:spcBef>
                          <a:spcPts val="0"/>
                        </a:spcBef>
                        <a:spcAft>
                          <a:spcPts val="0"/>
                        </a:spcAft>
                        <a:buNone/>
                      </a:pPr>
                      <a:r>
                        <a:rPr b="1" lang="en-US" sz="1600" u="none" cap="none" strike="noStrike">
                          <a:latin typeface="Times New Roman"/>
                          <a:ea typeface="Times New Roman"/>
                          <a:cs typeface="Times New Roman"/>
                          <a:sym typeface="Times New Roman"/>
                        </a:rPr>
                        <a:t>Accessibility</a:t>
                      </a: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Easily approachable, especially during early stages of project development</a:t>
                      </a: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Supports high availability of access</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br>
                        <a:rPr lang="en-US" sz="1600" u="none" cap="none" strike="noStrike">
                          <a:latin typeface="Times New Roman"/>
                          <a:ea typeface="Times New Roman"/>
                          <a:cs typeface="Times New Roman"/>
                          <a:sym typeface="Times New Roman"/>
                        </a:rPr>
                      </a:b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Provides high availability, and a highly reliable solution</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br>
                        <a:rPr lang="en-US" sz="1600" u="none" cap="none" strike="noStrike">
                          <a:latin typeface="Times New Roman"/>
                          <a:ea typeface="Times New Roman"/>
                          <a:cs typeface="Times New Roman"/>
                          <a:sym typeface="Times New Roman"/>
                        </a:rPr>
                      </a:b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r>
              <a:tr h="1072400">
                <a:tc>
                  <a:txBody>
                    <a:bodyPr/>
                    <a:lstStyle/>
                    <a:p>
                      <a:pPr indent="0" lvl="0" marL="0" marR="0" rtl="0" algn="ctr">
                        <a:lnSpc>
                          <a:spcPct val="100000"/>
                        </a:lnSpc>
                        <a:spcBef>
                          <a:spcPts val="0"/>
                        </a:spcBef>
                        <a:spcAft>
                          <a:spcPts val="0"/>
                        </a:spcAft>
                        <a:buNone/>
                      </a:pPr>
                      <a:r>
                        <a:rPr b="1" lang="en-US" sz="1600" u="none" cap="none" strike="noStrike">
                          <a:latin typeface="Times New Roman"/>
                          <a:ea typeface="Times New Roman"/>
                          <a:cs typeface="Times New Roman"/>
                          <a:sym typeface="Times New Roman"/>
                        </a:rPr>
                        <a:t>Information Storage</a:t>
                      </a: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JSON format</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br>
                        <a:rPr lang="en-US" sz="1600" u="none" cap="none" strike="noStrike">
                          <a:latin typeface="Times New Roman"/>
                          <a:ea typeface="Times New Roman"/>
                          <a:cs typeface="Times New Roman"/>
                          <a:sym typeface="Times New Roman"/>
                        </a:rPr>
                      </a:b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Key-value, column-oriented database</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br>
                        <a:rPr lang="en-US" sz="1600" u="none" cap="none" strike="noStrike">
                          <a:latin typeface="Times New Roman"/>
                          <a:ea typeface="Times New Roman"/>
                          <a:cs typeface="Times New Roman"/>
                          <a:sym typeface="Times New Roman"/>
                        </a:rPr>
                      </a:b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Use JSON over HTTP</a:t>
                      </a:r>
                      <a:endParaRPr sz="16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br>
                        <a:rPr lang="en-US" sz="1600" u="none" cap="none" strike="noStrike">
                          <a:latin typeface="Times New Roman"/>
                          <a:ea typeface="Times New Roman"/>
                          <a:cs typeface="Times New Roman"/>
                          <a:sym typeface="Times New Roman"/>
                        </a:rPr>
                      </a:br>
                      <a:endParaRPr b="1" sz="1600" u="none" cap="none" strike="noStrike">
                        <a:latin typeface="Times New Roman"/>
                        <a:ea typeface="Times New Roman"/>
                        <a:cs typeface="Times New Roman"/>
                        <a:sym typeface="Times New Roman"/>
                      </a:endParaRPr>
                    </a:p>
                  </a:txBody>
                  <a:tcPr marT="45725" marB="45725" marR="91450" marL="91450" anchor="ctr">
                    <a:lnL cap="flat" cmpd="sng" w="12700">
                      <a:solidFill>
                        <a:srgbClr val="B968B7"/>
                      </a:solidFill>
                      <a:prstDash val="solid"/>
                      <a:round/>
                      <a:headEnd len="sm" w="sm" type="none"/>
                      <a:tailEnd len="sm" w="sm" type="none"/>
                    </a:lnL>
                    <a:lnR cap="flat" cmpd="sng" w="12700">
                      <a:solidFill>
                        <a:srgbClr val="B968B7"/>
                      </a:solidFill>
                      <a:prstDash val="solid"/>
                      <a:round/>
                      <a:headEnd len="sm" w="sm" type="none"/>
                      <a:tailEnd len="sm" w="sm" type="none"/>
                    </a:lnR>
                    <a:lnT cap="flat" cmpd="sng" w="12700">
                      <a:solidFill>
                        <a:srgbClr val="B968B7"/>
                      </a:solidFill>
                      <a:prstDash val="solid"/>
                      <a:round/>
                      <a:headEnd len="sm" w="sm" type="none"/>
                      <a:tailEnd len="sm" w="sm" type="none"/>
                    </a:lnT>
                    <a:lnB cap="flat" cmpd="sng" w="12700">
                      <a:solidFill>
                        <a:srgbClr val="B968B7"/>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descr="Image result for Picture Collage" id="423" name="Google Shape;423;p26"/>
          <p:cNvPicPr preferRelativeResize="0"/>
          <p:nvPr/>
        </p:nvPicPr>
        <p:blipFill rotWithShape="1">
          <a:blip r:embed="rId3">
            <a:alphaModFix/>
          </a:blip>
          <a:srcRect b="0" l="0" r="0" t="0"/>
          <a:stretch/>
        </p:blipFill>
        <p:spPr>
          <a:xfrm>
            <a:off x="70464" y="82891"/>
            <a:ext cx="11969135" cy="6651283"/>
          </a:xfrm>
          <a:prstGeom prst="rect">
            <a:avLst/>
          </a:prstGeom>
          <a:noFill/>
          <a:ln>
            <a:noFill/>
          </a:ln>
          <a:effectLst>
            <a:outerShdw blurRad="292100" rotWithShape="0" algn="tl" dir="2700000" dist="139700">
              <a:srgbClr val="333333">
                <a:alpha val="63921"/>
              </a:srgbClr>
            </a:outerShdw>
          </a:effectLst>
        </p:spPr>
      </p:pic>
      <p:sp>
        <p:nvSpPr>
          <p:cNvPr id="424" name="Google Shape;424;p26"/>
          <p:cNvSpPr txBox="1"/>
          <p:nvPr>
            <p:ph type="title"/>
          </p:nvPr>
        </p:nvSpPr>
        <p:spPr>
          <a:xfrm>
            <a:off x="718325" y="603694"/>
            <a:ext cx="10939800" cy="5115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60"/>
              <a:buFont typeface="Avenir"/>
              <a:buNone/>
            </a:pPr>
            <a:r>
              <a:rPr b="1" lang="en-US" sz="4000">
                <a:solidFill>
                  <a:schemeClr val="dk2"/>
                </a:solidFill>
                <a:latin typeface="Times New Roman"/>
                <a:ea typeface="Times New Roman"/>
                <a:cs typeface="Times New Roman"/>
                <a:sym typeface="Times New Roman"/>
              </a:rPr>
              <a:t>WHY </a:t>
            </a:r>
            <a:r>
              <a:rPr b="1" lang="en-US" sz="4000">
                <a:solidFill>
                  <a:schemeClr val="dk2"/>
                </a:solidFill>
                <a:latin typeface="Times New Roman"/>
                <a:ea typeface="Times New Roman"/>
                <a:cs typeface="Times New Roman"/>
                <a:sym typeface="Times New Roman"/>
              </a:rPr>
              <a:t>MONGODB</a:t>
            </a:r>
            <a:r>
              <a:rPr b="1" lang="en-US" sz="4000">
                <a:solidFill>
                  <a:schemeClr val="dk2"/>
                </a:solidFill>
                <a:latin typeface="Times New Roman"/>
                <a:ea typeface="Times New Roman"/>
                <a:cs typeface="Times New Roman"/>
                <a:sym typeface="Times New Roman"/>
              </a:rPr>
              <a:t> SUITS US BETTER ?</a:t>
            </a:r>
            <a:br>
              <a:rPr b="1" lang="en-US" sz="4000">
                <a:latin typeface="Times New Roman"/>
                <a:ea typeface="Times New Roman"/>
                <a:cs typeface="Times New Roman"/>
                <a:sym typeface="Times New Roman"/>
              </a:rPr>
            </a:br>
            <a:br>
              <a:rPr b="1" lang="en-US" sz="4000">
                <a:latin typeface="Times New Roman"/>
                <a:ea typeface="Times New Roman"/>
                <a:cs typeface="Times New Roman"/>
                <a:sym typeface="Times New Roman"/>
              </a:rPr>
            </a:br>
            <a:br>
              <a:rPr b="1" lang="en-US" sz="4000">
                <a:latin typeface="Times New Roman"/>
                <a:ea typeface="Times New Roman"/>
                <a:cs typeface="Times New Roman"/>
                <a:sym typeface="Times New Roman"/>
              </a:rPr>
            </a:br>
            <a:r>
              <a:rPr b="1" i="1" lang="en-US" sz="3500">
                <a:solidFill>
                  <a:srgbClr val="6D1D6B"/>
                </a:solidFill>
                <a:latin typeface="Times New Roman"/>
                <a:ea typeface="Times New Roman"/>
                <a:cs typeface="Times New Roman"/>
                <a:sym typeface="Times New Roman"/>
              </a:rPr>
              <a:t>“Spreading knowledge makes it thicker”[22]</a:t>
            </a:r>
            <a:r>
              <a:rPr lang="en-US" sz="4000">
                <a:latin typeface="Times New Roman"/>
                <a:ea typeface="Times New Roman"/>
                <a:cs typeface="Times New Roman"/>
                <a:sym typeface="Times New Roman"/>
              </a:rPr>
              <a:t>                             </a:t>
            </a:r>
            <a:endParaRPr sz="4000">
              <a:latin typeface="Times New Roman"/>
              <a:ea typeface="Times New Roman"/>
              <a:cs typeface="Times New Roman"/>
              <a:sym typeface="Times New Roman"/>
            </a:endParaRPr>
          </a:p>
        </p:txBody>
      </p:sp>
      <p:sp>
        <p:nvSpPr>
          <p:cNvPr id="425" name="Google Shape;425;p26"/>
          <p:cNvSpPr txBox="1"/>
          <p:nvPr/>
        </p:nvSpPr>
        <p:spPr>
          <a:xfrm>
            <a:off x="264350" y="6345007"/>
            <a:ext cx="7816500" cy="2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[2</a:t>
            </a:r>
            <a:r>
              <a:rPr lang="en-US" sz="1100">
                <a:solidFill>
                  <a:srgbClr val="6D1D6B"/>
                </a:solidFill>
                <a:latin typeface="Times New Roman"/>
                <a:ea typeface="Times New Roman"/>
                <a:cs typeface="Times New Roman"/>
                <a:sym typeface="Times New Roman"/>
              </a:rPr>
              <a:t>2</a:t>
            </a:r>
            <a:r>
              <a:rPr b="0" i="0" lang="en-US" sz="1100" u="none" cap="none" strike="noStrike">
                <a:solidFill>
                  <a:srgbClr val="6D1D6B"/>
                </a:solidFill>
                <a:latin typeface="Times New Roman"/>
                <a:ea typeface="Times New Roman"/>
                <a:cs typeface="Times New Roman"/>
                <a:sym typeface="Times New Roman"/>
              </a:rPr>
              <a:t>]https://codingrelic.geekhold.com/2017/07/software-engineering-maxim-16-spreading.html</a:t>
            </a:r>
            <a:endParaRPr b="0" i="0" sz="11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23"/>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432" name="Google Shape;432;p23"/>
          <p:cNvGraphicFramePr/>
          <p:nvPr/>
        </p:nvGraphicFramePr>
        <p:xfrm>
          <a:off x="493945" y="2189411"/>
          <a:ext cx="3000000" cy="3000000"/>
        </p:xfrm>
        <a:graphic>
          <a:graphicData uri="http://schemas.openxmlformats.org/drawingml/2006/table">
            <a:tbl>
              <a:tblPr>
                <a:noFill/>
                <a:tableStyleId>{29606CA4-21DD-45CC-AAA5-CCD1B9527062}</a:tableStyleId>
              </a:tblPr>
              <a:tblGrid>
                <a:gridCol w="2121500"/>
                <a:gridCol w="5194675"/>
                <a:gridCol w="4264450"/>
              </a:tblGrid>
              <a:tr h="602475">
                <a:tc>
                  <a:txBody>
                    <a:bodyPr/>
                    <a:lstStyle/>
                    <a:p>
                      <a:pPr indent="0" lvl="0" marL="0" marR="0" rtl="0" algn="ctr">
                        <a:lnSpc>
                          <a:spcPct val="100000"/>
                        </a:lnSpc>
                        <a:spcBef>
                          <a:spcPts val="0"/>
                        </a:spcBef>
                        <a:spcAft>
                          <a:spcPts val="0"/>
                        </a:spcAft>
                        <a:buClr>
                          <a:srgbClr val="000000"/>
                        </a:buClr>
                        <a:buSzPts val="2400"/>
                        <a:buFont typeface="Arial"/>
                        <a:buNone/>
                      </a:pPr>
                      <a:r>
                        <a:rPr b="1" i="0" lang="en-US" sz="1800" u="none" cap="none" strike="noStrike">
                          <a:solidFill>
                            <a:schemeClr val="lt1"/>
                          </a:solidFill>
                          <a:latin typeface="Times New Roman"/>
                          <a:ea typeface="Times New Roman"/>
                          <a:cs typeface="Times New Roman"/>
                          <a:sym typeface="Times New Roman"/>
                        </a:rPr>
                        <a:t>Features</a:t>
                      </a:r>
                      <a:endParaRPr b="1" sz="1800" u="none" cap="none" strike="noStrike">
                        <a:solidFill>
                          <a:schemeClr val="lt1"/>
                        </a:solidFill>
                        <a:latin typeface="Times New Roman"/>
                        <a:ea typeface="Times New Roman"/>
                        <a:cs typeface="Times New Roman"/>
                        <a:sym typeface="Times New Roman"/>
                      </a:endParaRPr>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i="0" lang="en-US" sz="1800" u="none" cap="none" strike="noStrike">
                          <a:solidFill>
                            <a:schemeClr val="lt1"/>
                          </a:solidFill>
                          <a:latin typeface="Times New Roman"/>
                          <a:ea typeface="Times New Roman"/>
                          <a:cs typeface="Times New Roman"/>
                          <a:sym typeface="Times New Roman"/>
                        </a:rPr>
                        <a:t>MongoDB[2</a:t>
                      </a:r>
                      <a:r>
                        <a:rPr b="1" lang="en-US" sz="1800">
                          <a:solidFill>
                            <a:schemeClr val="lt1"/>
                          </a:solidFill>
                          <a:latin typeface="Times New Roman"/>
                          <a:ea typeface="Times New Roman"/>
                          <a:cs typeface="Times New Roman"/>
                          <a:sym typeface="Times New Roman"/>
                        </a:rPr>
                        <a:t>3</a:t>
                      </a:r>
                      <a:r>
                        <a:rPr b="1" i="0" lang="en-US" sz="1800" u="none" cap="none" strike="noStrike">
                          <a:solidFill>
                            <a:schemeClr val="lt1"/>
                          </a:solidFill>
                          <a:latin typeface="Times New Roman"/>
                          <a:ea typeface="Times New Roman"/>
                          <a:cs typeface="Times New Roman"/>
                          <a:sym typeface="Times New Roman"/>
                        </a:rPr>
                        <a:t>]</a:t>
                      </a:r>
                      <a:endParaRPr b="1" sz="1800" u="none" cap="none" strike="noStrike">
                        <a:solidFill>
                          <a:schemeClr val="lt1"/>
                        </a:solidFill>
                        <a:latin typeface="Times New Roman"/>
                        <a:ea typeface="Times New Roman"/>
                        <a:cs typeface="Times New Roman"/>
                        <a:sym typeface="Times New Roman"/>
                      </a:endParaRPr>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b="1" i="0" lang="en-US" sz="1800" u="none" cap="none" strike="noStrike">
                          <a:solidFill>
                            <a:schemeClr val="lt1"/>
                          </a:solidFill>
                          <a:latin typeface="Times New Roman"/>
                          <a:ea typeface="Times New Roman"/>
                          <a:cs typeface="Times New Roman"/>
                          <a:sym typeface="Times New Roman"/>
                        </a:rPr>
                        <a:t>Oracle[2</a:t>
                      </a:r>
                      <a:r>
                        <a:rPr b="1" lang="en-US" sz="1800">
                          <a:solidFill>
                            <a:schemeClr val="lt1"/>
                          </a:solidFill>
                          <a:latin typeface="Times New Roman"/>
                          <a:ea typeface="Times New Roman"/>
                          <a:cs typeface="Times New Roman"/>
                          <a:sym typeface="Times New Roman"/>
                        </a:rPr>
                        <a:t>4</a:t>
                      </a:r>
                      <a:r>
                        <a:rPr b="1" i="0" lang="en-US" sz="1800" u="none" cap="none" strike="noStrike">
                          <a:solidFill>
                            <a:schemeClr val="lt1"/>
                          </a:solidFill>
                          <a:latin typeface="Times New Roman"/>
                          <a:ea typeface="Times New Roman"/>
                          <a:cs typeface="Times New Roman"/>
                          <a:sym typeface="Times New Roman"/>
                        </a:rPr>
                        <a:t>]</a:t>
                      </a:r>
                      <a:endParaRPr b="1" sz="1800" u="none" cap="none" strike="noStrike">
                        <a:solidFill>
                          <a:schemeClr val="lt1"/>
                        </a:solidFill>
                        <a:latin typeface="Times New Roman"/>
                        <a:ea typeface="Times New Roman"/>
                        <a:cs typeface="Times New Roman"/>
                        <a:sym typeface="Times New Roman"/>
                      </a:endParaRPr>
                    </a:p>
                  </a:txBody>
                  <a:tcPr marT="95250" marB="95250" marR="95250" marL="9525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774650">
                <a:tc>
                  <a:txBody>
                    <a:bodyPr/>
                    <a:lstStyle/>
                    <a:p>
                      <a:pPr indent="0" lvl="0" marL="0" marR="0" rtl="0" algn="ctr">
                        <a:lnSpc>
                          <a:spcPct val="100000"/>
                        </a:lnSpc>
                        <a:spcBef>
                          <a:spcPts val="0"/>
                        </a:spcBef>
                        <a:spcAft>
                          <a:spcPts val="0"/>
                        </a:spcAft>
                        <a:buClr>
                          <a:srgbClr val="000000"/>
                        </a:buClr>
                        <a:buSzPts val="2400"/>
                        <a:buFont typeface="Arial"/>
                        <a:buNone/>
                      </a:pPr>
                      <a:r>
                        <a:rPr b="1" i="0" lang="en-US" sz="1800" u="none" cap="none" strike="noStrike">
                          <a:solidFill>
                            <a:srgbClr val="000000"/>
                          </a:solidFill>
                          <a:latin typeface="Times New Roman"/>
                          <a:ea typeface="Times New Roman"/>
                          <a:cs typeface="Times New Roman"/>
                          <a:sym typeface="Times New Roman"/>
                        </a:rPr>
                        <a:t>Strengths</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Times New Roman"/>
                          <a:ea typeface="Times New Roman"/>
                          <a:cs typeface="Times New Roman"/>
                          <a:sym typeface="Times New Roman"/>
                        </a:rPr>
                        <a:t> Schema-less, free subscription</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Times New Roman"/>
                          <a:ea typeface="Times New Roman"/>
                          <a:cs typeface="Times New Roman"/>
                          <a:sym typeface="Times New Roman"/>
                        </a:rPr>
                        <a:t>Rigid Schema, paid subscription</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34075">
                <a:tc>
                  <a:txBody>
                    <a:bodyPr/>
                    <a:lstStyle/>
                    <a:p>
                      <a:pPr indent="0" lvl="0" marL="0" marR="0" rtl="0" algn="ctr">
                        <a:lnSpc>
                          <a:spcPct val="100000"/>
                        </a:lnSpc>
                        <a:spcBef>
                          <a:spcPts val="0"/>
                        </a:spcBef>
                        <a:spcAft>
                          <a:spcPts val="0"/>
                        </a:spcAft>
                        <a:buClr>
                          <a:srgbClr val="000000"/>
                        </a:buClr>
                        <a:buSzPts val="2400"/>
                        <a:buFont typeface="Arial"/>
                        <a:buNone/>
                      </a:pPr>
                      <a:br>
                        <a:rPr lang="en-US" sz="1800" u="none" cap="none" strike="noStrike">
                          <a:latin typeface="Times New Roman"/>
                          <a:ea typeface="Times New Roman"/>
                          <a:cs typeface="Times New Roman"/>
                          <a:sym typeface="Times New Roman"/>
                        </a:rPr>
                      </a:br>
                      <a:r>
                        <a:rPr b="1" i="0" lang="en-US" sz="1800" u="none" cap="none" strike="noStrike">
                          <a:solidFill>
                            <a:srgbClr val="000000"/>
                          </a:solidFill>
                          <a:latin typeface="Times New Roman"/>
                          <a:ea typeface="Times New Roman"/>
                          <a:cs typeface="Times New Roman"/>
                          <a:sym typeface="Times New Roman"/>
                        </a:rPr>
                        <a:t>Weakness</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Times New Roman"/>
                          <a:ea typeface="Times New Roman"/>
                          <a:cs typeface="Times New Roman"/>
                          <a:sym typeface="Times New Roman"/>
                        </a:rPr>
                        <a:t>Tight Coupling of web apps and databases</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Times New Roman"/>
                          <a:ea typeface="Times New Roman"/>
                          <a:cs typeface="Times New Roman"/>
                          <a:sym typeface="Times New Roman"/>
                        </a:rPr>
                        <a:t>Incompatibility and complexity, management of structure is complicated</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68775">
                <a:tc>
                  <a:txBody>
                    <a:bodyPr/>
                    <a:lstStyle/>
                    <a:p>
                      <a:pPr indent="0" lvl="0" marL="0" marR="0" rtl="0" algn="ctr">
                        <a:lnSpc>
                          <a:spcPct val="100000"/>
                        </a:lnSpc>
                        <a:spcBef>
                          <a:spcPts val="0"/>
                        </a:spcBef>
                        <a:spcAft>
                          <a:spcPts val="0"/>
                        </a:spcAft>
                        <a:buClr>
                          <a:srgbClr val="000000"/>
                        </a:buClr>
                        <a:buSzPts val="2400"/>
                        <a:buFont typeface="Arial"/>
                        <a:buNone/>
                      </a:pPr>
                      <a:r>
                        <a:rPr b="1" i="0" lang="en-US" sz="1800" u="none" cap="none" strike="noStrike">
                          <a:solidFill>
                            <a:srgbClr val="000000"/>
                          </a:solidFill>
                          <a:latin typeface="Times New Roman"/>
                          <a:ea typeface="Times New Roman"/>
                          <a:cs typeface="Times New Roman"/>
                          <a:sym typeface="Times New Roman"/>
                        </a:rPr>
                        <a:t>Opportunities</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1800" u="none" cap="none" strike="noStrike">
                          <a:latin typeface="Times New Roman"/>
                          <a:ea typeface="Times New Roman"/>
                          <a:cs typeface="Times New Roman"/>
                          <a:sym typeface="Times New Roman"/>
                        </a:rPr>
                        <a:t>Support unlimited data storage</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Times New Roman"/>
                          <a:ea typeface="Times New Roman"/>
                          <a:cs typeface="Times New Roman"/>
                          <a:sym typeface="Times New Roman"/>
                        </a:rPr>
                        <a:t>Access Control</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8700">
                <a:tc>
                  <a:txBody>
                    <a:bodyPr/>
                    <a:lstStyle/>
                    <a:p>
                      <a:pPr indent="0" lvl="0" marL="0" marR="0" rtl="0" algn="ctr">
                        <a:lnSpc>
                          <a:spcPct val="100000"/>
                        </a:lnSpc>
                        <a:spcBef>
                          <a:spcPts val="0"/>
                        </a:spcBef>
                        <a:spcAft>
                          <a:spcPts val="0"/>
                        </a:spcAft>
                        <a:buClr>
                          <a:srgbClr val="000000"/>
                        </a:buClr>
                        <a:buSzPts val="2400"/>
                        <a:buFont typeface="Arial"/>
                        <a:buNone/>
                      </a:pPr>
                      <a:r>
                        <a:rPr b="1" i="0" lang="en-US" sz="1800" u="none" cap="none" strike="noStrike">
                          <a:solidFill>
                            <a:srgbClr val="000000"/>
                          </a:solidFill>
                          <a:latin typeface="Times New Roman"/>
                          <a:ea typeface="Times New Roman"/>
                          <a:cs typeface="Times New Roman"/>
                          <a:sym typeface="Times New Roman"/>
                        </a:rPr>
                        <a:t>Threats</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Times New Roman"/>
                          <a:ea typeface="Times New Roman"/>
                          <a:cs typeface="Times New Roman"/>
                          <a:sym typeface="Times New Roman"/>
                        </a:rPr>
                        <a:t>Security shortcomings</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b="0" i="0" lang="en-US" sz="1800" u="none" cap="none" strike="noStrike">
                          <a:solidFill>
                            <a:srgbClr val="000000"/>
                          </a:solidFill>
                          <a:latin typeface="Times New Roman"/>
                          <a:ea typeface="Times New Roman"/>
                          <a:cs typeface="Times New Roman"/>
                          <a:sym typeface="Times New Roman"/>
                        </a:rPr>
                        <a:t>Potential failures in the system</a:t>
                      </a:r>
                      <a:endParaRPr sz="1800" u="none" cap="none" strike="noStrike">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33" name="Google Shape;433;p23"/>
          <p:cNvSpPr/>
          <p:nvPr/>
        </p:nvSpPr>
        <p:spPr>
          <a:xfrm>
            <a:off x="395388" y="6282838"/>
            <a:ext cx="10336492" cy="6001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[2</a:t>
            </a:r>
            <a:r>
              <a:rPr lang="en-US" sz="1100">
                <a:solidFill>
                  <a:srgbClr val="6D1D6B"/>
                </a:solidFill>
                <a:latin typeface="Times New Roman"/>
                <a:ea typeface="Times New Roman"/>
                <a:cs typeface="Times New Roman"/>
                <a:sym typeface="Times New Roman"/>
              </a:rPr>
              <a:t>3</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3"/>
              </a:rPr>
              <a:t>https://www.tutorialspoint.com/mongodb/mongodb_advantages.htm</a:t>
            </a:r>
            <a:endParaRPr b="0" i="0" sz="1100" u="sng"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[2</a:t>
            </a:r>
            <a:r>
              <a:rPr lang="en-US" sz="1100">
                <a:solidFill>
                  <a:srgbClr val="6D1D6B"/>
                </a:solidFill>
                <a:latin typeface="Times New Roman"/>
                <a:ea typeface="Times New Roman"/>
                <a:cs typeface="Times New Roman"/>
                <a:sym typeface="Times New Roman"/>
              </a:rPr>
              <a:t>4</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https://www.symantec.com/connect/articles/oracle-definition-functions-advantages-and-disadvantages</a:t>
            </a:r>
            <a:endParaRPr b="0" i="0" sz="1100" u="none" cap="none" strike="noStrike">
              <a:solidFill>
                <a:srgbClr val="6D1D6B"/>
              </a:solidFill>
              <a:latin typeface="Times New Roman"/>
              <a:ea typeface="Times New Roman"/>
              <a:cs typeface="Times New Roman"/>
              <a:sym typeface="Times New Roman"/>
            </a:endParaRPr>
          </a:p>
        </p:txBody>
      </p:sp>
      <p:pic>
        <p:nvPicPr>
          <p:cNvPr id="434" name="Google Shape;434;p23"/>
          <p:cNvPicPr preferRelativeResize="0"/>
          <p:nvPr/>
        </p:nvPicPr>
        <p:blipFill rotWithShape="1">
          <a:blip r:embed="rId5">
            <a:alphaModFix/>
          </a:blip>
          <a:srcRect b="0" l="0" r="0" t="0"/>
          <a:stretch/>
        </p:blipFill>
        <p:spPr>
          <a:xfrm>
            <a:off x="11058525" y="6010275"/>
            <a:ext cx="1133475" cy="847725"/>
          </a:xfrm>
          <a:prstGeom prst="rect">
            <a:avLst/>
          </a:prstGeom>
          <a:noFill/>
          <a:ln>
            <a:noFill/>
          </a:ln>
        </p:spPr>
      </p:pic>
      <p:sp>
        <p:nvSpPr>
          <p:cNvPr id="435" name="Google Shape;435;p23"/>
          <p:cNvSpPr txBox="1"/>
          <p:nvPr>
            <p:ph type="title"/>
          </p:nvPr>
        </p:nvSpPr>
        <p:spPr>
          <a:xfrm>
            <a:off x="789470" y="679357"/>
            <a:ext cx="11285100" cy="1035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SWOT Analysis - Oracle &amp; MongoDB</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715861" y="548640"/>
            <a:ext cx="10168128" cy="117957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venir"/>
              <a:buNone/>
            </a:pPr>
            <a:r>
              <a:rPr b="1" lang="en-US">
                <a:latin typeface="Times New Roman"/>
                <a:ea typeface="Times New Roman"/>
                <a:cs typeface="Times New Roman"/>
                <a:sym typeface="Times New Roman"/>
              </a:rPr>
              <a:t>MongoDB Ecosystem</a:t>
            </a:r>
            <a:endParaRPr>
              <a:latin typeface="Times New Roman"/>
              <a:ea typeface="Times New Roman"/>
              <a:cs typeface="Times New Roman"/>
              <a:sym typeface="Times New Roman"/>
            </a:endParaRPr>
          </a:p>
        </p:txBody>
      </p:sp>
      <p:sp>
        <p:nvSpPr>
          <p:cNvPr id="442" name="Google Shape;442;p47"/>
          <p:cNvSpPr txBox="1"/>
          <p:nvPr>
            <p:ph idx="1" type="body"/>
          </p:nvPr>
        </p:nvSpPr>
        <p:spPr>
          <a:xfrm>
            <a:off x="562131" y="2091128"/>
            <a:ext cx="11175167" cy="4218232"/>
          </a:xfrm>
          <a:prstGeom prst="rect">
            <a:avLst/>
          </a:prstGeom>
          <a:noFill/>
          <a:ln>
            <a:noFill/>
          </a:ln>
        </p:spPr>
        <p:txBody>
          <a:bodyPr anchorCtr="0" anchor="t" bIns="45700" lIns="91425" spcFirstLastPara="1" rIns="91425" wrap="square" tIns="45700">
            <a:noAutofit/>
          </a:bodyPr>
          <a:lstStyle/>
          <a:p>
            <a:pPr indent="0" lvl="0" marL="114300" rtl="0" algn="just">
              <a:lnSpc>
                <a:spcPct val="110000"/>
              </a:lnSpc>
              <a:spcBef>
                <a:spcPts val="1000"/>
              </a:spcBef>
              <a:spcAft>
                <a:spcPts val="0"/>
              </a:spcAft>
              <a:buSzPts val="1800"/>
              <a:buNone/>
            </a:pPr>
            <a:r>
              <a:rPr b="1" lang="en-US" sz="2000">
                <a:latin typeface="Times New Roman"/>
                <a:ea typeface="Times New Roman"/>
                <a:cs typeface="Times New Roman"/>
                <a:sym typeface="Times New Roman"/>
              </a:rPr>
              <a:t>Wired Tiger</a:t>
            </a:r>
            <a:r>
              <a:rPr lang="en-US" sz="2000">
                <a:latin typeface="Times New Roman"/>
                <a:ea typeface="Times New Roman"/>
                <a:cs typeface="Times New Roman"/>
                <a:sym typeface="Times New Roman"/>
              </a:rPr>
              <a:t>: A default storage engine for MongoDB. This qualifies for upstream and downstream of MongoDB OSS. [25]</a:t>
            </a:r>
            <a:endParaRPr>
              <a:latin typeface="Times New Roman"/>
              <a:ea typeface="Times New Roman"/>
              <a:cs typeface="Times New Roman"/>
              <a:sym typeface="Times New Roman"/>
            </a:endParaRPr>
          </a:p>
          <a:p>
            <a:pPr indent="0" lvl="0" marL="114300" rtl="0" algn="l">
              <a:lnSpc>
                <a:spcPct val="110000"/>
              </a:lnSpc>
              <a:spcBef>
                <a:spcPts val="1000"/>
              </a:spcBef>
              <a:spcAft>
                <a:spcPts val="0"/>
              </a:spcAft>
              <a:buSzPts val="1800"/>
              <a:buNone/>
            </a:pPr>
            <a:r>
              <a:rPr b="1" lang="en-US" sz="2000">
                <a:latin typeface="Times New Roman"/>
                <a:ea typeface="Times New Roman"/>
                <a:cs typeface="Times New Roman"/>
                <a:sym typeface="Times New Roman"/>
              </a:rPr>
              <a:t>Apache</a:t>
            </a:r>
            <a:r>
              <a:rPr lang="en-US" sz="2000">
                <a:latin typeface="Times New Roman"/>
                <a:ea typeface="Times New Roman"/>
                <a:cs typeface="Times New Roman"/>
                <a:sym typeface="Times New Roman"/>
              </a:rPr>
              <a:t> : Provides back-end GUI support</a:t>
            </a:r>
            <a:br>
              <a:rPr lang="en-US" sz="2000">
                <a:latin typeface="Times New Roman"/>
                <a:ea typeface="Times New Roman"/>
                <a:cs typeface="Times New Roman"/>
                <a:sym typeface="Times New Roman"/>
              </a:rPr>
            </a:br>
            <a:r>
              <a:rPr b="1" lang="en-US" sz="2000">
                <a:latin typeface="Times New Roman"/>
                <a:ea typeface="Times New Roman"/>
                <a:cs typeface="Times New Roman"/>
                <a:sym typeface="Times New Roman"/>
              </a:rPr>
              <a:t>Java</a:t>
            </a:r>
            <a:r>
              <a:rPr lang="en-US" sz="2000">
                <a:latin typeface="Times New Roman"/>
                <a:ea typeface="Times New Roman"/>
                <a:cs typeface="Times New Roman"/>
                <a:sym typeface="Times New Roman"/>
              </a:rPr>
              <a:t>: Allows creation of JavaScript queries</a:t>
            </a:r>
            <a:endParaRPr>
              <a:latin typeface="Times New Roman"/>
              <a:ea typeface="Times New Roman"/>
              <a:cs typeface="Times New Roman"/>
              <a:sym typeface="Times New Roman"/>
            </a:endParaRPr>
          </a:p>
          <a:p>
            <a:pPr indent="0" lvl="0" marL="114300" rtl="0" algn="l">
              <a:lnSpc>
                <a:spcPct val="110000"/>
              </a:lnSpc>
              <a:spcBef>
                <a:spcPts val="1000"/>
              </a:spcBef>
              <a:spcAft>
                <a:spcPts val="0"/>
              </a:spcAft>
              <a:buSzPts val="1800"/>
              <a:buNone/>
            </a:pPr>
            <a:r>
              <a:rPr b="1" lang="en-US" sz="2000">
                <a:latin typeface="Times New Roman"/>
                <a:ea typeface="Times New Roman"/>
                <a:cs typeface="Times New Roman"/>
                <a:sym typeface="Times New Roman"/>
              </a:rPr>
              <a:t>Map Reduce</a:t>
            </a:r>
            <a:r>
              <a:rPr lang="en-US" sz="2000">
                <a:latin typeface="Times New Roman"/>
                <a:ea typeface="Times New Roman"/>
                <a:cs typeface="Times New Roman"/>
                <a:sym typeface="Times New Roman"/>
              </a:rPr>
              <a:t>: Provides data aggregation capabilities</a:t>
            </a:r>
            <a:endParaRPr>
              <a:latin typeface="Times New Roman"/>
              <a:ea typeface="Times New Roman"/>
              <a:cs typeface="Times New Roman"/>
              <a:sym typeface="Times New Roman"/>
            </a:endParaRPr>
          </a:p>
          <a:p>
            <a:pPr indent="0" lvl="0" marL="114300" rtl="0" algn="l">
              <a:lnSpc>
                <a:spcPct val="110000"/>
              </a:lnSpc>
              <a:spcBef>
                <a:spcPts val="1000"/>
              </a:spcBef>
              <a:spcAft>
                <a:spcPts val="0"/>
              </a:spcAft>
              <a:buSzPts val="1800"/>
              <a:buNone/>
            </a:pPr>
            <a:r>
              <a:rPr b="1" lang="en-US" sz="2000">
                <a:latin typeface="Times New Roman"/>
                <a:ea typeface="Times New Roman"/>
                <a:cs typeface="Times New Roman"/>
                <a:sym typeface="Times New Roman"/>
              </a:rPr>
              <a:t>Compass: </a:t>
            </a:r>
            <a:r>
              <a:rPr lang="en-US" sz="2000">
                <a:latin typeface="Times New Roman"/>
                <a:ea typeface="Times New Roman"/>
                <a:cs typeface="Times New Roman"/>
                <a:sym typeface="Times New Roman"/>
              </a:rPr>
              <a:t>Provides GUI for MongoDB to visualize, explore and perform queries on data.[26]</a:t>
            </a:r>
            <a:br>
              <a:rPr lang="en-US" sz="2000">
                <a:latin typeface="Times New Roman"/>
                <a:ea typeface="Times New Roman"/>
                <a:cs typeface="Times New Roman"/>
                <a:sym typeface="Times New Roman"/>
              </a:rPr>
            </a:br>
            <a:r>
              <a:rPr b="1" lang="en-US" sz="2000">
                <a:latin typeface="Times New Roman"/>
                <a:ea typeface="Times New Roman"/>
                <a:cs typeface="Times New Roman"/>
                <a:sym typeface="Times New Roman"/>
              </a:rPr>
              <a:t>Atlas</a:t>
            </a:r>
            <a:r>
              <a:rPr lang="en-US" sz="2000">
                <a:latin typeface="Times New Roman"/>
                <a:ea typeface="Times New Roman"/>
                <a:cs typeface="Times New Roman"/>
                <a:sym typeface="Times New Roman"/>
              </a:rPr>
              <a:t>: Provides cloud database services such as faster cloud deployments.[27]</a:t>
            </a:r>
            <a:endParaRPr>
              <a:latin typeface="Times New Roman"/>
              <a:ea typeface="Times New Roman"/>
              <a:cs typeface="Times New Roman"/>
              <a:sym typeface="Times New Roman"/>
            </a:endParaRPr>
          </a:p>
          <a:p>
            <a:pPr indent="0" lvl="0" marL="114300" rtl="0" algn="l">
              <a:lnSpc>
                <a:spcPct val="110000"/>
              </a:lnSpc>
              <a:spcBef>
                <a:spcPts val="1000"/>
              </a:spcBef>
              <a:spcAft>
                <a:spcPts val="0"/>
              </a:spcAft>
              <a:buSzPts val="1800"/>
              <a:buNone/>
            </a:pPr>
            <a:r>
              <a:rPr b="1" lang="en-US" sz="2000">
                <a:latin typeface="Times New Roman"/>
                <a:ea typeface="Times New Roman"/>
                <a:cs typeface="Times New Roman"/>
                <a:sym typeface="Times New Roman"/>
              </a:rPr>
              <a:t>Stitch:</a:t>
            </a:r>
            <a:r>
              <a:rPr lang="en-US" sz="2000">
                <a:latin typeface="Times New Roman"/>
                <a:ea typeface="Times New Roman"/>
                <a:cs typeface="Times New Roman"/>
                <a:sym typeface="Times New Roman"/>
              </a:rPr>
              <a:t> Provides back-end support and integration for applications. Provides APIs for handling requests and coordinating service and database interactions.[28]</a:t>
            </a:r>
            <a:endParaRPr sz="2000">
              <a:latin typeface="Times New Roman"/>
              <a:ea typeface="Times New Roman"/>
              <a:cs typeface="Times New Roman"/>
              <a:sym typeface="Times New Roman"/>
            </a:endParaRPr>
          </a:p>
        </p:txBody>
      </p:sp>
      <p:sp>
        <p:nvSpPr>
          <p:cNvPr id="443" name="Google Shape;443;p47"/>
          <p:cNvSpPr/>
          <p:nvPr/>
        </p:nvSpPr>
        <p:spPr>
          <a:xfrm>
            <a:off x="454702" y="6123473"/>
            <a:ext cx="101490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6D1D6B"/>
                </a:solidFill>
                <a:latin typeface="Times New Roman"/>
                <a:ea typeface="Times New Roman"/>
                <a:cs typeface="Times New Roman"/>
                <a:sym typeface="Times New Roman"/>
                <a:hlinkClick r:id="rId3"/>
              </a:rPr>
              <a:t>[2</a:t>
            </a:r>
            <a:r>
              <a:rPr lang="en-US" sz="1100" u="sng">
                <a:solidFill>
                  <a:srgbClr val="6D1D6B"/>
                </a:solidFill>
                <a:latin typeface="Times New Roman"/>
                <a:ea typeface="Times New Roman"/>
                <a:cs typeface="Times New Roman"/>
                <a:sym typeface="Times New Roman"/>
                <a:hlinkClick r:id="rId4"/>
              </a:rPr>
              <a:t>5</a:t>
            </a:r>
            <a:r>
              <a:rPr b="0" i="0" lang="en-US" sz="1100" u="sng" cap="none" strike="noStrike">
                <a:solidFill>
                  <a:srgbClr val="6D1D6B"/>
                </a:solidFill>
                <a:latin typeface="Times New Roman"/>
                <a:ea typeface="Times New Roman"/>
                <a:cs typeface="Times New Roman"/>
                <a:sym typeface="Times New Roman"/>
                <a:hlinkClick r:id="rId5"/>
              </a:rPr>
              <a:t>] https://github.com/mongodb/mongo/tree/master/src/mongo/db/storage</a:t>
            </a:r>
            <a:endParaRPr sz="1100" u="sng">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6D1D6B"/>
                </a:solidFill>
                <a:latin typeface="Times New Roman"/>
                <a:ea typeface="Times New Roman"/>
                <a:cs typeface="Times New Roman"/>
                <a:sym typeface="Times New Roman"/>
                <a:hlinkClick r:id="rId6"/>
              </a:rPr>
              <a:t>[2</a:t>
            </a:r>
            <a:r>
              <a:rPr lang="en-US" sz="1100" u="sng">
                <a:solidFill>
                  <a:srgbClr val="6D1D6B"/>
                </a:solidFill>
                <a:latin typeface="Times New Roman"/>
                <a:ea typeface="Times New Roman"/>
                <a:cs typeface="Times New Roman"/>
                <a:sym typeface="Times New Roman"/>
                <a:hlinkClick r:id="rId7"/>
              </a:rPr>
              <a:t>6</a:t>
            </a:r>
            <a:r>
              <a:rPr b="0" i="0" lang="en-US" sz="1100" u="sng" cap="none" strike="noStrike">
                <a:solidFill>
                  <a:srgbClr val="6D1D6B"/>
                </a:solidFill>
                <a:latin typeface="Times New Roman"/>
                <a:ea typeface="Times New Roman"/>
                <a:cs typeface="Times New Roman"/>
                <a:sym typeface="Times New Roman"/>
                <a:hlinkClick r:id="rId8"/>
              </a:rPr>
              <a:t>] https://www.youtube.com/watch?v=XfLeO_LE6ic</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6D1D6B"/>
                </a:solidFill>
                <a:latin typeface="Times New Roman"/>
                <a:ea typeface="Times New Roman"/>
                <a:cs typeface="Times New Roman"/>
                <a:sym typeface="Times New Roman"/>
                <a:hlinkClick r:id="rId9"/>
              </a:rPr>
              <a:t>[2</a:t>
            </a:r>
            <a:r>
              <a:rPr lang="en-US" sz="1100" u="sng">
                <a:solidFill>
                  <a:srgbClr val="6D1D6B"/>
                </a:solidFill>
                <a:latin typeface="Times New Roman"/>
                <a:ea typeface="Times New Roman"/>
                <a:cs typeface="Times New Roman"/>
                <a:sym typeface="Times New Roman"/>
                <a:hlinkClick r:id="rId10"/>
              </a:rPr>
              <a:t>7</a:t>
            </a:r>
            <a:r>
              <a:rPr b="0" i="0" lang="en-US" sz="1100" u="sng" cap="none" strike="noStrike">
                <a:solidFill>
                  <a:srgbClr val="6D1D6B"/>
                </a:solidFill>
                <a:latin typeface="Times New Roman"/>
                <a:ea typeface="Times New Roman"/>
                <a:cs typeface="Times New Roman"/>
                <a:sym typeface="Times New Roman"/>
                <a:hlinkClick r:id="rId11"/>
              </a:rPr>
              <a:t>] https://www.mongodb.com/cloud/atlas</a:t>
            </a:r>
            <a:endParaRPr sz="1100" u="sng">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6D1D6B"/>
                </a:solidFill>
                <a:latin typeface="Times New Roman"/>
                <a:ea typeface="Times New Roman"/>
                <a:cs typeface="Times New Roman"/>
                <a:sym typeface="Times New Roman"/>
              </a:rPr>
              <a:t> </a:t>
            </a:r>
            <a:r>
              <a:rPr b="0" i="0" lang="en-US" sz="1100" u="none" cap="none" strike="noStrike">
                <a:solidFill>
                  <a:srgbClr val="6D1D6B"/>
                </a:solidFill>
                <a:latin typeface="Times New Roman"/>
                <a:ea typeface="Times New Roman"/>
                <a:cs typeface="Times New Roman"/>
                <a:sym typeface="Times New Roman"/>
              </a:rPr>
              <a:t>[2</a:t>
            </a:r>
            <a:r>
              <a:rPr lang="en-US" sz="1100">
                <a:solidFill>
                  <a:srgbClr val="6D1D6B"/>
                </a:solidFill>
                <a:latin typeface="Times New Roman"/>
                <a:ea typeface="Times New Roman"/>
                <a:cs typeface="Times New Roman"/>
                <a:sym typeface="Times New Roman"/>
              </a:rPr>
              <a:t>8</a:t>
            </a:r>
            <a:r>
              <a:rPr b="0" i="0" lang="en-US" sz="1100" u="none" cap="none" strike="noStrike">
                <a:solidFill>
                  <a:srgbClr val="6D1D6B"/>
                </a:solidFill>
                <a:latin typeface="Times New Roman"/>
                <a:ea typeface="Times New Roman"/>
                <a:cs typeface="Times New Roman"/>
                <a:sym typeface="Times New Roman"/>
              </a:rPr>
              <a:t>] https://medium.com/@nparsons08/mongodb-stitch-your-application-backend-delivered-as-a-service-7cf21d979ed</a:t>
            </a:r>
            <a:endParaRPr b="0" i="0" sz="1400" u="none" cap="none" strike="noStrike">
              <a:solidFill>
                <a:srgbClr val="6D1D6B"/>
              </a:solidFill>
              <a:latin typeface="Times New Roman"/>
              <a:ea typeface="Times New Roman"/>
              <a:cs typeface="Times New Roman"/>
              <a:sym typeface="Times New Roman"/>
            </a:endParaRPr>
          </a:p>
        </p:txBody>
      </p:sp>
      <p:pic>
        <p:nvPicPr>
          <p:cNvPr id="444" name="Google Shape;444;p47"/>
          <p:cNvPicPr preferRelativeResize="0"/>
          <p:nvPr/>
        </p:nvPicPr>
        <p:blipFill rotWithShape="1">
          <a:blip r:embed="rId12">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g70e442fd34_3_29"/>
          <p:cNvSpPr txBox="1"/>
          <p:nvPr>
            <p:ph type="title"/>
          </p:nvPr>
        </p:nvSpPr>
        <p:spPr>
          <a:xfrm>
            <a:off x="727640" y="587433"/>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Why MongoDB suits us better ? </a:t>
            </a:r>
            <a:endParaRPr b="1"/>
          </a:p>
        </p:txBody>
      </p:sp>
      <p:sp>
        <p:nvSpPr>
          <p:cNvPr id="451" name="Google Shape;451;g70e442fd34_3_29"/>
          <p:cNvSpPr txBox="1"/>
          <p:nvPr>
            <p:ph idx="1" type="body"/>
          </p:nvPr>
        </p:nvSpPr>
        <p:spPr>
          <a:xfrm>
            <a:off x="581174" y="2160300"/>
            <a:ext cx="10648971" cy="4697700"/>
          </a:xfrm>
          <a:prstGeom prst="rect">
            <a:avLst/>
          </a:prstGeom>
          <a:noFill/>
          <a:ln>
            <a:noFill/>
          </a:ln>
        </p:spPr>
        <p:txBody>
          <a:bodyPr anchorCtr="0" anchor="t" bIns="45700" lIns="91425" spcFirstLastPara="1" rIns="91425" wrap="square" tIns="45700">
            <a:noAutofit/>
          </a:bodyPr>
          <a:lstStyle/>
          <a:p>
            <a:pPr indent="-342900" lvl="0" marL="457200" rtl="0" algn="just">
              <a:lnSpc>
                <a:spcPct val="90000"/>
              </a:lnSpc>
              <a:spcBef>
                <a:spcPts val="0"/>
              </a:spcBef>
              <a:spcAft>
                <a:spcPts val="0"/>
              </a:spcAft>
              <a:buSzPts val="1800"/>
              <a:buFont typeface="Times New Roman"/>
              <a:buAutoNum type="arabicPeriod"/>
            </a:pPr>
            <a:r>
              <a:rPr b="1" lang="en-US" sz="1900">
                <a:latin typeface="Times New Roman"/>
                <a:ea typeface="Times New Roman"/>
                <a:cs typeface="Times New Roman"/>
                <a:sym typeface="Times New Roman"/>
              </a:rPr>
              <a:t>MongoDB boosts our development velocity</a:t>
            </a:r>
            <a:endParaRPr b="1" sz="1900">
              <a:latin typeface="Times New Roman"/>
              <a:ea typeface="Times New Roman"/>
              <a:cs typeface="Times New Roman"/>
              <a:sym typeface="Times New Roman"/>
            </a:endParaRPr>
          </a:p>
          <a:p>
            <a:pPr indent="0" lvl="0" marL="0" rtl="0" algn="just">
              <a:lnSpc>
                <a:spcPct val="105000"/>
              </a:lnSpc>
              <a:spcBef>
                <a:spcPts val="1000"/>
              </a:spcBef>
              <a:spcAft>
                <a:spcPts val="0"/>
              </a:spcAft>
              <a:buSzPts val="1800"/>
              <a:buNone/>
            </a:pPr>
            <a:r>
              <a:rPr lang="en-US" sz="1900">
                <a:latin typeface="Times New Roman"/>
                <a:ea typeface="Times New Roman"/>
                <a:cs typeface="Times New Roman"/>
                <a:sym typeface="Times New Roman"/>
              </a:rPr>
              <a:t>Our current database requires some thorough schema design, which hinders the development velocity [29]. Plus, there is only one database expert in our development team, thus the workload is heavy since we are adjusting our product frequently to meet the market demands. Even though we could recruit another database expert, our talent acquisition team reports that it is hard to locate proper database talent on the market, while our budget is not enough as well. MongoDB is a schema-less document-oriented database, and it could lift the burden of schema design and boost development velocity [30].</a:t>
            </a:r>
            <a:endParaRPr/>
          </a:p>
          <a:p>
            <a:pPr indent="0" lvl="0" marL="0" rtl="0" algn="just">
              <a:lnSpc>
                <a:spcPct val="120000"/>
              </a:lnSpc>
              <a:spcBef>
                <a:spcPts val="1000"/>
              </a:spcBef>
              <a:spcAft>
                <a:spcPts val="0"/>
              </a:spcAft>
              <a:buSzPts val="1100"/>
              <a:buNone/>
            </a:pPr>
            <a:r>
              <a:rPr lang="en-US" sz="1900">
                <a:latin typeface="Times New Roman"/>
                <a:ea typeface="Times New Roman"/>
                <a:cs typeface="Times New Roman"/>
                <a:sym typeface="Times New Roman"/>
              </a:rPr>
              <a:t>Our developers don’t need to worry about the schema, and they can store any object directly into MongoDB. When product requirements change, the developers would simply change the structure of the documents in MongoDB without having to design a new schema and migrate the whole database. Without the extra burden, our development team would be able to put more focus on delivering more novel features to the customers.</a:t>
            </a:r>
            <a:endParaRPr sz="1900">
              <a:latin typeface="Times New Roman"/>
              <a:ea typeface="Times New Roman"/>
              <a:cs typeface="Times New Roman"/>
              <a:sym typeface="Times New Roman"/>
            </a:endParaRPr>
          </a:p>
        </p:txBody>
      </p:sp>
      <p:sp>
        <p:nvSpPr>
          <p:cNvPr id="452" name="Google Shape;452;g70e442fd34_3_29"/>
          <p:cNvSpPr txBox="1"/>
          <p:nvPr/>
        </p:nvSpPr>
        <p:spPr>
          <a:xfrm>
            <a:off x="581163" y="5910634"/>
            <a:ext cx="77406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Times New Roman"/>
              <a:ea typeface="Times New Roman"/>
              <a:cs typeface="Times New Roman"/>
              <a:sym typeface="Times New Roman"/>
            </a:endParaRPr>
          </a:p>
        </p:txBody>
      </p:sp>
      <p:sp>
        <p:nvSpPr>
          <p:cNvPr id="453" name="Google Shape;453;g70e442fd34_3_29"/>
          <p:cNvSpPr txBox="1"/>
          <p:nvPr/>
        </p:nvSpPr>
        <p:spPr>
          <a:xfrm>
            <a:off x="428389" y="6295682"/>
            <a:ext cx="77406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[2</a:t>
            </a:r>
            <a:r>
              <a:rPr lang="en-US" sz="1100">
                <a:solidFill>
                  <a:srgbClr val="6D1D6B"/>
                </a:solidFill>
                <a:latin typeface="Times New Roman"/>
                <a:ea typeface="Times New Roman"/>
                <a:cs typeface="Times New Roman"/>
                <a:sym typeface="Times New Roman"/>
              </a:rPr>
              <a:t>9</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3"/>
              </a:rPr>
              <a:t>https://docs.oracle.com/cd/B19306_01/server.102/b14220/schema.htm</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30</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https://www.mongodb.com/customers/shutterfly</a:t>
            </a:r>
            <a:r>
              <a:rPr b="0" i="0" lang="en-US" sz="1100" u="none" cap="none" strike="noStrike">
                <a:solidFill>
                  <a:srgbClr val="6D1D6B"/>
                </a:solidFill>
                <a:latin typeface="Times New Roman"/>
                <a:ea typeface="Times New Roman"/>
                <a:cs typeface="Times New Roman"/>
                <a:sym typeface="Times New Roman"/>
              </a:rPr>
              <a:t> </a:t>
            </a:r>
            <a:endParaRPr b="0" i="0" sz="1100" u="none" cap="none" strike="noStrike">
              <a:solidFill>
                <a:srgbClr val="6D1D6B"/>
              </a:solidFill>
              <a:latin typeface="Arial"/>
              <a:ea typeface="Arial"/>
              <a:cs typeface="Arial"/>
              <a:sym typeface="Arial"/>
            </a:endParaRPr>
          </a:p>
        </p:txBody>
      </p:sp>
      <p:pic>
        <p:nvPicPr>
          <p:cNvPr id="454" name="Google Shape;454;g70e442fd34_3_29"/>
          <p:cNvPicPr preferRelativeResize="0"/>
          <p:nvPr/>
        </p:nvPicPr>
        <p:blipFill rotWithShape="1">
          <a:blip r:embed="rId5">
            <a:alphaModFix/>
          </a:blip>
          <a:srcRect b="0" l="0" r="0" t="0"/>
          <a:stretch/>
        </p:blipFill>
        <p:spPr>
          <a:xfrm>
            <a:off x="11184025" y="6104125"/>
            <a:ext cx="1007975" cy="75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
          <p:cNvSpPr/>
          <p:nvPr/>
        </p:nvSpPr>
        <p:spPr>
          <a:xfrm>
            <a:off x="0" y="0"/>
            <a:ext cx="12192000" cy="6858000"/>
          </a:xfrm>
          <a:prstGeom prst="rect">
            <a:avLst/>
          </a:prstGeom>
          <a:solidFill>
            <a:schemeClr val="lt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descr="A close up of a mans face&#10;&#10;Description automatically generated" id="221" name="Google Shape;221;p3"/>
          <p:cNvPicPr preferRelativeResize="0"/>
          <p:nvPr/>
        </p:nvPicPr>
        <p:blipFill rotWithShape="1">
          <a:blip r:embed="rId3">
            <a:alphaModFix/>
          </a:blip>
          <a:srcRect b="0" l="0" r="23294" t="9089"/>
          <a:stretch/>
        </p:blipFill>
        <p:spPr>
          <a:xfrm>
            <a:off x="3523488" y="10"/>
            <a:ext cx="8668513" cy="6857989"/>
          </a:xfrm>
          <a:prstGeom prst="rect">
            <a:avLst/>
          </a:prstGeom>
          <a:noFill/>
          <a:ln>
            <a:noFill/>
          </a:ln>
        </p:spPr>
      </p:pic>
      <p:sp>
        <p:nvSpPr>
          <p:cNvPr id="222" name="Google Shape;222;p3"/>
          <p:cNvSpPr/>
          <p:nvPr/>
        </p:nvSpPr>
        <p:spPr>
          <a:xfrm>
            <a:off x="0" y="0"/>
            <a:ext cx="9756601" cy="6858000"/>
          </a:xfrm>
          <a:prstGeom prst="rect">
            <a:avLst/>
          </a:prstGeom>
          <a:gradFill>
            <a:gsLst>
              <a:gs pos="0">
                <a:srgbClr val="FFFFFF">
                  <a:alpha val="0"/>
                </a:srgbClr>
              </a:gs>
              <a:gs pos="19000">
                <a:srgbClr val="FFFFFF">
                  <a:alpha val="36862"/>
                </a:srgbClr>
              </a:gs>
              <a:gs pos="35000">
                <a:srgbClr val="FFFFFF">
                  <a:alpha val="78039"/>
                </a:srgbClr>
              </a:gs>
              <a:gs pos="5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23" name="Google Shape;223;p3"/>
          <p:cNvSpPr txBox="1"/>
          <p:nvPr>
            <p:ph type="ctrTitle"/>
          </p:nvPr>
        </p:nvSpPr>
        <p:spPr>
          <a:xfrm>
            <a:off x="2139339" y="4785631"/>
            <a:ext cx="214963" cy="55459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959"/>
              <a:buFont typeface="Avenir"/>
              <a:buNone/>
            </a:pPr>
            <a:r>
              <a:rPr lang="en-US" sz="3206">
                <a:solidFill>
                  <a:schemeClr val="lt1"/>
                </a:solidFill>
              </a:rPr>
              <a:t>.</a:t>
            </a:r>
            <a:endParaRPr sz="6480"/>
          </a:p>
        </p:txBody>
      </p:sp>
      <p:sp>
        <p:nvSpPr>
          <p:cNvPr id="224" name="Google Shape;224;p3"/>
          <p:cNvSpPr/>
          <p:nvPr/>
        </p:nvSpPr>
        <p:spPr>
          <a:xfrm>
            <a:off x="481029" y="4546920"/>
            <a:ext cx="3977640" cy="1828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225" name="Google Shape;225;p3"/>
          <p:cNvPicPr preferRelativeResize="0"/>
          <p:nvPr/>
        </p:nvPicPr>
        <p:blipFill rotWithShape="1">
          <a:blip r:embed="rId4">
            <a:alphaModFix/>
          </a:blip>
          <a:srcRect b="0" l="0" r="0" t="0"/>
          <a:stretch/>
        </p:blipFill>
        <p:spPr>
          <a:xfrm>
            <a:off x="136763" y="2656793"/>
            <a:ext cx="4435079" cy="2128838"/>
          </a:xfrm>
          <a:prstGeom prst="rect">
            <a:avLst/>
          </a:prstGeom>
          <a:noFill/>
          <a:ln>
            <a:noFill/>
          </a:ln>
        </p:spPr>
      </p:pic>
      <p:pic>
        <p:nvPicPr>
          <p:cNvPr id="226" name="Google Shape;226;p3"/>
          <p:cNvPicPr preferRelativeResize="0"/>
          <p:nvPr/>
        </p:nvPicPr>
        <p:blipFill rotWithShape="1">
          <a:blip r:embed="rId5">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29"/>
          <p:cNvSpPr txBox="1"/>
          <p:nvPr>
            <p:ph type="title"/>
          </p:nvPr>
        </p:nvSpPr>
        <p:spPr>
          <a:xfrm>
            <a:off x="738725" y="120015"/>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venir"/>
              <a:buNone/>
            </a:pPr>
            <a:br>
              <a:rPr b="1" lang="en-US"/>
            </a:br>
            <a:br>
              <a:rPr b="1" lang="en-US"/>
            </a:br>
            <a:r>
              <a:rPr b="1" lang="en-US">
                <a:latin typeface="Times New Roman"/>
                <a:ea typeface="Times New Roman"/>
                <a:cs typeface="Times New Roman"/>
                <a:sym typeface="Times New Roman"/>
              </a:rPr>
              <a:t>Why MongoDB suits us better ? </a:t>
            </a:r>
            <a:r>
              <a:rPr lang="en-US">
                <a:latin typeface="Times New Roman"/>
                <a:ea typeface="Times New Roman"/>
                <a:cs typeface="Times New Roman"/>
                <a:sym typeface="Times New Roman"/>
              </a:rPr>
              <a:t> </a:t>
            </a:r>
            <a:br>
              <a:rPr lang="en-US"/>
            </a:br>
            <a:br>
              <a:rPr lang="en-US"/>
            </a:br>
            <a:endParaRPr/>
          </a:p>
        </p:txBody>
      </p:sp>
      <p:sp>
        <p:nvSpPr>
          <p:cNvPr id="460" name="Google Shape;460;p29"/>
          <p:cNvSpPr txBox="1"/>
          <p:nvPr>
            <p:ph idx="1" type="body"/>
          </p:nvPr>
        </p:nvSpPr>
        <p:spPr>
          <a:xfrm>
            <a:off x="492800" y="1700800"/>
            <a:ext cx="5679300" cy="42888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402"/>
              <a:buNone/>
            </a:pPr>
            <a:r>
              <a:rPr b="1" lang="en-US" sz="1800">
                <a:latin typeface="Times New Roman"/>
                <a:ea typeface="Times New Roman"/>
                <a:cs typeface="Times New Roman"/>
                <a:sym typeface="Times New Roman"/>
              </a:rPr>
              <a:t>2.   MongoDB helps us cut cost</a:t>
            </a:r>
            <a:endParaRPr b="1" sz="1800">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2402"/>
              <a:buNone/>
            </a:pPr>
            <a:r>
              <a:rPr lang="en-US" sz="1800">
                <a:latin typeface="Times New Roman"/>
                <a:ea typeface="Times New Roman"/>
                <a:cs typeface="Times New Roman"/>
                <a:sym typeface="Times New Roman"/>
              </a:rPr>
              <a:t>The licensing fee of the current database and related management tools is a heavy burden on our limited budget [31]. By switching to MongoDB Community Server, which is open sourced and free of charge, we can save and reallocate the resource to somewhere more desirable [32]. </a:t>
            </a:r>
            <a:endParaRPr sz="1800"/>
          </a:p>
          <a:p>
            <a:pPr indent="0" lvl="0" marL="0" rtl="0" algn="just">
              <a:lnSpc>
                <a:spcPct val="115000"/>
              </a:lnSpc>
              <a:spcBef>
                <a:spcPts val="1000"/>
              </a:spcBef>
              <a:spcAft>
                <a:spcPts val="0"/>
              </a:spcAft>
              <a:buClr>
                <a:schemeClr val="dk1"/>
              </a:buClr>
              <a:buSzPts val="2402"/>
              <a:buNone/>
            </a:pPr>
            <a:r>
              <a:rPr lang="en-US" sz="1800">
                <a:latin typeface="Times New Roman"/>
                <a:ea typeface="Times New Roman"/>
                <a:cs typeface="Times New Roman"/>
                <a:sym typeface="Times New Roman"/>
              </a:rPr>
              <a:t>MongoDB doesn’t come with many tools, but there are many good open source tools that can provide monitoring and management support [33]. Without the heavy work on schema design, our database expert would be able to maintain the tools and keep seeking new resources from the open source community. </a:t>
            </a:r>
            <a:endParaRPr sz="1800"/>
          </a:p>
        </p:txBody>
      </p:sp>
      <p:sp>
        <p:nvSpPr>
          <p:cNvPr id="461" name="Google Shape;461;p29"/>
          <p:cNvSpPr txBox="1"/>
          <p:nvPr/>
        </p:nvSpPr>
        <p:spPr>
          <a:xfrm>
            <a:off x="381675" y="5910217"/>
            <a:ext cx="12100500" cy="72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31</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3"/>
              </a:rPr>
              <a:t>http://www.oraclealchemist.com/news/a-few-words-on-oracle-licenses/</a:t>
            </a:r>
            <a:endParaRPr sz="1100">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[3</a:t>
            </a:r>
            <a:r>
              <a:rPr lang="en-US" sz="1100">
                <a:solidFill>
                  <a:srgbClr val="6D1D6B"/>
                </a:solidFill>
                <a:latin typeface="Times New Roman"/>
                <a:ea typeface="Times New Roman"/>
                <a:cs typeface="Times New Roman"/>
                <a:sym typeface="Times New Roman"/>
              </a:rPr>
              <a:t>2</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https://www.mongodb.com/what-is-mongodb</a:t>
            </a:r>
            <a:endParaRPr sz="1100">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[3</a:t>
            </a:r>
            <a:r>
              <a:rPr lang="en-US" sz="1100">
                <a:solidFill>
                  <a:srgbClr val="6D1D6B"/>
                </a:solidFill>
                <a:latin typeface="Times New Roman"/>
                <a:ea typeface="Times New Roman"/>
                <a:cs typeface="Times New Roman"/>
                <a:sym typeface="Times New Roman"/>
              </a:rPr>
              <a:t>3</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5"/>
              </a:rPr>
              <a:t>https://www.guru99.com/top-20-mongodb-tools.html</a:t>
            </a:r>
            <a:r>
              <a:rPr b="0" i="0" lang="en-US" sz="1100" u="none" cap="none" strike="noStrike">
                <a:solidFill>
                  <a:srgbClr val="6D1D6B"/>
                </a:solidFill>
                <a:latin typeface="Times New Roman"/>
                <a:ea typeface="Times New Roman"/>
                <a:cs typeface="Times New Roman"/>
                <a:sym typeface="Times New Roman"/>
              </a:rPr>
              <a:t> ,</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[3</a:t>
            </a:r>
            <a:r>
              <a:rPr lang="en-US" sz="1100">
                <a:solidFill>
                  <a:srgbClr val="6D1D6B"/>
                </a:solidFill>
                <a:latin typeface="Times New Roman"/>
                <a:ea typeface="Times New Roman"/>
                <a:cs typeface="Times New Roman"/>
                <a:sym typeface="Times New Roman"/>
              </a:rPr>
              <a:t>4</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6"/>
              </a:rPr>
              <a:t>https://www.mongodb.com/mongodb-scale</a:t>
            </a:r>
            <a:endParaRPr sz="1100">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[3</a:t>
            </a:r>
            <a:r>
              <a:rPr lang="en-US" sz="1100">
                <a:solidFill>
                  <a:srgbClr val="6D1D6B"/>
                </a:solidFill>
                <a:latin typeface="Times New Roman"/>
                <a:ea typeface="Times New Roman"/>
                <a:cs typeface="Times New Roman"/>
                <a:sym typeface="Times New Roman"/>
              </a:rPr>
              <a:t>5</a:t>
            </a:r>
            <a:r>
              <a:rPr b="0" i="0" lang="en-US" sz="1100" u="none" cap="none" strike="noStrike">
                <a:solidFill>
                  <a:srgbClr val="6D1D6B"/>
                </a:solidFill>
                <a:latin typeface="Times New Roman"/>
                <a:ea typeface="Times New Roman"/>
                <a:cs typeface="Times New Roman"/>
                <a:sym typeface="Times New Roman"/>
              </a:rPr>
              <a:t>]: http://highscalability.com/blog/2014/3/5/10-things-you-should-know-about-running-mongodb-at-scale.html </a:t>
            </a:r>
            <a:endParaRPr b="0" i="0" sz="1100" u="none" cap="none" strike="noStrike">
              <a:solidFill>
                <a:srgbClr val="6D1D6B"/>
              </a:solidFill>
              <a:latin typeface="Times New Roman"/>
              <a:ea typeface="Times New Roman"/>
              <a:cs typeface="Times New Roman"/>
              <a:sym typeface="Times New Roman"/>
            </a:endParaRPr>
          </a:p>
        </p:txBody>
      </p:sp>
      <p:pic>
        <p:nvPicPr>
          <p:cNvPr id="462" name="Google Shape;462;p29"/>
          <p:cNvPicPr preferRelativeResize="0"/>
          <p:nvPr/>
        </p:nvPicPr>
        <p:blipFill rotWithShape="1">
          <a:blip r:embed="rId7">
            <a:alphaModFix/>
          </a:blip>
          <a:srcRect b="0" l="0" r="0" t="0"/>
          <a:stretch/>
        </p:blipFill>
        <p:spPr>
          <a:xfrm>
            <a:off x="11058525" y="6010275"/>
            <a:ext cx="1133475" cy="847725"/>
          </a:xfrm>
          <a:prstGeom prst="rect">
            <a:avLst/>
          </a:prstGeom>
          <a:noFill/>
          <a:ln>
            <a:noFill/>
          </a:ln>
        </p:spPr>
      </p:pic>
      <p:sp>
        <p:nvSpPr>
          <p:cNvPr id="463" name="Google Shape;463;p29"/>
          <p:cNvSpPr txBox="1"/>
          <p:nvPr/>
        </p:nvSpPr>
        <p:spPr>
          <a:xfrm>
            <a:off x="6442600" y="1621425"/>
            <a:ext cx="55557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05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3.   MongoDB grows with us</a:t>
            </a:r>
            <a:endParaRPr b="1" i="0" sz="1800" u="none" cap="none" strike="noStrike">
              <a:solidFill>
                <a:schemeClr val="dk1"/>
              </a:solidFill>
              <a:latin typeface="Times New Roman"/>
              <a:ea typeface="Times New Roman"/>
              <a:cs typeface="Times New Roman"/>
              <a:sym typeface="Times New Roman"/>
            </a:endParaRPr>
          </a:p>
          <a:p>
            <a:pPr indent="0" lvl="0" marL="0" marR="0" rtl="0" algn="just">
              <a:lnSpc>
                <a:spcPct val="105000"/>
              </a:lnSpc>
              <a:spcBef>
                <a:spcPts val="100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MongoDB fits us well now as currently we are a small company with 50+ employee and 20k customers. We can still rely on MongoDB to provide excellent service when we grow to thousands employee with millions of customers.</a:t>
            </a:r>
            <a:endParaRPr b="0" i="0" sz="1800" u="none" cap="none" strike="noStrike">
              <a:solidFill>
                <a:schemeClr val="dk1"/>
              </a:solidFill>
              <a:latin typeface="Times New Roman"/>
              <a:ea typeface="Times New Roman"/>
              <a:cs typeface="Times New Roman"/>
              <a:sym typeface="Times New Roman"/>
            </a:endParaRPr>
          </a:p>
          <a:p>
            <a:pPr indent="0" lvl="0" marL="0" marR="0" rtl="0" algn="just">
              <a:lnSpc>
                <a:spcPct val="105000"/>
              </a:lnSpc>
              <a:spcBef>
                <a:spcPts val="100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MongoDB has great horizontal scalability by automatically distributing data across fleets of commodity servers, with complete application transparency [3</a:t>
            </a:r>
            <a:r>
              <a:rPr lang="en-US" sz="1800">
                <a:solidFill>
                  <a:schemeClr val="dk1"/>
                </a:solidFill>
                <a:latin typeface="Times New Roman"/>
                <a:ea typeface="Times New Roman"/>
                <a:cs typeface="Times New Roman"/>
                <a:sym typeface="Times New Roman"/>
              </a:rPr>
              <a:t>4</a:t>
            </a:r>
            <a:r>
              <a:rPr b="0" i="0" lang="en-US" sz="1800" u="none" cap="none" strike="noStrike">
                <a:solidFill>
                  <a:schemeClr val="dk1"/>
                </a:solidFill>
                <a:latin typeface="Times New Roman"/>
                <a:ea typeface="Times New Roman"/>
                <a:cs typeface="Times New Roman"/>
                <a:sym typeface="Times New Roman"/>
              </a:rPr>
              <a:t>]. As we are expanding with more budget, we would hire more database experts to manage the MongoDB in order to handle massive data with extreme performance [3</a:t>
            </a:r>
            <a:r>
              <a:rPr lang="en-US" sz="1800">
                <a:solidFill>
                  <a:schemeClr val="dk1"/>
                </a:solidFill>
                <a:latin typeface="Times New Roman"/>
                <a:ea typeface="Times New Roman"/>
                <a:cs typeface="Times New Roman"/>
                <a:sym typeface="Times New Roman"/>
              </a:rPr>
              <a:t>5</a:t>
            </a:r>
            <a:r>
              <a:rPr b="0" i="0" lang="en-US" sz="18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31"/>
          <p:cNvSpPr txBox="1"/>
          <p:nvPr>
            <p:ph type="title"/>
          </p:nvPr>
        </p:nvSpPr>
        <p:spPr>
          <a:xfrm>
            <a:off x="643201" y="580102"/>
            <a:ext cx="10168128" cy="117957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venir"/>
              <a:buNone/>
            </a:pPr>
            <a:br>
              <a:rPr b="1" lang="en-US"/>
            </a:br>
            <a:br>
              <a:rPr b="1" lang="en-US"/>
            </a:br>
            <a:r>
              <a:rPr b="1" lang="en-US">
                <a:latin typeface="Times New Roman"/>
                <a:ea typeface="Times New Roman"/>
                <a:cs typeface="Times New Roman"/>
                <a:sym typeface="Times New Roman"/>
              </a:rPr>
              <a:t>Why MongoDB suits us better ? </a:t>
            </a:r>
            <a:r>
              <a:rPr lang="en-US">
                <a:latin typeface="Times New Roman"/>
                <a:ea typeface="Times New Roman"/>
                <a:cs typeface="Times New Roman"/>
                <a:sym typeface="Times New Roman"/>
              </a:rPr>
              <a:t> </a:t>
            </a:r>
            <a:br>
              <a:rPr lang="en-US"/>
            </a:br>
            <a:br>
              <a:rPr lang="en-US"/>
            </a:br>
            <a:endParaRPr/>
          </a:p>
        </p:txBody>
      </p:sp>
      <p:sp>
        <p:nvSpPr>
          <p:cNvPr id="469" name="Google Shape;469;p31"/>
          <p:cNvSpPr txBox="1"/>
          <p:nvPr>
            <p:ph idx="1" type="body"/>
          </p:nvPr>
        </p:nvSpPr>
        <p:spPr>
          <a:xfrm>
            <a:off x="551025" y="2159613"/>
            <a:ext cx="5535000" cy="361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600"/>
              <a:buNone/>
            </a:pPr>
            <a:r>
              <a:rPr b="1" lang="en-US" sz="1800">
                <a:latin typeface="Times New Roman"/>
                <a:ea typeface="Times New Roman"/>
                <a:cs typeface="Times New Roman"/>
                <a:sym typeface="Times New Roman"/>
              </a:rPr>
              <a:t>4.   MongoDB makes us more reliable and resilient</a:t>
            </a:r>
            <a:endParaRPr b="1" sz="1800">
              <a:latin typeface="Times New Roman"/>
              <a:ea typeface="Times New Roman"/>
              <a:cs typeface="Times New Roman"/>
              <a:sym typeface="Times New Roman"/>
            </a:endParaRPr>
          </a:p>
          <a:p>
            <a:pPr indent="0" lvl="0" marL="0" rtl="0" algn="l">
              <a:lnSpc>
                <a:spcPct val="105000"/>
              </a:lnSpc>
              <a:spcBef>
                <a:spcPts val="1000"/>
              </a:spcBef>
              <a:spcAft>
                <a:spcPts val="0"/>
              </a:spcAft>
              <a:buClr>
                <a:schemeClr val="dk1"/>
              </a:buClr>
              <a:buSzPts val="2600"/>
              <a:buNone/>
            </a:pPr>
            <a:r>
              <a:rPr lang="en-US" sz="1800">
                <a:latin typeface="Times New Roman"/>
                <a:ea typeface="Times New Roman"/>
                <a:cs typeface="Times New Roman"/>
                <a:sym typeface="Times New Roman"/>
              </a:rPr>
              <a:t>Our goal is to provide reliable service to the customers, but our database expert reports that the current database might be a problem. </a:t>
            </a:r>
            <a:endParaRPr sz="1800">
              <a:latin typeface="Times New Roman"/>
              <a:ea typeface="Times New Roman"/>
              <a:cs typeface="Times New Roman"/>
              <a:sym typeface="Times New Roman"/>
            </a:endParaRPr>
          </a:p>
          <a:p>
            <a:pPr indent="0" lvl="0" marL="0" rtl="0" algn="l">
              <a:lnSpc>
                <a:spcPct val="105000"/>
              </a:lnSpc>
              <a:spcBef>
                <a:spcPts val="1000"/>
              </a:spcBef>
              <a:spcAft>
                <a:spcPts val="0"/>
              </a:spcAft>
              <a:buClr>
                <a:schemeClr val="dk1"/>
              </a:buClr>
              <a:buSzPts val="2600"/>
              <a:buNone/>
            </a:pPr>
            <a:r>
              <a:rPr lang="en-US" sz="1800">
                <a:latin typeface="Times New Roman"/>
                <a:ea typeface="Times New Roman"/>
                <a:cs typeface="Times New Roman"/>
                <a:sym typeface="Times New Roman"/>
              </a:rPr>
              <a:t>In case any system failure happens, our current database requires complex manual process to failover between nodes which can cause significant service down time. With MongoDB, the failover is performed automatically, typically within 5 seconds [36]. We are confident that MongoDB can improve the availability and durability of our product [37].</a:t>
            </a:r>
            <a:endParaRPr sz="1800">
              <a:latin typeface="Times New Roman"/>
              <a:ea typeface="Times New Roman"/>
              <a:cs typeface="Times New Roman"/>
              <a:sym typeface="Times New Roman"/>
            </a:endParaRPr>
          </a:p>
        </p:txBody>
      </p:sp>
      <p:sp>
        <p:nvSpPr>
          <p:cNvPr id="470" name="Google Shape;470;p31"/>
          <p:cNvSpPr txBox="1"/>
          <p:nvPr/>
        </p:nvSpPr>
        <p:spPr>
          <a:xfrm>
            <a:off x="643200" y="6010275"/>
            <a:ext cx="9958800" cy="48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[3</a:t>
            </a:r>
            <a:r>
              <a:rPr lang="en-US" sz="1100">
                <a:solidFill>
                  <a:srgbClr val="6D1D6B"/>
                </a:solidFill>
                <a:latin typeface="Times New Roman"/>
                <a:ea typeface="Times New Roman"/>
                <a:cs typeface="Times New Roman"/>
                <a:sym typeface="Times New Roman"/>
              </a:rPr>
              <a:t>6</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3"/>
              </a:rPr>
              <a:t>https://www.mongodb.com/compare/mongodb-mysql#alwayson-availability</a:t>
            </a:r>
            <a:r>
              <a:rPr b="0" i="0" lang="en-US" sz="1100" u="none" cap="none" strike="noStrike">
                <a:solidFill>
                  <a:srgbClr val="6D1D6B"/>
                </a:solidFill>
                <a:latin typeface="Times New Roman"/>
                <a:ea typeface="Times New Roman"/>
                <a:cs typeface="Times New Roman"/>
                <a:sym typeface="Times New Roman"/>
              </a:rPr>
              <a:t> , </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[3</a:t>
            </a:r>
            <a:r>
              <a:rPr lang="en-US" sz="1100">
                <a:solidFill>
                  <a:srgbClr val="6D1D6B"/>
                </a:solidFill>
                <a:latin typeface="Times New Roman"/>
                <a:ea typeface="Times New Roman"/>
                <a:cs typeface="Times New Roman"/>
                <a:sym typeface="Times New Roman"/>
              </a:rPr>
              <a:t>7</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https://dzone.com/articles/mongodb-the-good-the-bad-and-the-ugly</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[3</a:t>
            </a:r>
            <a:r>
              <a:rPr lang="en-US" sz="1100">
                <a:solidFill>
                  <a:srgbClr val="6D1D6B"/>
                </a:solidFill>
                <a:latin typeface="Times New Roman"/>
                <a:ea typeface="Times New Roman"/>
                <a:cs typeface="Times New Roman"/>
                <a:sym typeface="Times New Roman"/>
              </a:rPr>
              <a:t>8</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5"/>
              </a:rPr>
              <a:t>https://www.sqlpassion.at/archive/2016/02/15/the-pain-of-real-time-data-analysis-in-sql-server-2016//</a:t>
            </a:r>
            <a:r>
              <a:rPr b="0" i="0" lang="en-US" sz="1100" u="none" cap="none" strike="noStrike">
                <a:solidFill>
                  <a:srgbClr val="6D1D6B"/>
                </a:solidFill>
                <a:latin typeface="Times New Roman"/>
                <a:ea typeface="Times New Roman"/>
                <a:cs typeface="Times New Roman"/>
                <a:sym typeface="Times New Roman"/>
              </a:rPr>
              <a:t>,  </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[3</a:t>
            </a:r>
            <a:r>
              <a:rPr lang="en-US" sz="1100">
                <a:solidFill>
                  <a:srgbClr val="6D1D6B"/>
                </a:solidFill>
                <a:latin typeface="Times New Roman"/>
                <a:ea typeface="Times New Roman"/>
                <a:cs typeface="Times New Roman"/>
                <a:sym typeface="Times New Roman"/>
              </a:rPr>
              <a:t>9</a:t>
            </a:r>
            <a:r>
              <a:rPr b="0" i="0" lang="en-US" sz="1100" u="none" cap="none" strike="noStrike">
                <a:solidFill>
                  <a:srgbClr val="6D1D6B"/>
                </a:solidFill>
                <a:latin typeface="Times New Roman"/>
                <a:ea typeface="Times New Roman"/>
                <a:cs typeface="Times New Roman"/>
                <a:sym typeface="Times New Roman"/>
              </a:rPr>
              <a:t>]: https://www.mongodb.com/use-cases/real-time-analytics  </a:t>
            </a:r>
            <a:endParaRPr b="0" i="0" sz="1100" u="none" cap="none" strike="noStrike">
              <a:solidFill>
                <a:srgbClr val="6D1D6B"/>
              </a:solidFill>
              <a:latin typeface="Times New Roman"/>
              <a:ea typeface="Times New Roman"/>
              <a:cs typeface="Times New Roman"/>
              <a:sym typeface="Times New Roman"/>
            </a:endParaRPr>
          </a:p>
        </p:txBody>
      </p:sp>
      <p:pic>
        <p:nvPicPr>
          <p:cNvPr id="471" name="Google Shape;471;p31"/>
          <p:cNvPicPr preferRelativeResize="0"/>
          <p:nvPr/>
        </p:nvPicPr>
        <p:blipFill rotWithShape="1">
          <a:blip r:embed="rId6">
            <a:alphaModFix/>
          </a:blip>
          <a:srcRect b="0" l="0" r="0" t="0"/>
          <a:stretch/>
        </p:blipFill>
        <p:spPr>
          <a:xfrm>
            <a:off x="11058525" y="6010275"/>
            <a:ext cx="1133475" cy="847725"/>
          </a:xfrm>
          <a:prstGeom prst="rect">
            <a:avLst/>
          </a:prstGeom>
          <a:noFill/>
          <a:ln>
            <a:noFill/>
          </a:ln>
        </p:spPr>
      </p:pic>
      <p:sp>
        <p:nvSpPr>
          <p:cNvPr id="472" name="Google Shape;472;p31"/>
          <p:cNvSpPr txBox="1"/>
          <p:nvPr>
            <p:ph idx="1" type="body"/>
          </p:nvPr>
        </p:nvSpPr>
        <p:spPr>
          <a:xfrm>
            <a:off x="6146250" y="2106900"/>
            <a:ext cx="5943900" cy="4189500"/>
          </a:xfrm>
          <a:prstGeom prst="rect">
            <a:avLst/>
          </a:prstGeom>
          <a:noFill/>
          <a:ln>
            <a:noFill/>
          </a:ln>
        </p:spPr>
        <p:txBody>
          <a:bodyPr anchorCtr="0" anchor="t" bIns="45700" lIns="91425" spcFirstLastPara="1" rIns="91425" wrap="square" tIns="45700">
            <a:noAutofit/>
          </a:bodyPr>
          <a:lstStyle/>
          <a:p>
            <a:pPr indent="0" lvl="0" marL="0" rtl="0" algn="just">
              <a:lnSpc>
                <a:spcPct val="105000"/>
              </a:lnSpc>
              <a:spcBef>
                <a:spcPts val="0"/>
              </a:spcBef>
              <a:spcAft>
                <a:spcPts val="0"/>
              </a:spcAft>
              <a:buSzPts val="1800"/>
              <a:buNone/>
            </a:pPr>
            <a:r>
              <a:rPr b="1" lang="en-US" sz="1800">
                <a:latin typeface="Times New Roman"/>
                <a:ea typeface="Times New Roman"/>
                <a:cs typeface="Times New Roman"/>
                <a:sym typeface="Times New Roman"/>
              </a:rPr>
              <a:t>5.   MongoDB makes real time analytics easier </a:t>
            </a:r>
            <a:endParaRPr b="1" sz="1800">
              <a:latin typeface="Times New Roman"/>
              <a:ea typeface="Times New Roman"/>
              <a:cs typeface="Times New Roman"/>
              <a:sym typeface="Times New Roman"/>
            </a:endParaRPr>
          </a:p>
          <a:p>
            <a:pPr indent="0" lvl="0" marL="0" rtl="0" algn="just">
              <a:lnSpc>
                <a:spcPct val="105000"/>
              </a:lnSpc>
              <a:spcBef>
                <a:spcPts val="1000"/>
              </a:spcBef>
              <a:spcAft>
                <a:spcPts val="0"/>
              </a:spcAft>
              <a:buClr>
                <a:schemeClr val="dk1"/>
              </a:buClr>
              <a:buSzPts val="2420"/>
              <a:buNone/>
            </a:pPr>
            <a:r>
              <a:rPr lang="en-US" sz="1800">
                <a:latin typeface="Times New Roman"/>
                <a:ea typeface="Times New Roman"/>
                <a:cs typeface="Times New Roman"/>
                <a:sym typeface="Times New Roman"/>
              </a:rPr>
              <a:t>The product and marketing team require all kinds of metrics in real time to drive their designs and campaigns. However, our current database has very limited support on real time analytics with the complicated setup, long wait time and the weak query support [38]. </a:t>
            </a:r>
            <a:endParaRPr sz="1800">
              <a:latin typeface="Times New Roman"/>
              <a:ea typeface="Times New Roman"/>
              <a:cs typeface="Times New Roman"/>
              <a:sym typeface="Times New Roman"/>
            </a:endParaRPr>
          </a:p>
          <a:p>
            <a:pPr indent="0" lvl="0" marL="0" rtl="0" algn="just">
              <a:lnSpc>
                <a:spcPct val="105000"/>
              </a:lnSpc>
              <a:spcBef>
                <a:spcPts val="1000"/>
              </a:spcBef>
              <a:spcAft>
                <a:spcPts val="0"/>
              </a:spcAft>
              <a:buClr>
                <a:schemeClr val="dk1"/>
              </a:buClr>
              <a:buSzPts val="2420"/>
              <a:buNone/>
            </a:pPr>
            <a:r>
              <a:rPr lang="en-US" sz="1800">
                <a:latin typeface="Times New Roman"/>
                <a:ea typeface="Times New Roman"/>
                <a:cs typeface="Times New Roman"/>
                <a:sym typeface="Times New Roman"/>
              </a:rPr>
              <a:t>MongoDB has stronger support for real time analytics and can make the process much easier for us. It can store heterogeneous formatted data/customer profile or order transaction easily. It also provides powerful analytics features, like rich indexing, complex query support, text search, aggregation framework and native MapReduce [39].</a:t>
            </a:r>
            <a:endParaRPr sz="1800">
              <a:latin typeface="Times New Roman"/>
              <a:ea typeface="Times New Roman"/>
              <a:cs typeface="Times New Roman"/>
              <a:sym typeface="Times New Roman"/>
            </a:endParaRPr>
          </a:p>
          <a:p>
            <a:pPr indent="0" lvl="0" marL="0" rtl="0" algn="just">
              <a:lnSpc>
                <a:spcPct val="80000"/>
              </a:lnSpc>
              <a:spcBef>
                <a:spcPts val="1000"/>
              </a:spcBef>
              <a:spcAft>
                <a:spcPts val="0"/>
              </a:spcAft>
              <a:buClr>
                <a:schemeClr val="dk1"/>
              </a:buClr>
              <a:buSzPts val="1320"/>
              <a:buNone/>
            </a:pPr>
            <a:br>
              <a:rPr lang="en-US"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33"/>
          <p:cNvSpPr txBox="1"/>
          <p:nvPr>
            <p:ph type="title"/>
          </p:nvPr>
        </p:nvSpPr>
        <p:spPr>
          <a:xfrm>
            <a:off x="716557" y="537556"/>
            <a:ext cx="10168128" cy="117957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venir"/>
              <a:buNone/>
            </a:pPr>
            <a:r>
              <a:rPr b="1" lang="en-US">
                <a:latin typeface="Times New Roman"/>
                <a:ea typeface="Times New Roman"/>
                <a:cs typeface="Times New Roman"/>
                <a:sym typeface="Times New Roman"/>
              </a:rPr>
              <a:t>Drawbacks of MongoDB</a:t>
            </a:r>
            <a:endParaRPr/>
          </a:p>
        </p:txBody>
      </p:sp>
      <p:sp>
        <p:nvSpPr>
          <p:cNvPr id="478" name="Google Shape;478;p33"/>
          <p:cNvSpPr txBox="1"/>
          <p:nvPr>
            <p:ph idx="1" type="body"/>
          </p:nvPr>
        </p:nvSpPr>
        <p:spPr>
          <a:xfrm>
            <a:off x="540800" y="2085075"/>
            <a:ext cx="11409600" cy="42957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SzPts val="1800"/>
              <a:buFont typeface="Times New Roman"/>
              <a:buAutoNum type="arabicPeriod"/>
            </a:pPr>
            <a:r>
              <a:rPr b="1" lang="en-US" sz="1800">
                <a:latin typeface="Times New Roman"/>
                <a:ea typeface="Times New Roman"/>
                <a:cs typeface="Times New Roman"/>
                <a:sym typeface="Times New Roman"/>
              </a:rPr>
              <a:t>Lack of native trigger support</a:t>
            </a:r>
            <a:endParaRPr b="1" sz="1800">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2420"/>
              <a:buNone/>
            </a:pPr>
            <a:r>
              <a:rPr lang="en-US" sz="1800">
                <a:latin typeface="Times New Roman"/>
                <a:ea typeface="Times New Roman"/>
                <a:cs typeface="Times New Roman"/>
                <a:sym typeface="Times New Roman"/>
              </a:rPr>
              <a:t>A database trigger is procedural code that is automatically executed in response to certain events in a database to help maintain the integrity of the information on the database. MongoDB does not have any support for triggers [40], mainly due to the lack of support for foreign keys. </a:t>
            </a:r>
            <a:r>
              <a:rPr b="1" lang="en-US" sz="1800">
                <a:latin typeface="Times New Roman"/>
                <a:ea typeface="Times New Roman"/>
                <a:cs typeface="Times New Roman"/>
                <a:sym typeface="Times New Roman"/>
              </a:rPr>
              <a:t> However, we can conquer the problem using application-based trigger, either self-implementing or from open source package [41]. The required workload is trivial.</a:t>
            </a:r>
            <a:endParaRPr b="1" sz="1800">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2420"/>
              <a:buNone/>
            </a:pPr>
            <a:r>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2400"/>
              <a:buFont typeface="Arial"/>
              <a:buNone/>
            </a:pPr>
            <a:r>
              <a:rPr b="1" lang="en-US" sz="1800">
                <a:latin typeface="Times New Roman"/>
                <a:ea typeface="Times New Roman"/>
                <a:cs typeface="Times New Roman"/>
                <a:sym typeface="Times New Roman"/>
              </a:rPr>
              <a:t>2.   Weak Join Support</a:t>
            </a:r>
            <a:endParaRPr b="1" sz="1800">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2400"/>
              <a:buNone/>
            </a:pPr>
            <a:r>
              <a:rPr lang="en-US" sz="1800">
                <a:latin typeface="Times New Roman"/>
                <a:ea typeface="Times New Roman"/>
                <a:cs typeface="Times New Roman"/>
                <a:sym typeface="Times New Roman"/>
              </a:rPr>
              <a:t>Join combines documents from multiple collections using certain criteria, yet MongoDB only support outer left join [42]. </a:t>
            </a:r>
            <a:r>
              <a:rPr b="1" lang="en-US" sz="1800">
                <a:latin typeface="Times New Roman"/>
                <a:ea typeface="Times New Roman"/>
                <a:cs typeface="Times New Roman"/>
                <a:sym typeface="Times New Roman"/>
              </a:rPr>
              <a:t>Fortunately, we don’t have to maintain many collections since MongoDB can hold heterogeneous documents in the same collection, so the scenarios requiring joins are very limited. Even when we must do joins other than outer left join, we can still write application codes, and optimize the perform by choosing the right index [43].</a:t>
            </a:r>
            <a:endParaRPr b="1" sz="1800">
              <a:latin typeface="Times New Roman"/>
              <a:ea typeface="Times New Roman"/>
              <a:cs typeface="Times New Roman"/>
              <a:sym typeface="Times New Roman"/>
            </a:endParaRPr>
          </a:p>
          <a:p>
            <a:pPr indent="-463550" lvl="0" marL="742950" rtl="0" algn="l">
              <a:lnSpc>
                <a:spcPct val="115000"/>
              </a:lnSpc>
              <a:spcBef>
                <a:spcPts val="1000"/>
              </a:spcBef>
              <a:spcAft>
                <a:spcPts val="0"/>
              </a:spcAft>
              <a:buClr>
                <a:schemeClr val="dk1"/>
              </a:buClr>
              <a:buSzPts val="4400"/>
              <a:buFont typeface="Arial"/>
              <a:buNone/>
            </a:pPr>
            <a:r>
              <a:t/>
            </a:r>
            <a:endParaRPr b="1" sz="1800">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2420"/>
              <a:buNone/>
            </a:pPr>
            <a:r>
              <a:t/>
            </a:r>
            <a:endParaRPr sz="1800">
              <a:latin typeface="Times New Roman"/>
              <a:ea typeface="Times New Roman"/>
              <a:cs typeface="Times New Roman"/>
              <a:sym typeface="Times New Roman"/>
            </a:endParaRPr>
          </a:p>
        </p:txBody>
      </p:sp>
      <p:sp>
        <p:nvSpPr>
          <p:cNvPr id="479" name="Google Shape;479;p33"/>
          <p:cNvSpPr txBox="1"/>
          <p:nvPr/>
        </p:nvSpPr>
        <p:spPr>
          <a:xfrm>
            <a:off x="532017" y="6086950"/>
            <a:ext cx="105372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40</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3"/>
              </a:rPr>
              <a:t>https://en.wikipedia.org/wiki/Database_trigger</a:t>
            </a:r>
            <a:r>
              <a:rPr b="0" i="0" lang="en-US" sz="1100" u="none" cap="none" strike="noStrike">
                <a:solidFill>
                  <a:srgbClr val="6D1D6B"/>
                </a:solidFill>
                <a:latin typeface="Times New Roman"/>
                <a:ea typeface="Times New Roman"/>
                <a:cs typeface="Times New Roman"/>
                <a:sym typeface="Times New Roman"/>
              </a:rPr>
              <a:t>, </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41</a:t>
            </a:r>
            <a:r>
              <a:rPr b="0" i="0" lang="en-US" sz="1100" u="none" cap="none" strike="noStrike">
                <a:solidFill>
                  <a:srgbClr val="6D1D6B"/>
                </a:solidFill>
                <a:latin typeface="Times New Roman"/>
                <a:ea typeface="Times New Roman"/>
                <a:cs typeface="Times New Roman"/>
                <a:sym typeface="Times New Roman"/>
              </a:rPr>
              <a:t>]. https://www.percona.com/live/18/sessions/triggers-in-mongodb ,  </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[4</a:t>
            </a:r>
            <a:r>
              <a:rPr lang="en-US" sz="1100">
                <a:solidFill>
                  <a:srgbClr val="6D1D6B"/>
                </a:solidFill>
                <a:latin typeface="Times New Roman"/>
                <a:ea typeface="Times New Roman"/>
                <a:cs typeface="Times New Roman"/>
                <a:sym typeface="Times New Roman"/>
              </a:rPr>
              <a:t>2</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https://docs.mongodb.com/manual/reference/operator/aggregation/lookup/</a:t>
            </a:r>
            <a:r>
              <a:rPr b="0" i="0" lang="en-US" sz="1100" u="none" cap="none" strike="noStrike">
                <a:solidFill>
                  <a:srgbClr val="6D1D6B"/>
                </a:solidFill>
                <a:latin typeface="Times New Roman"/>
                <a:ea typeface="Times New Roman"/>
                <a:cs typeface="Times New Roman"/>
                <a:sym typeface="Times New Roman"/>
              </a:rPr>
              <a:t>, </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[4</a:t>
            </a:r>
            <a:r>
              <a:rPr lang="en-US" sz="1100">
                <a:solidFill>
                  <a:srgbClr val="6D1D6B"/>
                </a:solidFill>
                <a:latin typeface="Times New Roman"/>
                <a:ea typeface="Times New Roman"/>
                <a:cs typeface="Times New Roman"/>
                <a:sym typeface="Times New Roman"/>
              </a:rPr>
              <a:t>3</a:t>
            </a:r>
            <a:r>
              <a:rPr b="0" i="0" lang="en-US" sz="1100" u="none" cap="none" strike="noStrike">
                <a:solidFill>
                  <a:srgbClr val="6D1D6B"/>
                </a:solidFill>
                <a:latin typeface="Times New Roman"/>
                <a:ea typeface="Times New Roman"/>
                <a:cs typeface="Times New Roman"/>
                <a:sym typeface="Times New Roman"/>
              </a:rPr>
              <a:t>]: https://www.red-gate.com/simple-talk/blogs/enjoying-joins-in-mongodb/</a:t>
            </a:r>
            <a:endParaRPr b="0" i="0" sz="1100" u="none" cap="none" strike="noStrike">
              <a:solidFill>
                <a:srgbClr val="6D1D6B"/>
              </a:solidFill>
              <a:latin typeface="Times New Roman"/>
              <a:ea typeface="Times New Roman"/>
              <a:cs typeface="Times New Roman"/>
              <a:sym typeface="Times New Roman"/>
            </a:endParaRPr>
          </a:p>
        </p:txBody>
      </p:sp>
      <p:pic>
        <p:nvPicPr>
          <p:cNvPr id="480" name="Google Shape;480;p33"/>
          <p:cNvPicPr preferRelativeResize="0"/>
          <p:nvPr/>
        </p:nvPicPr>
        <p:blipFill rotWithShape="1">
          <a:blip r:embed="rId5">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35"/>
          <p:cNvSpPr txBox="1"/>
          <p:nvPr>
            <p:ph type="title"/>
          </p:nvPr>
        </p:nvSpPr>
        <p:spPr>
          <a:xfrm>
            <a:off x="771975" y="534862"/>
            <a:ext cx="10168128" cy="117957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Avenir"/>
              <a:buNone/>
            </a:pPr>
            <a:br>
              <a:rPr b="1" lang="en-US"/>
            </a:br>
            <a:br>
              <a:rPr b="1" lang="en-US"/>
            </a:br>
            <a:r>
              <a:rPr b="1" lang="en-US">
                <a:latin typeface="Times New Roman"/>
                <a:ea typeface="Times New Roman"/>
                <a:cs typeface="Times New Roman"/>
                <a:sym typeface="Times New Roman"/>
              </a:rPr>
              <a:t>Drawbacks of MongoDB (contd…)</a:t>
            </a:r>
            <a:br>
              <a:rPr lang="en-US"/>
            </a:br>
            <a:br>
              <a:rPr lang="en-US"/>
            </a:br>
            <a:endParaRPr/>
          </a:p>
        </p:txBody>
      </p:sp>
      <p:sp>
        <p:nvSpPr>
          <p:cNvPr id="486" name="Google Shape;486;p35"/>
          <p:cNvSpPr txBox="1"/>
          <p:nvPr>
            <p:ph idx="1" type="body"/>
          </p:nvPr>
        </p:nvSpPr>
        <p:spPr>
          <a:xfrm>
            <a:off x="585627" y="2138369"/>
            <a:ext cx="11430000" cy="4295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2400"/>
              <a:buNone/>
            </a:pPr>
            <a:r>
              <a:rPr b="1" lang="en-US" sz="1800">
                <a:latin typeface="Times New Roman"/>
                <a:ea typeface="Times New Roman"/>
                <a:cs typeface="Times New Roman"/>
                <a:sym typeface="Times New Roman"/>
              </a:rPr>
              <a:t>3.   High Memory Usage </a:t>
            </a:r>
            <a:endParaRPr b="1" sz="18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2400"/>
              <a:buNone/>
            </a:pPr>
            <a:r>
              <a:t/>
            </a:r>
            <a:endParaRPr b="1" sz="1800">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2400"/>
              <a:buNone/>
            </a:pPr>
            <a:r>
              <a:rPr lang="en-US" sz="1800">
                <a:latin typeface="Times New Roman"/>
                <a:ea typeface="Times New Roman"/>
                <a:cs typeface="Times New Roman"/>
                <a:sym typeface="Times New Roman"/>
              </a:rPr>
              <a:t>MongoDB stores key names for each value pairs. Also, due to no functionality of joins, there is data redundancy [44]. Besides, MongoDB liberally uses free memory for caching data [45]. This results in increasing unnecessary usage of memory.</a:t>
            </a:r>
            <a:endParaRPr sz="1800">
              <a:latin typeface="Times New Roman"/>
              <a:ea typeface="Times New Roman"/>
              <a:cs typeface="Times New Roman"/>
              <a:sym typeface="Times New Roman"/>
            </a:endParaRPr>
          </a:p>
          <a:p>
            <a:pPr indent="0" lvl="0" marL="0" rtl="0" algn="l">
              <a:lnSpc>
                <a:spcPct val="115000"/>
              </a:lnSpc>
              <a:spcBef>
                <a:spcPts val="1000"/>
              </a:spcBef>
              <a:spcAft>
                <a:spcPts val="0"/>
              </a:spcAft>
              <a:buClr>
                <a:schemeClr val="dk1"/>
              </a:buClr>
              <a:buSzPts val="2400"/>
              <a:buNone/>
            </a:pPr>
            <a:r>
              <a:rPr b="1" lang="en-US" sz="1800">
                <a:latin typeface="Times New Roman"/>
                <a:ea typeface="Times New Roman"/>
                <a:cs typeface="Times New Roman"/>
                <a:sym typeface="Times New Roman"/>
              </a:rPr>
              <a:t>Yet, this is not a big concern for us. The performance impact from high memory usage can be resolved by adding more nodes to the cluster [46]. The cost to add more hardware is nontrivial, but is worthy, considering the developer productivity boost brought by MongoDB.</a:t>
            </a:r>
            <a:endParaRPr sz="1800">
              <a:latin typeface="Times New Roman"/>
              <a:ea typeface="Times New Roman"/>
              <a:cs typeface="Times New Roman"/>
              <a:sym typeface="Times New Roman"/>
            </a:endParaRPr>
          </a:p>
          <a:p>
            <a:pPr indent="0" lvl="0" marL="0" rtl="0" algn="l">
              <a:lnSpc>
                <a:spcPct val="110000"/>
              </a:lnSpc>
              <a:spcBef>
                <a:spcPts val="1000"/>
              </a:spcBef>
              <a:spcAft>
                <a:spcPts val="0"/>
              </a:spcAft>
              <a:buClr>
                <a:schemeClr val="dk1"/>
              </a:buClr>
              <a:buSzPts val="2400"/>
              <a:buNone/>
            </a:pPr>
            <a:r>
              <a:t/>
            </a:r>
            <a:endParaRPr b="1" sz="1800">
              <a:latin typeface="Times New Roman"/>
              <a:ea typeface="Times New Roman"/>
              <a:cs typeface="Times New Roman"/>
              <a:sym typeface="Times New Roman"/>
            </a:endParaRPr>
          </a:p>
        </p:txBody>
      </p:sp>
      <p:sp>
        <p:nvSpPr>
          <p:cNvPr id="487" name="Google Shape;487;p35"/>
          <p:cNvSpPr txBox="1"/>
          <p:nvPr/>
        </p:nvSpPr>
        <p:spPr>
          <a:xfrm>
            <a:off x="568241" y="6218707"/>
            <a:ext cx="105756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2"/>
                </a:solidFill>
                <a:latin typeface="Times New Roman"/>
                <a:ea typeface="Times New Roman"/>
                <a:cs typeface="Times New Roman"/>
                <a:sym typeface="Times New Roman"/>
              </a:rPr>
              <a:t>[4</a:t>
            </a:r>
            <a:r>
              <a:rPr lang="en-US" sz="1100">
                <a:solidFill>
                  <a:schemeClr val="dk2"/>
                </a:solidFill>
                <a:latin typeface="Times New Roman"/>
                <a:ea typeface="Times New Roman"/>
                <a:cs typeface="Times New Roman"/>
                <a:sym typeface="Times New Roman"/>
              </a:rPr>
              <a:t>4</a:t>
            </a:r>
            <a:r>
              <a:rPr b="0" i="0" lang="en-US" sz="1100" u="none" cap="none" strike="noStrike">
                <a:solidFill>
                  <a:schemeClr val="dk2"/>
                </a:solidFill>
                <a:latin typeface="Times New Roman"/>
                <a:ea typeface="Times New Roman"/>
                <a:cs typeface="Times New Roman"/>
                <a:sym typeface="Times New Roman"/>
              </a:rPr>
              <a:t>]: https://dzone.com/articles/mongodb-the-good-the-bad-and-the-ugly</a:t>
            </a:r>
            <a:endParaRPr b="0" i="0" sz="11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2"/>
                </a:solidFill>
                <a:latin typeface="Times New Roman"/>
                <a:ea typeface="Times New Roman"/>
                <a:cs typeface="Times New Roman"/>
                <a:sym typeface="Times New Roman"/>
              </a:rPr>
              <a:t>[4</a:t>
            </a:r>
            <a:r>
              <a:rPr lang="en-US" sz="1100">
                <a:solidFill>
                  <a:schemeClr val="dk2"/>
                </a:solidFill>
                <a:latin typeface="Times New Roman"/>
                <a:ea typeface="Times New Roman"/>
                <a:cs typeface="Times New Roman"/>
                <a:sym typeface="Times New Roman"/>
              </a:rPr>
              <a:t>5</a:t>
            </a:r>
            <a:r>
              <a:rPr b="0" i="0" lang="en-US" sz="1100" u="none" cap="none" strike="noStrike">
                <a:solidFill>
                  <a:schemeClr val="dk2"/>
                </a:solidFill>
                <a:latin typeface="Times New Roman"/>
                <a:ea typeface="Times New Roman"/>
                <a:cs typeface="Times New Roman"/>
                <a:sym typeface="Times New Roman"/>
              </a:rPr>
              <a:t>]: https://docs.mongodb.com/manual/faq/fundamentals/#does-mongodb-handle-caching</a:t>
            </a:r>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chemeClr val="dk2"/>
                </a:solidFill>
                <a:latin typeface="Times New Roman"/>
                <a:ea typeface="Times New Roman"/>
                <a:cs typeface="Times New Roman"/>
                <a:sym typeface="Times New Roman"/>
              </a:rPr>
              <a:t>[4</a:t>
            </a:r>
            <a:r>
              <a:rPr lang="en-US" sz="1100">
                <a:solidFill>
                  <a:schemeClr val="dk2"/>
                </a:solidFill>
                <a:latin typeface="Times New Roman"/>
                <a:ea typeface="Times New Roman"/>
                <a:cs typeface="Times New Roman"/>
                <a:sym typeface="Times New Roman"/>
              </a:rPr>
              <a:t>6</a:t>
            </a:r>
            <a:r>
              <a:rPr b="0" i="0" lang="en-US" sz="1100" u="none" cap="none" strike="noStrike">
                <a:solidFill>
                  <a:schemeClr val="dk2"/>
                </a:solidFill>
                <a:latin typeface="Times New Roman"/>
                <a:ea typeface="Times New Roman"/>
                <a:cs typeface="Times New Roman"/>
                <a:sym typeface="Times New Roman"/>
              </a:rPr>
              <a:t>]: https://www.bmc.com/blogs/mongodb-memory-usage-and-management/ </a:t>
            </a:r>
            <a:endParaRPr b="0" i="0" sz="1100" u="none" cap="none" strike="noStrike">
              <a:solidFill>
                <a:srgbClr val="000000"/>
              </a:solidFill>
              <a:latin typeface="Arial"/>
              <a:ea typeface="Arial"/>
              <a:cs typeface="Arial"/>
              <a:sym typeface="Arial"/>
            </a:endParaRPr>
          </a:p>
        </p:txBody>
      </p:sp>
      <p:pic>
        <p:nvPicPr>
          <p:cNvPr id="488" name="Google Shape;488;p35"/>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descr="Image result for Picture Collage" id="493" name="Google Shape;493;p36"/>
          <p:cNvPicPr preferRelativeResize="0"/>
          <p:nvPr/>
        </p:nvPicPr>
        <p:blipFill rotWithShape="1">
          <a:blip r:embed="rId3">
            <a:alphaModFix/>
          </a:blip>
          <a:srcRect b="0" l="0" r="0" t="0"/>
          <a:stretch/>
        </p:blipFill>
        <p:spPr>
          <a:xfrm>
            <a:off x="70464" y="82891"/>
            <a:ext cx="11969135" cy="6651283"/>
          </a:xfrm>
          <a:prstGeom prst="rect">
            <a:avLst/>
          </a:prstGeom>
          <a:noFill/>
          <a:ln>
            <a:noFill/>
          </a:ln>
          <a:effectLst>
            <a:outerShdw blurRad="292100" rotWithShape="0" algn="tl" dir="2700000" dist="139700">
              <a:srgbClr val="333333">
                <a:alpha val="63921"/>
              </a:srgbClr>
            </a:outerShdw>
          </a:effectLst>
        </p:spPr>
      </p:pic>
      <p:sp>
        <p:nvSpPr>
          <p:cNvPr id="494" name="Google Shape;494;p36"/>
          <p:cNvSpPr txBox="1"/>
          <p:nvPr>
            <p:ph type="title"/>
          </p:nvPr>
        </p:nvSpPr>
        <p:spPr>
          <a:xfrm>
            <a:off x="856675" y="579543"/>
            <a:ext cx="10939800" cy="5226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60"/>
              <a:buNone/>
            </a:pPr>
            <a:br>
              <a:rPr b="1" lang="en-US" sz="4374"/>
            </a:br>
            <a:r>
              <a:rPr b="1" lang="en-US" sz="3959">
                <a:solidFill>
                  <a:schemeClr val="dk2"/>
                </a:solidFill>
                <a:latin typeface="Times New Roman"/>
                <a:ea typeface="Times New Roman"/>
                <a:cs typeface="Times New Roman"/>
                <a:sym typeface="Times New Roman"/>
              </a:rPr>
              <a:t>SYSTEM ARCHITECTURE</a:t>
            </a:r>
            <a:br>
              <a:rPr lang="en-US" sz="4374"/>
            </a:br>
            <a:br>
              <a:rPr lang="en-US" sz="4374"/>
            </a:br>
            <a:br>
              <a:rPr lang="en-US" sz="4374"/>
            </a:br>
            <a:r>
              <a:rPr b="1" i="1" lang="en-US" sz="3509">
                <a:solidFill>
                  <a:srgbClr val="6D1D6B"/>
                </a:solidFill>
                <a:latin typeface="Times New Roman"/>
                <a:ea typeface="Times New Roman"/>
                <a:cs typeface="Times New Roman"/>
                <a:sym typeface="Times New Roman"/>
              </a:rPr>
              <a:t>"Great design, like fine wine, takes time.”</a:t>
            </a:r>
            <a:r>
              <a:rPr b="1" i="1" lang="en-US" sz="3600">
                <a:solidFill>
                  <a:srgbClr val="6D1D6B"/>
                </a:solidFill>
                <a:latin typeface="Times New Roman"/>
                <a:ea typeface="Times New Roman"/>
                <a:cs typeface="Times New Roman"/>
                <a:sym typeface="Times New Roman"/>
              </a:rPr>
              <a:t> [47]</a:t>
            </a:r>
            <a:endParaRPr b="1" i="1" sz="3509">
              <a:solidFill>
                <a:srgbClr val="6D1D6B"/>
              </a:solidFill>
              <a:latin typeface="Times New Roman"/>
              <a:ea typeface="Times New Roman"/>
              <a:cs typeface="Times New Roman"/>
              <a:sym typeface="Times New Roman"/>
            </a:endParaRPr>
          </a:p>
        </p:txBody>
      </p:sp>
      <p:sp>
        <p:nvSpPr>
          <p:cNvPr id="495" name="Google Shape;495;p36"/>
          <p:cNvSpPr txBox="1"/>
          <p:nvPr/>
        </p:nvSpPr>
        <p:spPr>
          <a:xfrm>
            <a:off x="207625" y="6362175"/>
            <a:ext cx="6457200" cy="37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US" sz="1000" u="none" cap="none" strike="noStrike">
                <a:solidFill>
                  <a:schemeClr val="dk2"/>
                </a:solidFill>
                <a:latin typeface="Times New Roman"/>
                <a:ea typeface="Times New Roman"/>
                <a:cs typeface="Times New Roman"/>
                <a:sym typeface="Times New Roman"/>
              </a:rPr>
              <a:t>[</a:t>
            </a:r>
            <a:r>
              <a:rPr lang="en-US" sz="1000">
                <a:solidFill>
                  <a:schemeClr val="dk2"/>
                </a:solidFill>
                <a:latin typeface="Times New Roman"/>
                <a:ea typeface="Times New Roman"/>
                <a:cs typeface="Times New Roman"/>
                <a:sym typeface="Times New Roman"/>
              </a:rPr>
              <a:t>47</a:t>
            </a:r>
            <a:r>
              <a:rPr i="0" lang="en-US" sz="1000" u="none" cap="none" strike="noStrike">
                <a:solidFill>
                  <a:schemeClr val="dk2"/>
                </a:solidFill>
                <a:latin typeface="Times New Roman"/>
                <a:ea typeface="Times New Roman"/>
                <a:cs typeface="Times New Roman"/>
                <a:sym typeface="Times New Roman"/>
              </a:rPr>
              <a:t>]</a:t>
            </a:r>
            <a:r>
              <a:rPr lang="en-US" sz="1000">
                <a:solidFill>
                  <a:schemeClr val="dk2"/>
                </a:solidFill>
                <a:latin typeface="Times New Roman"/>
                <a:ea typeface="Times New Roman"/>
                <a:cs typeface="Times New Roman"/>
                <a:sym typeface="Times New Roman"/>
              </a:rPr>
              <a:t>Class Notes - Architecture &amp; Design(</a:t>
            </a:r>
            <a:r>
              <a:rPr lang="en-US" sz="1000" u="sng">
                <a:solidFill>
                  <a:schemeClr val="dk2"/>
                </a:solidFill>
                <a:latin typeface="Times New Roman"/>
                <a:ea typeface="Times New Roman"/>
                <a:cs typeface="Times New Roman"/>
                <a:sym typeface="Times New Roman"/>
                <a:hlinkClick r:id="rId4"/>
              </a:rPr>
              <a:t>https://camino.instructure.com/courses/57628/files?preview=3258949</a:t>
            </a:r>
            <a:r>
              <a:rPr lang="en-US" sz="1000">
                <a:solidFill>
                  <a:schemeClr val="dk2"/>
                </a:solidFill>
                <a:latin typeface="Times New Roman"/>
                <a:ea typeface="Times New Roman"/>
                <a:cs typeface="Times New Roman"/>
                <a:sym typeface="Times New Roman"/>
              </a:rPr>
              <a:t>)</a:t>
            </a:r>
            <a:endParaRPr i="0" sz="10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37"/>
          <p:cNvSpPr txBox="1"/>
          <p:nvPr>
            <p:ph type="title"/>
          </p:nvPr>
        </p:nvSpPr>
        <p:spPr>
          <a:xfrm>
            <a:off x="862610" y="576349"/>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Proposed Picturesque System</a:t>
            </a:r>
            <a:endParaRPr/>
          </a:p>
        </p:txBody>
      </p:sp>
      <p:pic>
        <p:nvPicPr>
          <p:cNvPr id="501" name="Google Shape;501;p37"/>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pic>
        <p:nvPicPr>
          <p:cNvPr id="502" name="Google Shape;502;p37"/>
          <p:cNvPicPr preferRelativeResize="0"/>
          <p:nvPr/>
        </p:nvPicPr>
        <p:blipFill rotWithShape="1">
          <a:blip r:embed="rId4">
            <a:alphaModFix/>
          </a:blip>
          <a:srcRect b="0" l="0" r="0" t="0"/>
          <a:stretch/>
        </p:blipFill>
        <p:spPr>
          <a:xfrm>
            <a:off x="692875" y="1640425"/>
            <a:ext cx="10507599" cy="482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38"/>
          <p:cNvSpPr txBox="1"/>
          <p:nvPr>
            <p:ph type="title"/>
          </p:nvPr>
        </p:nvSpPr>
        <p:spPr>
          <a:xfrm>
            <a:off x="718753" y="529948"/>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Synopsis - Proposed Picturesque System</a:t>
            </a:r>
            <a:endParaRPr/>
          </a:p>
        </p:txBody>
      </p:sp>
      <p:sp>
        <p:nvSpPr>
          <p:cNvPr id="508" name="Google Shape;508;p38"/>
          <p:cNvSpPr txBox="1"/>
          <p:nvPr>
            <p:ph idx="1" type="body"/>
          </p:nvPr>
        </p:nvSpPr>
        <p:spPr>
          <a:xfrm>
            <a:off x="442913" y="2085016"/>
            <a:ext cx="11306100" cy="4929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2400"/>
              <a:buNone/>
            </a:pPr>
            <a:r>
              <a:rPr lang="en-US" sz="2300">
                <a:latin typeface="Times New Roman"/>
                <a:ea typeface="Times New Roman"/>
                <a:cs typeface="Times New Roman"/>
                <a:sym typeface="Times New Roman"/>
              </a:rPr>
              <a:t>The proposed system showcases the business process envisioned to support more unstructured data flowing into the system with the enhancements made by adding features like the ability to add comments, likes or tags to the photos, the ability to upload photos from different social platforms and the analytics module. </a:t>
            </a:r>
            <a:endParaRPr sz="2300"/>
          </a:p>
          <a:p>
            <a:pPr indent="0" lvl="0" marL="0" rtl="0" algn="l">
              <a:lnSpc>
                <a:spcPct val="115000"/>
              </a:lnSpc>
              <a:spcBef>
                <a:spcPts val="0"/>
              </a:spcBef>
              <a:spcAft>
                <a:spcPts val="0"/>
              </a:spcAft>
              <a:buClr>
                <a:schemeClr val="dk1"/>
              </a:buClr>
              <a:buSzPts val="2400"/>
              <a:buNone/>
            </a:pPr>
            <a:r>
              <a:t/>
            </a:r>
            <a:endParaRPr sz="2300"/>
          </a:p>
          <a:p>
            <a:pPr indent="0" lvl="0" marL="0" rtl="0" algn="l">
              <a:lnSpc>
                <a:spcPct val="115000"/>
              </a:lnSpc>
              <a:spcBef>
                <a:spcPts val="1000"/>
              </a:spcBef>
              <a:spcAft>
                <a:spcPts val="0"/>
              </a:spcAft>
              <a:buClr>
                <a:schemeClr val="dk1"/>
              </a:buClr>
              <a:buSzPts val="2400"/>
              <a:buNone/>
            </a:pPr>
            <a:r>
              <a:rPr lang="en-US" sz="2300">
                <a:latin typeface="Times New Roman"/>
                <a:ea typeface="Times New Roman"/>
                <a:cs typeface="Times New Roman"/>
                <a:sym typeface="Times New Roman"/>
              </a:rPr>
              <a:t>The chart shows how different data are handled together by MongoDB and Oracle DB. The structured data that demands stronger consistency, like the billing and order management, are handled by Oracle, whereas MongoDB manages all the unstructured data.</a:t>
            </a:r>
            <a:br>
              <a:rPr lang="en-US" sz="2300">
                <a:latin typeface="Times New Roman"/>
                <a:ea typeface="Times New Roman"/>
                <a:cs typeface="Times New Roman"/>
                <a:sym typeface="Times New Roman"/>
              </a:rPr>
            </a:br>
            <a:endParaRPr sz="2300">
              <a:latin typeface="Times New Roman"/>
              <a:ea typeface="Times New Roman"/>
              <a:cs typeface="Times New Roman"/>
              <a:sym typeface="Times New Roman"/>
            </a:endParaRPr>
          </a:p>
        </p:txBody>
      </p:sp>
      <p:pic>
        <p:nvPicPr>
          <p:cNvPr id="509" name="Google Shape;509;p38"/>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39"/>
          <p:cNvSpPr txBox="1"/>
          <p:nvPr>
            <p:ph type="title"/>
          </p:nvPr>
        </p:nvSpPr>
        <p:spPr>
          <a:xfrm>
            <a:off x="821305" y="499075"/>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Proposed Architecture</a:t>
            </a:r>
            <a:endParaRPr/>
          </a:p>
        </p:txBody>
      </p:sp>
      <p:pic>
        <p:nvPicPr>
          <p:cNvPr id="515" name="Google Shape;515;p39"/>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cxnSp>
        <p:nvCxnSpPr>
          <p:cNvPr id="516" name="Google Shape;516;p39"/>
          <p:cNvCxnSpPr/>
          <p:nvPr/>
        </p:nvCxnSpPr>
        <p:spPr>
          <a:xfrm flipH="1" rot="10800000">
            <a:off x="10226950" y="5538550"/>
            <a:ext cx="236700" cy="6600"/>
          </a:xfrm>
          <a:prstGeom prst="straightConnector1">
            <a:avLst/>
          </a:prstGeom>
          <a:noFill/>
          <a:ln cap="flat" cmpd="sng" w="9525">
            <a:solidFill>
              <a:schemeClr val="dk2"/>
            </a:solidFill>
            <a:prstDash val="solid"/>
            <a:round/>
            <a:headEnd len="sm" w="sm" type="none"/>
            <a:tailEnd len="med" w="med" type="triangle"/>
          </a:ln>
        </p:spPr>
      </p:cxnSp>
      <p:pic>
        <p:nvPicPr>
          <p:cNvPr id="517" name="Google Shape;517;p39"/>
          <p:cNvPicPr preferRelativeResize="0"/>
          <p:nvPr/>
        </p:nvPicPr>
        <p:blipFill rotWithShape="1">
          <a:blip r:embed="rId4">
            <a:alphaModFix/>
          </a:blip>
          <a:srcRect b="0" l="0" r="0" t="0"/>
          <a:stretch/>
        </p:blipFill>
        <p:spPr>
          <a:xfrm>
            <a:off x="512695" y="1721621"/>
            <a:ext cx="9578405" cy="4750118"/>
          </a:xfrm>
          <a:prstGeom prst="rect">
            <a:avLst/>
          </a:prstGeom>
          <a:noFill/>
          <a:ln>
            <a:noFill/>
          </a:ln>
        </p:spPr>
      </p:pic>
      <p:sp>
        <p:nvSpPr>
          <p:cNvPr id="518" name="Google Shape;518;p39"/>
          <p:cNvSpPr txBox="1"/>
          <p:nvPr/>
        </p:nvSpPr>
        <p:spPr>
          <a:xfrm>
            <a:off x="11206975" y="5296825"/>
            <a:ext cx="831600" cy="71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p:txBody>
      </p:sp>
      <p:sp>
        <p:nvSpPr>
          <p:cNvPr id="519" name="Google Shape;519;p39"/>
          <p:cNvSpPr txBox="1"/>
          <p:nvPr/>
        </p:nvSpPr>
        <p:spPr>
          <a:xfrm>
            <a:off x="10653650" y="4328400"/>
            <a:ext cx="1493400" cy="9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Interface layer connecting application with database</a:t>
            </a:r>
            <a:endParaRPr b="0" i="0" sz="1400" u="none" cap="none" strike="noStrike">
              <a:solidFill>
                <a:srgbClr val="000000"/>
              </a:solidFill>
              <a:latin typeface="Avenir"/>
              <a:ea typeface="Avenir"/>
              <a:cs typeface="Avenir"/>
              <a:sym typeface="Avenir"/>
            </a:endParaRPr>
          </a:p>
        </p:txBody>
      </p:sp>
      <p:cxnSp>
        <p:nvCxnSpPr>
          <p:cNvPr id="520" name="Google Shape;520;p39"/>
          <p:cNvCxnSpPr/>
          <p:nvPr/>
        </p:nvCxnSpPr>
        <p:spPr>
          <a:xfrm flipH="1" rot="10800000">
            <a:off x="10226950" y="4584325"/>
            <a:ext cx="236700" cy="6600"/>
          </a:xfrm>
          <a:prstGeom prst="straightConnector1">
            <a:avLst/>
          </a:prstGeom>
          <a:noFill/>
          <a:ln cap="flat" cmpd="sng" w="9525">
            <a:solidFill>
              <a:schemeClr val="dk2"/>
            </a:solidFill>
            <a:prstDash val="solid"/>
            <a:round/>
            <a:headEnd len="sm" w="sm" type="none"/>
            <a:tailEnd len="med" w="med" type="triangle"/>
          </a:ln>
        </p:spPr>
      </p:cxnSp>
      <p:cxnSp>
        <p:nvCxnSpPr>
          <p:cNvPr id="521" name="Google Shape;521;p39"/>
          <p:cNvCxnSpPr/>
          <p:nvPr/>
        </p:nvCxnSpPr>
        <p:spPr>
          <a:xfrm flipH="1" rot="10800000">
            <a:off x="10226950" y="3717575"/>
            <a:ext cx="236700" cy="6600"/>
          </a:xfrm>
          <a:prstGeom prst="straightConnector1">
            <a:avLst/>
          </a:prstGeom>
          <a:noFill/>
          <a:ln cap="flat" cmpd="sng" w="9525">
            <a:solidFill>
              <a:schemeClr val="dk2"/>
            </a:solidFill>
            <a:prstDash val="solid"/>
            <a:round/>
            <a:headEnd len="sm" w="sm" type="none"/>
            <a:tailEnd len="med" w="med" type="triangle"/>
          </a:ln>
        </p:spPr>
      </p:cxnSp>
      <p:sp>
        <p:nvSpPr>
          <p:cNvPr id="522" name="Google Shape;522;p39"/>
          <p:cNvSpPr txBox="1"/>
          <p:nvPr/>
        </p:nvSpPr>
        <p:spPr>
          <a:xfrm>
            <a:off x="10653650" y="3291000"/>
            <a:ext cx="1493400" cy="6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Business logic for the flow of data to/fro from backend</a:t>
            </a:r>
            <a:endParaRPr b="0" i="0" sz="1400" u="none" cap="none" strike="noStrike">
              <a:solidFill>
                <a:srgbClr val="000000"/>
              </a:solidFill>
              <a:latin typeface="Avenir"/>
              <a:ea typeface="Avenir"/>
              <a:cs typeface="Avenir"/>
              <a:sym typeface="Avenir"/>
            </a:endParaRPr>
          </a:p>
        </p:txBody>
      </p:sp>
      <p:sp>
        <p:nvSpPr>
          <p:cNvPr id="523" name="Google Shape;523;p39"/>
          <p:cNvSpPr txBox="1"/>
          <p:nvPr/>
        </p:nvSpPr>
        <p:spPr>
          <a:xfrm>
            <a:off x="10653650" y="2382375"/>
            <a:ext cx="1493400" cy="9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p:txBody>
      </p:sp>
      <p:cxnSp>
        <p:nvCxnSpPr>
          <p:cNvPr id="524" name="Google Shape;524;p39"/>
          <p:cNvCxnSpPr/>
          <p:nvPr/>
        </p:nvCxnSpPr>
        <p:spPr>
          <a:xfrm flipH="1" rot="10800000">
            <a:off x="10226950" y="2648888"/>
            <a:ext cx="236700" cy="6600"/>
          </a:xfrm>
          <a:prstGeom prst="straightConnector1">
            <a:avLst/>
          </a:prstGeom>
          <a:noFill/>
          <a:ln cap="flat" cmpd="sng" w="9525">
            <a:solidFill>
              <a:schemeClr val="dk2"/>
            </a:solidFill>
            <a:prstDash val="solid"/>
            <a:round/>
            <a:headEnd len="sm" w="sm" type="none"/>
            <a:tailEnd len="med" w="med" type="triangle"/>
          </a:ln>
        </p:spPr>
      </p:cxnSp>
      <p:sp>
        <p:nvSpPr>
          <p:cNvPr id="525" name="Google Shape;525;p39"/>
          <p:cNvSpPr txBox="1"/>
          <p:nvPr/>
        </p:nvSpPr>
        <p:spPr>
          <a:xfrm>
            <a:off x="10599500" y="2382375"/>
            <a:ext cx="1601700" cy="9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Interaction of external user with the system</a:t>
            </a:r>
            <a:endParaRPr b="0" i="0" sz="1400" u="none" cap="none" strike="noStrike">
              <a:solidFill>
                <a:srgbClr val="000000"/>
              </a:solidFill>
              <a:latin typeface="Avenir"/>
              <a:ea typeface="Avenir"/>
              <a:cs typeface="Avenir"/>
              <a:sym typeface="Avenir"/>
            </a:endParaRPr>
          </a:p>
        </p:txBody>
      </p:sp>
      <p:cxnSp>
        <p:nvCxnSpPr>
          <p:cNvPr id="526" name="Google Shape;526;p39"/>
          <p:cNvCxnSpPr/>
          <p:nvPr/>
        </p:nvCxnSpPr>
        <p:spPr>
          <a:xfrm flipH="1" rot="10800000">
            <a:off x="10226950" y="1721625"/>
            <a:ext cx="236700" cy="6600"/>
          </a:xfrm>
          <a:prstGeom prst="straightConnector1">
            <a:avLst/>
          </a:prstGeom>
          <a:noFill/>
          <a:ln cap="flat" cmpd="sng" w="9525">
            <a:solidFill>
              <a:schemeClr val="dk2"/>
            </a:solidFill>
            <a:prstDash val="solid"/>
            <a:round/>
            <a:headEnd len="sm" w="sm" type="none"/>
            <a:tailEnd len="med" w="med" type="triangle"/>
          </a:ln>
        </p:spPr>
      </p:cxnSp>
      <p:sp>
        <p:nvSpPr>
          <p:cNvPr id="527" name="Google Shape;527;p39"/>
          <p:cNvSpPr txBox="1"/>
          <p:nvPr/>
        </p:nvSpPr>
        <p:spPr>
          <a:xfrm>
            <a:off x="10592650" y="1494925"/>
            <a:ext cx="1493400" cy="9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Categories of users accessing the system</a:t>
            </a:r>
            <a:endParaRPr b="0" i="0" sz="1400" u="none" cap="none" strike="noStrike">
              <a:solidFill>
                <a:srgbClr val="000000"/>
              </a:solidFill>
              <a:latin typeface="Avenir"/>
              <a:ea typeface="Avenir"/>
              <a:cs typeface="Avenir"/>
              <a:sym typeface="Avenir"/>
            </a:endParaRPr>
          </a:p>
        </p:txBody>
      </p:sp>
      <p:sp>
        <p:nvSpPr>
          <p:cNvPr id="528" name="Google Shape;528;p39"/>
          <p:cNvSpPr/>
          <p:nvPr/>
        </p:nvSpPr>
        <p:spPr>
          <a:xfrm>
            <a:off x="10226950" y="4775875"/>
            <a:ext cx="365700" cy="2754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29" name="Google Shape;529;p39"/>
          <p:cNvSpPr/>
          <p:nvPr/>
        </p:nvSpPr>
        <p:spPr>
          <a:xfrm>
            <a:off x="10226950" y="3827750"/>
            <a:ext cx="365700" cy="2754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30" name="Google Shape;530;p39"/>
          <p:cNvSpPr/>
          <p:nvPr/>
        </p:nvSpPr>
        <p:spPr>
          <a:xfrm>
            <a:off x="10162450" y="2824538"/>
            <a:ext cx="365700" cy="2754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31" name="Google Shape;531;p39"/>
          <p:cNvSpPr/>
          <p:nvPr/>
        </p:nvSpPr>
        <p:spPr>
          <a:xfrm>
            <a:off x="10162450" y="1931488"/>
            <a:ext cx="365700" cy="2754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532" name="Google Shape;532;p39"/>
          <p:cNvSpPr/>
          <p:nvPr/>
        </p:nvSpPr>
        <p:spPr>
          <a:xfrm>
            <a:off x="10226950" y="5723988"/>
            <a:ext cx="365700" cy="275400"/>
          </a:xfrm>
          <a:prstGeom prst="star7">
            <a:avLst>
              <a:gd fmla="val 34601" name="adj"/>
              <a:gd fmla="val 102572" name="hf"/>
              <a:gd fmla="val 10521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33" name="Google Shape;533;p39"/>
          <p:cNvSpPr txBox="1"/>
          <p:nvPr/>
        </p:nvSpPr>
        <p:spPr>
          <a:xfrm>
            <a:off x="10653650" y="5369250"/>
            <a:ext cx="1493400" cy="9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A data storage platform that consists of data sources</a:t>
            </a:r>
            <a:endParaRPr b="0" i="0" sz="1400" u="none" cap="none" strike="noStrike">
              <a:solidFill>
                <a:srgbClr val="000000"/>
              </a:solidFill>
              <a:latin typeface="Avenir"/>
              <a:ea typeface="Avenir"/>
              <a:cs typeface="Avenir"/>
              <a:sym typeface="Aveni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descr="Image result for Picture Collage" id="538" name="Google Shape;538;p40"/>
          <p:cNvPicPr preferRelativeResize="0"/>
          <p:nvPr/>
        </p:nvPicPr>
        <p:blipFill rotWithShape="1">
          <a:blip r:embed="rId3">
            <a:alphaModFix/>
          </a:blip>
          <a:srcRect b="0" l="0" r="0" t="0"/>
          <a:stretch/>
        </p:blipFill>
        <p:spPr>
          <a:xfrm>
            <a:off x="70464" y="82891"/>
            <a:ext cx="11969135" cy="6651283"/>
          </a:xfrm>
          <a:prstGeom prst="rect">
            <a:avLst/>
          </a:prstGeom>
          <a:noFill/>
          <a:ln>
            <a:noFill/>
          </a:ln>
          <a:effectLst>
            <a:outerShdw blurRad="292100" rotWithShape="0" algn="tl" dir="2700000" dist="139700">
              <a:srgbClr val="333333">
                <a:alpha val="63921"/>
              </a:srgbClr>
            </a:outerShdw>
          </a:effectLst>
        </p:spPr>
      </p:pic>
      <p:sp>
        <p:nvSpPr>
          <p:cNvPr id="539" name="Google Shape;539;p40"/>
          <p:cNvSpPr txBox="1"/>
          <p:nvPr>
            <p:ph type="title"/>
          </p:nvPr>
        </p:nvSpPr>
        <p:spPr>
          <a:xfrm>
            <a:off x="357925" y="627848"/>
            <a:ext cx="10939800" cy="5377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860"/>
              <a:buFont typeface="Avenir"/>
              <a:buNone/>
            </a:pPr>
            <a:br>
              <a:rPr b="1" lang="en-US" sz="2700">
                <a:latin typeface="Times New Roman"/>
                <a:ea typeface="Times New Roman"/>
                <a:cs typeface="Times New Roman"/>
                <a:sym typeface="Times New Roman"/>
              </a:rPr>
            </a:br>
            <a:r>
              <a:rPr b="1" lang="en-US" sz="3959">
                <a:solidFill>
                  <a:schemeClr val="dk2"/>
                </a:solidFill>
                <a:latin typeface="Times New Roman"/>
                <a:ea typeface="Times New Roman"/>
                <a:cs typeface="Times New Roman"/>
                <a:sym typeface="Times New Roman"/>
              </a:rPr>
              <a:t>PERSONAS</a:t>
            </a:r>
            <a:br>
              <a:rPr lang="en-US" sz="2700">
                <a:latin typeface="Times New Roman"/>
                <a:ea typeface="Times New Roman"/>
                <a:cs typeface="Times New Roman"/>
                <a:sym typeface="Times New Roman"/>
              </a:rPr>
            </a:br>
            <a:br>
              <a:rPr lang="en-US" sz="2700">
                <a:latin typeface="Times New Roman"/>
                <a:ea typeface="Times New Roman"/>
                <a:cs typeface="Times New Roman"/>
                <a:sym typeface="Times New Roman"/>
              </a:rPr>
            </a:br>
            <a:br>
              <a:rPr lang="en-US" sz="2700">
                <a:latin typeface="Times New Roman"/>
                <a:ea typeface="Times New Roman"/>
                <a:cs typeface="Times New Roman"/>
                <a:sym typeface="Times New Roman"/>
              </a:rPr>
            </a:br>
            <a:endParaRPr sz="2700">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860"/>
              <a:buFont typeface="Avenir"/>
              <a:buNone/>
            </a:pPr>
            <a:r>
              <a:rPr b="1" i="1" lang="en-US" sz="3509">
                <a:solidFill>
                  <a:srgbClr val="6D1D6B"/>
                </a:solidFill>
                <a:latin typeface="Times New Roman"/>
                <a:ea typeface="Times New Roman"/>
                <a:cs typeface="Times New Roman"/>
                <a:sym typeface="Times New Roman"/>
              </a:rPr>
              <a:t>“</a:t>
            </a:r>
            <a:r>
              <a:rPr b="1" i="1" lang="en-US" sz="3509">
                <a:solidFill>
                  <a:srgbClr val="6D1D6B"/>
                </a:solidFill>
                <a:latin typeface="Times New Roman"/>
                <a:ea typeface="Times New Roman"/>
                <a:cs typeface="Times New Roman"/>
                <a:sym typeface="Times New Roman"/>
                <a:extLst>
                  <a:ext uri="http://customooxmlschemas.google.com/">
                    <go:slidesCustomData xmlns:go="http://customooxmlschemas.google.com/" textRoundtripDataId="2"/>
                  </a:ext>
                </a:extLst>
              </a:rPr>
              <a:t>Our brains are patterned for storytelling</a:t>
            </a:r>
            <a:r>
              <a:rPr b="1" i="1" lang="en-US" sz="3509">
                <a:solidFill>
                  <a:srgbClr val="6D1D6B"/>
                </a:solidFill>
                <a:latin typeface="Times New Roman"/>
                <a:ea typeface="Times New Roman"/>
                <a:cs typeface="Times New Roman"/>
                <a:sym typeface="Times New Roman"/>
              </a:rPr>
              <a:t>.</a:t>
            </a:r>
            <a:r>
              <a:rPr b="1" i="1" lang="en-US" sz="3509">
                <a:solidFill>
                  <a:srgbClr val="6D1D6B"/>
                </a:solidFill>
                <a:latin typeface="Times New Roman"/>
                <a:ea typeface="Times New Roman"/>
                <a:cs typeface="Times New Roman"/>
                <a:sym typeface="Times New Roman"/>
              </a:rPr>
              <a:t>” [48]</a:t>
            </a:r>
            <a:endParaRPr b="1" i="1" sz="3509">
              <a:solidFill>
                <a:srgbClr val="6D1D6B"/>
              </a:solidFill>
              <a:latin typeface="Times New Roman"/>
              <a:ea typeface="Times New Roman"/>
              <a:cs typeface="Times New Roman"/>
              <a:sym typeface="Times New Roman"/>
            </a:endParaRPr>
          </a:p>
          <a:p>
            <a:pPr indent="0" lvl="0" marL="457200" rtl="0" algn="l">
              <a:lnSpc>
                <a:spcPct val="90000"/>
              </a:lnSpc>
              <a:spcBef>
                <a:spcPts val="0"/>
              </a:spcBef>
              <a:spcAft>
                <a:spcPts val="0"/>
              </a:spcAft>
              <a:buSzPts val="5400"/>
              <a:buNone/>
            </a:pPr>
            <a:br>
              <a:rPr lang="en-US" sz="2700">
                <a:latin typeface="Times New Roman"/>
                <a:ea typeface="Times New Roman"/>
                <a:cs typeface="Times New Roman"/>
                <a:sym typeface="Times New Roman"/>
              </a:rPr>
            </a:br>
            <a:endParaRPr sz="2700">
              <a:latin typeface="Times New Roman"/>
              <a:ea typeface="Times New Roman"/>
              <a:cs typeface="Times New Roman"/>
              <a:sym typeface="Times New Roman"/>
            </a:endParaRPr>
          </a:p>
        </p:txBody>
      </p:sp>
      <p:sp>
        <p:nvSpPr>
          <p:cNvPr id="540" name="Google Shape;540;p40"/>
          <p:cNvSpPr txBox="1"/>
          <p:nvPr/>
        </p:nvSpPr>
        <p:spPr>
          <a:xfrm>
            <a:off x="233757" y="6376449"/>
            <a:ext cx="5214000" cy="23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[4</a:t>
            </a:r>
            <a:r>
              <a:rPr lang="en-US" sz="1100">
                <a:solidFill>
                  <a:srgbClr val="6D1D6B"/>
                </a:solidFill>
                <a:latin typeface="Times New Roman"/>
                <a:ea typeface="Times New Roman"/>
                <a:cs typeface="Times New Roman"/>
                <a:sym typeface="Times New Roman"/>
              </a:rPr>
              <a:t>8</a:t>
            </a:r>
            <a:r>
              <a:rPr b="0" i="0" lang="en-US" sz="1100" u="none" cap="none" strike="noStrike">
                <a:solidFill>
                  <a:srgbClr val="6D1D6B"/>
                </a:solidFill>
                <a:latin typeface="Times New Roman"/>
                <a:ea typeface="Times New Roman"/>
                <a:cs typeface="Times New Roman"/>
                <a:sym typeface="Times New Roman"/>
              </a:rPr>
              <a:t>]http://www.scenarioplus.org.uk/papers/proverbs.htm</a:t>
            </a:r>
            <a:endParaRPr b="0" i="0" sz="11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41"/>
          <p:cNvSpPr txBox="1"/>
          <p:nvPr>
            <p:ph type="title"/>
          </p:nvPr>
        </p:nvSpPr>
        <p:spPr>
          <a:xfrm>
            <a:off x="959300" y="548650"/>
            <a:ext cx="10324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James &amp; Alyssa - Newborn Parents</a:t>
            </a:r>
            <a:endParaRPr/>
          </a:p>
        </p:txBody>
      </p:sp>
      <p:sp>
        <p:nvSpPr>
          <p:cNvPr id="546" name="Google Shape;546;p41"/>
          <p:cNvSpPr txBox="1"/>
          <p:nvPr>
            <p:ph idx="1" type="body"/>
          </p:nvPr>
        </p:nvSpPr>
        <p:spPr>
          <a:xfrm>
            <a:off x="366300" y="1972500"/>
            <a:ext cx="8253900" cy="4203300"/>
          </a:xfrm>
          <a:prstGeom prst="rect">
            <a:avLst/>
          </a:prstGeom>
          <a:noFill/>
          <a:ln>
            <a:noFill/>
          </a:ln>
        </p:spPr>
        <p:txBody>
          <a:bodyPr anchorCtr="0" anchor="t" bIns="45700" lIns="91425" spcFirstLastPara="1" rIns="91425" wrap="square" tIns="45700">
            <a:noAutofit/>
          </a:bodyPr>
          <a:lstStyle/>
          <a:p>
            <a:pPr indent="0" lvl="0" marL="0" rtl="0" algn="just">
              <a:lnSpc>
                <a:spcPct val="125000"/>
              </a:lnSpc>
              <a:spcBef>
                <a:spcPts val="0"/>
              </a:spcBef>
              <a:spcAft>
                <a:spcPts val="0"/>
              </a:spcAft>
              <a:buClr>
                <a:schemeClr val="dk1"/>
              </a:buClr>
              <a:buSzPts val="2400"/>
              <a:buNone/>
            </a:pPr>
            <a:r>
              <a:rPr lang="en-US" sz="2300">
                <a:latin typeface="Times New Roman"/>
                <a:ea typeface="Times New Roman"/>
                <a:cs typeface="Times New Roman"/>
                <a:sym typeface="Times New Roman"/>
              </a:rPr>
              <a:t>James, 28, and Alyssa, 26, live in Fremont, CA. James is an engineer at Yelp and Alyssa is a preschool teacher. Last month, they became the parents of a pair of lovely newborn twins. They take dozens of photos and videos of the newborn every day to keep the best memory of their life. </a:t>
            </a:r>
            <a:endParaRPr sz="2300">
              <a:latin typeface="Times New Roman"/>
              <a:ea typeface="Times New Roman"/>
              <a:cs typeface="Times New Roman"/>
              <a:sym typeface="Times New Roman"/>
            </a:endParaRPr>
          </a:p>
          <a:p>
            <a:pPr indent="0" lvl="0" marL="0" rtl="0" algn="just">
              <a:lnSpc>
                <a:spcPct val="125000"/>
              </a:lnSpc>
              <a:spcBef>
                <a:spcPts val="0"/>
              </a:spcBef>
              <a:spcAft>
                <a:spcPts val="0"/>
              </a:spcAft>
              <a:buClr>
                <a:schemeClr val="dk1"/>
              </a:buClr>
              <a:buSzPts val="2400"/>
              <a:buNone/>
            </a:pPr>
            <a:r>
              <a:rPr b="1" lang="en-US" sz="2300">
                <a:latin typeface="Times New Roman"/>
                <a:ea typeface="Times New Roman"/>
                <a:cs typeface="Times New Roman"/>
                <a:sym typeface="Times New Roman"/>
              </a:rPr>
              <a:t>Qualities: </a:t>
            </a:r>
            <a:r>
              <a:rPr lang="en-US" sz="2300">
                <a:latin typeface="Times New Roman"/>
                <a:ea typeface="Times New Roman"/>
                <a:cs typeface="Times New Roman"/>
                <a:sym typeface="Times New Roman"/>
              </a:rPr>
              <a:t>Busy with heavy nursing workload, loves photo taking, enjoy highly personalized goods</a:t>
            </a:r>
            <a:endParaRPr sz="2300">
              <a:latin typeface="Times New Roman"/>
              <a:ea typeface="Times New Roman"/>
              <a:cs typeface="Times New Roman"/>
              <a:sym typeface="Times New Roman"/>
            </a:endParaRPr>
          </a:p>
          <a:p>
            <a:pPr indent="0" lvl="0" marL="0" rtl="0" algn="just">
              <a:lnSpc>
                <a:spcPct val="125000"/>
              </a:lnSpc>
              <a:spcBef>
                <a:spcPts val="0"/>
              </a:spcBef>
              <a:spcAft>
                <a:spcPts val="0"/>
              </a:spcAft>
              <a:buClr>
                <a:schemeClr val="dk1"/>
              </a:buClr>
              <a:buSzPts val="2400"/>
              <a:buNone/>
            </a:pPr>
            <a:r>
              <a:rPr b="1" lang="en-US" sz="2300">
                <a:latin typeface="Times New Roman"/>
                <a:ea typeface="Times New Roman"/>
                <a:cs typeface="Times New Roman"/>
                <a:sym typeface="Times New Roman"/>
              </a:rPr>
              <a:t>Important Needs: </a:t>
            </a:r>
            <a:r>
              <a:rPr lang="en-US" sz="2300">
                <a:latin typeface="Times New Roman"/>
                <a:ea typeface="Times New Roman"/>
                <a:cs typeface="Times New Roman"/>
                <a:sym typeface="Times New Roman"/>
              </a:rPr>
              <a:t>Upload photos whenever and wherever they can, constantly look for interesting personalized merchandise.</a:t>
            </a:r>
            <a:endParaRPr sz="2300"/>
          </a:p>
          <a:p>
            <a:pPr indent="0" lvl="0" marL="0" rtl="0" algn="just">
              <a:lnSpc>
                <a:spcPct val="110000"/>
              </a:lnSpc>
              <a:spcBef>
                <a:spcPts val="1000"/>
              </a:spcBef>
              <a:spcAft>
                <a:spcPts val="0"/>
              </a:spcAft>
              <a:buClr>
                <a:schemeClr val="dk1"/>
              </a:buClr>
              <a:buSzPts val="2400"/>
              <a:buNone/>
            </a:pPr>
            <a:br>
              <a:rPr lang="en-US" sz="2300"/>
            </a:br>
            <a:endParaRPr sz="2300"/>
          </a:p>
        </p:txBody>
      </p:sp>
      <p:sp>
        <p:nvSpPr>
          <p:cNvPr id="547" name="Google Shape;547;p41"/>
          <p:cNvSpPr/>
          <p:nvPr/>
        </p:nvSpPr>
        <p:spPr>
          <a:xfrm>
            <a:off x="8783475" y="6265425"/>
            <a:ext cx="298980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Times New Roman"/>
                <a:ea typeface="Times New Roman"/>
                <a:cs typeface="Times New Roman"/>
                <a:sym typeface="Times New Roman"/>
                <a:extLst>
                  <a:ext uri="http://customooxmlschemas.google.com/">
                    <go:slidesCustomData xmlns:go="http://customooxmlschemas.google.com/" textRoundtripDataId="3"/>
                  </a:ext>
                </a:extLst>
              </a:rPr>
              <a:t>Image credit : Google images</a:t>
            </a:r>
            <a:r>
              <a:rPr b="0" i="0" lang="en-US" sz="1200" u="none" cap="none" strike="noStrike">
                <a:solidFill>
                  <a:schemeClr val="dk2"/>
                </a:solidFill>
                <a:latin typeface="Times New Roman"/>
                <a:ea typeface="Times New Roman"/>
                <a:cs typeface="Times New Roman"/>
                <a:sym typeface="Times New Roman"/>
              </a:rPr>
              <a:t> [4</a:t>
            </a:r>
            <a:r>
              <a:rPr lang="en-US" sz="1200">
                <a:solidFill>
                  <a:schemeClr val="dk2"/>
                </a:solidFill>
                <a:latin typeface="Times New Roman"/>
                <a:ea typeface="Times New Roman"/>
                <a:cs typeface="Times New Roman"/>
                <a:sym typeface="Times New Roman"/>
              </a:rPr>
              <a:t>9</a:t>
            </a:r>
            <a:r>
              <a:rPr b="0" i="0" lang="en-US" sz="1200" u="none" cap="none" strike="noStrike">
                <a:solidFill>
                  <a:schemeClr val="dk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venir"/>
                <a:ea typeface="Avenir"/>
                <a:cs typeface="Avenir"/>
                <a:sym typeface="Avenir"/>
              </a:rPr>
            </a:br>
            <a:endParaRPr b="0" i="0" sz="1800" u="none" cap="none" strike="noStrike">
              <a:solidFill>
                <a:schemeClr val="dk1"/>
              </a:solidFill>
              <a:latin typeface="Avenir"/>
              <a:ea typeface="Avenir"/>
              <a:cs typeface="Avenir"/>
              <a:sym typeface="Avenir"/>
            </a:endParaRPr>
          </a:p>
        </p:txBody>
      </p:sp>
      <p:pic>
        <p:nvPicPr>
          <p:cNvPr id="548" name="Google Shape;548;p41"/>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549" name="Google Shape;549;p41"/>
          <p:cNvSpPr txBox="1"/>
          <p:nvPr/>
        </p:nvSpPr>
        <p:spPr>
          <a:xfrm>
            <a:off x="350800" y="6378175"/>
            <a:ext cx="10289000" cy="3102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1000"/>
              </a:spcBef>
              <a:spcAft>
                <a:spcPts val="0"/>
              </a:spcAft>
              <a:buClr>
                <a:schemeClr val="dk1"/>
              </a:buClr>
              <a:buSzPts val="2400"/>
              <a:buFont typeface="Arial"/>
              <a:buNone/>
            </a:pPr>
            <a:r>
              <a:rPr b="0" i="0" lang="en-US" sz="1100" u="none" cap="none" strike="noStrike">
                <a:solidFill>
                  <a:srgbClr val="6D1D6B"/>
                </a:solidFill>
                <a:latin typeface="Times New Roman"/>
                <a:ea typeface="Times New Roman"/>
                <a:cs typeface="Times New Roman"/>
                <a:sym typeface="Times New Roman"/>
              </a:rPr>
              <a:t>[4</a:t>
            </a:r>
            <a:r>
              <a:rPr lang="en-US" sz="1100">
                <a:solidFill>
                  <a:srgbClr val="6D1D6B"/>
                </a:solidFill>
                <a:latin typeface="Times New Roman"/>
                <a:ea typeface="Times New Roman"/>
                <a:cs typeface="Times New Roman"/>
                <a:sym typeface="Times New Roman"/>
              </a:rPr>
              <a:t>9</a:t>
            </a:r>
            <a:r>
              <a:rPr b="0" i="0" lang="en-US" sz="1100" u="none" cap="none" strike="noStrike">
                <a:solidFill>
                  <a:srgbClr val="6D1D6B"/>
                </a:solidFill>
                <a:latin typeface="Times New Roman"/>
                <a:ea typeface="Times New Roman"/>
                <a:cs typeface="Times New Roman"/>
                <a:sym typeface="Times New Roman"/>
              </a:rPr>
              <a:t>]https://www.istockphoto.com/illustrations/spanish-mom-and-daughter?mediatype=illustration&amp;phrase=spanish%20mom%20and%20daughter&amp;sort=mostpopular</a:t>
            </a:r>
            <a:endParaRPr b="0" i="0" sz="1400" u="none" cap="none" strike="noStrike">
              <a:solidFill>
                <a:srgbClr val="6D1D6B"/>
              </a:solidFill>
              <a:latin typeface="Avenir"/>
              <a:ea typeface="Avenir"/>
              <a:cs typeface="Avenir"/>
              <a:sym typeface="Avenir"/>
            </a:endParaRPr>
          </a:p>
        </p:txBody>
      </p:sp>
      <p:pic>
        <p:nvPicPr>
          <p:cNvPr id="550" name="Google Shape;550;p41"/>
          <p:cNvPicPr preferRelativeResize="0"/>
          <p:nvPr/>
        </p:nvPicPr>
        <p:blipFill rotWithShape="1">
          <a:blip r:embed="rId4">
            <a:alphaModFix/>
          </a:blip>
          <a:srcRect b="0" l="0" r="0" t="0"/>
          <a:stretch/>
        </p:blipFill>
        <p:spPr>
          <a:xfrm>
            <a:off x="8783475" y="1363775"/>
            <a:ext cx="2855699" cy="4585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Agenda</a:t>
            </a:r>
            <a:endParaRPr/>
          </a:p>
        </p:txBody>
      </p:sp>
      <p:sp>
        <p:nvSpPr>
          <p:cNvPr id="232" name="Google Shape;232;p4"/>
          <p:cNvSpPr txBox="1"/>
          <p:nvPr>
            <p:ph idx="1" type="body"/>
          </p:nvPr>
        </p:nvSpPr>
        <p:spPr>
          <a:xfrm>
            <a:off x="908304" y="1458922"/>
            <a:ext cx="4937760" cy="4438650"/>
          </a:xfrm>
          <a:prstGeom prst="rect">
            <a:avLst/>
          </a:prstGeom>
          <a:noFill/>
          <a:ln>
            <a:noFill/>
          </a:ln>
        </p:spPr>
        <p:txBody>
          <a:bodyPr anchorCtr="0" anchor="t" bIns="45700" lIns="91425" spcFirstLastPara="1" rIns="91425" wrap="square" tIns="45700">
            <a:noAutofit/>
          </a:bodyPr>
          <a:lstStyle/>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Mission Statement</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About the company </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Who are we ?</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Services rendered by Us</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Problem Statement</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Existing System</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Business, System and Functional Requirements</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Exploring OSS – MongoDB</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Oracle and MongoDB</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Why MongoDB suits us better ?</a:t>
            </a:r>
            <a:endParaRPr/>
          </a:p>
          <a:p>
            <a:pPr indent="-228600" lvl="0" marL="457200" rtl="0" algn="l">
              <a:lnSpc>
                <a:spcPct val="110000"/>
              </a:lnSpc>
              <a:spcBef>
                <a:spcPts val="1000"/>
              </a:spcBef>
              <a:spcAft>
                <a:spcPts val="0"/>
              </a:spcAft>
              <a:buSzPts val="1800"/>
              <a:buNone/>
            </a:pPr>
            <a:r>
              <a:t/>
            </a:r>
            <a:endParaRPr sz="1800">
              <a:latin typeface="Times New Roman"/>
              <a:ea typeface="Times New Roman"/>
              <a:cs typeface="Times New Roman"/>
              <a:sym typeface="Times New Roman"/>
            </a:endParaRPr>
          </a:p>
          <a:p>
            <a:pPr indent="0" lvl="0" marL="114300" rtl="0" algn="l">
              <a:lnSpc>
                <a:spcPct val="110000"/>
              </a:lnSpc>
              <a:spcBef>
                <a:spcPts val="1000"/>
              </a:spcBef>
              <a:spcAft>
                <a:spcPts val="0"/>
              </a:spcAft>
              <a:buSzPts val="1800"/>
              <a:buNone/>
            </a:pPr>
            <a:br>
              <a:rPr lang="en-US"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sp>
        <p:nvSpPr>
          <p:cNvPr id="233" name="Google Shape;233;p4"/>
          <p:cNvSpPr txBox="1"/>
          <p:nvPr>
            <p:ph idx="2" type="body"/>
          </p:nvPr>
        </p:nvSpPr>
        <p:spPr>
          <a:xfrm>
            <a:off x="6096000" y="1458922"/>
            <a:ext cx="5145022" cy="4067175"/>
          </a:xfrm>
          <a:prstGeom prst="rect">
            <a:avLst/>
          </a:prstGeom>
          <a:noFill/>
          <a:ln>
            <a:noFill/>
          </a:ln>
        </p:spPr>
        <p:txBody>
          <a:bodyPr anchorCtr="0" anchor="t" bIns="45700" lIns="91425" spcFirstLastPara="1" rIns="91425" wrap="square" tIns="45700">
            <a:noAutofit/>
          </a:bodyPr>
          <a:lstStyle/>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System Architecture</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Personas</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User Stories &amp; Acceptance Criteria</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Software Development Life Cycle</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Product Roadmap</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Release Plan and Branch Management</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Project Plan</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Testing &amp; Bug Tracking</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Risks and Mitigation</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Return on Investment and Value</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Business value and Success Metrics</a:t>
            </a:r>
            <a:endParaRPr/>
          </a:p>
          <a:p>
            <a:pPr indent="-342900" lvl="0" marL="457200" rtl="0" algn="l">
              <a:lnSpc>
                <a:spcPct val="110000"/>
              </a:lnSpc>
              <a:spcBef>
                <a:spcPts val="1000"/>
              </a:spcBef>
              <a:spcAft>
                <a:spcPts val="0"/>
              </a:spcAft>
              <a:buSzPts val="1800"/>
              <a:buChar char="•"/>
            </a:pPr>
            <a:r>
              <a:rPr lang="en-US" sz="1800">
                <a:latin typeface="Times New Roman"/>
                <a:ea typeface="Times New Roman"/>
                <a:cs typeface="Times New Roman"/>
                <a:sym typeface="Times New Roman"/>
              </a:rPr>
              <a:t>Conclusion</a:t>
            </a:r>
            <a:endParaRPr/>
          </a:p>
        </p:txBody>
      </p:sp>
      <p:pic>
        <p:nvPicPr>
          <p:cNvPr id="234" name="Google Shape;234;p4"/>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42"/>
          <p:cNvSpPr txBox="1"/>
          <p:nvPr>
            <p:ph type="title"/>
          </p:nvPr>
        </p:nvSpPr>
        <p:spPr>
          <a:xfrm>
            <a:off x="791110" y="548640"/>
            <a:ext cx="10492586"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Angela - Professional Photographer</a:t>
            </a:r>
            <a:endParaRPr/>
          </a:p>
        </p:txBody>
      </p:sp>
      <p:sp>
        <p:nvSpPr>
          <p:cNvPr id="556" name="Google Shape;556;p42"/>
          <p:cNvSpPr txBox="1"/>
          <p:nvPr>
            <p:ph idx="1" type="body"/>
          </p:nvPr>
        </p:nvSpPr>
        <p:spPr>
          <a:xfrm>
            <a:off x="469175" y="1789238"/>
            <a:ext cx="8777700" cy="3087300"/>
          </a:xfrm>
          <a:prstGeom prst="rect">
            <a:avLst/>
          </a:prstGeom>
          <a:noFill/>
          <a:ln>
            <a:noFill/>
          </a:ln>
        </p:spPr>
        <p:txBody>
          <a:bodyPr anchorCtr="0" anchor="t" bIns="45700" lIns="91425" spcFirstLastPara="1" rIns="91425" wrap="square" tIns="45700">
            <a:noAutofit/>
          </a:bodyPr>
          <a:lstStyle/>
          <a:p>
            <a:pPr indent="0" lvl="0" marL="0" rtl="0" algn="just">
              <a:lnSpc>
                <a:spcPct val="110000"/>
              </a:lnSpc>
              <a:spcBef>
                <a:spcPts val="0"/>
              </a:spcBef>
              <a:spcAft>
                <a:spcPts val="0"/>
              </a:spcAft>
              <a:buClr>
                <a:schemeClr val="dk1"/>
              </a:buClr>
              <a:buSzPts val="2400"/>
              <a:buNone/>
            </a:pPr>
            <a:r>
              <a:rPr lang="en-US" sz="2300">
                <a:latin typeface="Times New Roman"/>
                <a:ea typeface="Times New Roman"/>
                <a:cs typeface="Times New Roman"/>
                <a:sym typeface="Times New Roman"/>
              </a:rPr>
              <a:t>Angela, 28, lives in New York City. Angela started photography as a passion at the age of 16 and has now turned that into a profession. She has completed a film/video and photographic arts program last year from the School of Visual Arts in NYC. She had worked under Pamela Hanson, the famous fashion photographer as an intern for a couple months. Angela is now trying to start a small business of her own where she can address the photography needs of people for any event, celebration or photoshoot.</a:t>
            </a:r>
            <a:endParaRPr sz="2300">
              <a:latin typeface="Times New Roman"/>
              <a:ea typeface="Times New Roman"/>
              <a:cs typeface="Times New Roman"/>
              <a:sym typeface="Times New Roman"/>
            </a:endParaRPr>
          </a:p>
        </p:txBody>
      </p:sp>
      <p:sp>
        <p:nvSpPr>
          <p:cNvPr id="557" name="Google Shape;557;p42"/>
          <p:cNvSpPr/>
          <p:nvPr/>
        </p:nvSpPr>
        <p:spPr>
          <a:xfrm>
            <a:off x="9098859" y="5818829"/>
            <a:ext cx="238170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Times New Roman"/>
                <a:ea typeface="Times New Roman"/>
                <a:cs typeface="Times New Roman"/>
                <a:sym typeface="Times New Roman"/>
              </a:rPr>
              <a:t>Image credit : Google images[</a:t>
            </a:r>
            <a:r>
              <a:rPr lang="en-US" sz="1200">
                <a:solidFill>
                  <a:schemeClr val="dk2"/>
                </a:solidFill>
                <a:latin typeface="Times New Roman"/>
                <a:ea typeface="Times New Roman"/>
                <a:cs typeface="Times New Roman"/>
                <a:sym typeface="Times New Roman"/>
              </a:rPr>
              <a:t>50</a:t>
            </a:r>
            <a:r>
              <a:rPr b="0" i="0" lang="en-US" sz="1200" u="none" cap="none" strike="noStrike">
                <a:solidFill>
                  <a:schemeClr val="dk2"/>
                </a:solidFill>
                <a:latin typeface="Times New Roman"/>
                <a:ea typeface="Times New Roman"/>
                <a:cs typeface="Times New Roman"/>
                <a:sym typeface="Times New Roman"/>
              </a:rPr>
              <a:t>]</a:t>
            </a:r>
            <a:endParaRPr b="0" i="0" sz="1800" u="none" cap="none" strike="noStrike">
              <a:solidFill>
                <a:schemeClr val="dk1"/>
              </a:solidFill>
              <a:latin typeface="Avenir"/>
              <a:ea typeface="Avenir"/>
              <a:cs typeface="Avenir"/>
              <a:sym typeface="Avenir"/>
            </a:endParaRPr>
          </a:p>
        </p:txBody>
      </p:sp>
      <p:pic>
        <p:nvPicPr>
          <p:cNvPr id="558" name="Google Shape;558;p42"/>
          <p:cNvPicPr preferRelativeResize="0"/>
          <p:nvPr/>
        </p:nvPicPr>
        <p:blipFill rotWithShape="1">
          <a:blip r:embed="rId3">
            <a:alphaModFix/>
          </a:blip>
          <a:srcRect b="0" l="0" r="0" t="0"/>
          <a:stretch/>
        </p:blipFill>
        <p:spPr>
          <a:xfrm>
            <a:off x="9360204" y="1230004"/>
            <a:ext cx="2476075" cy="4588825"/>
          </a:xfrm>
          <a:prstGeom prst="rect">
            <a:avLst/>
          </a:prstGeom>
          <a:noFill/>
          <a:ln>
            <a:noFill/>
          </a:ln>
        </p:spPr>
      </p:pic>
      <p:pic>
        <p:nvPicPr>
          <p:cNvPr id="559" name="Google Shape;559;p42"/>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
        <p:nvSpPr>
          <p:cNvPr id="560" name="Google Shape;560;p42"/>
          <p:cNvSpPr txBox="1"/>
          <p:nvPr/>
        </p:nvSpPr>
        <p:spPr>
          <a:xfrm>
            <a:off x="469175" y="4822200"/>
            <a:ext cx="8680367" cy="1416900"/>
          </a:xfrm>
          <a:prstGeom prst="rect">
            <a:avLst/>
          </a:prstGeom>
          <a:noFill/>
          <a:ln>
            <a:noFill/>
          </a:ln>
        </p:spPr>
        <p:txBody>
          <a:bodyPr anchorCtr="0" anchor="t" bIns="91425" lIns="91425" spcFirstLastPara="1" rIns="91425" wrap="square" tIns="91425">
            <a:noAutofit/>
          </a:bodyPr>
          <a:lstStyle/>
          <a:p>
            <a:pPr indent="0" lvl="0" marL="0" marR="0" rtl="0" algn="just">
              <a:lnSpc>
                <a:spcPct val="110000"/>
              </a:lnSpc>
              <a:spcBef>
                <a:spcPts val="0"/>
              </a:spcBef>
              <a:spcAft>
                <a:spcPts val="0"/>
              </a:spcAft>
              <a:buClr>
                <a:schemeClr val="dk1"/>
              </a:buClr>
              <a:buSzPts val="2400"/>
              <a:buFont typeface="Arial"/>
              <a:buNone/>
            </a:pPr>
            <a:r>
              <a:rPr b="1" i="0" lang="en-US" sz="2300" u="none" cap="none" strike="noStrike">
                <a:solidFill>
                  <a:schemeClr val="dk1"/>
                </a:solidFill>
                <a:latin typeface="Times New Roman"/>
                <a:ea typeface="Times New Roman"/>
                <a:cs typeface="Times New Roman"/>
                <a:sym typeface="Times New Roman"/>
              </a:rPr>
              <a:t>Qualities: </a:t>
            </a:r>
            <a:r>
              <a:rPr b="0" i="0" lang="en-US" sz="2300" u="none" cap="none" strike="noStrike">
                <a:solidFill>
                  <a:schemeClr val="dk1"/>
                </a:solidFill>
                <a:latin typeface="Times New Roman"/>
                <a:ea typeface="Times New Roman"/>
                <a:cs typeface="Times New Roman"/>
                <a:sym typeface="Times New Roman"/>
              </a:rPr>
              <a:t>Passionate about photography.</a:t>
            </a:r>
            <a:endParaRPr b="0" i="0" sz="2300" u="none" cap="none" strike="noStrike">
              <a:solidFill>
                <a:schemeClr val="dk1"/>
              </a:solidFill>
              <a:latin typeface="Times New Roman"/>
              <a:ea typeface="Times New Roman"/>
              <a:cs typeface="Times New Roman"/>
              <a:sym typeface="Times New Roman"/>
            </a:endParaRPr>
          </a:p>
          <a:p>
            <a:pPr indent="0" lvl="0" marL="0" marR="0" rtl="0" algn="just">
              <a:lnSpc>
                <a:spcPct val="110000"/>
              </a:lnSpc>
              <a:spcBef>
                <a:spcPts val="0"/>
              </a:spcBef>
              <a:spcAft>
                <a:spcPts val="0"/>
              </a:spcAft>
              <a:buClr>
                <a:schemeClr val="dk1"/>
              </a:buClr>
              <a:buSzPts val="2400"/>
              <a:buFont typeface="Arial"/>
              <a:buNone/>
            </a:pPr>
            <a:r>
              <a:rPr b="1" i="0" lang="en-US" sz="2300" u="none" cap="none" strike="noStrike">
                <a:solidFill>
                  <a:schemeClr val="dk1"/>
                </a:solidFill>
                <a:latin typeface="Times New Roman"/>
                <a:ea typeface="Times New Roman"/>
                <a:cs typeface="Times New Roman"/>
                <a:sym typeface="Times New Roman"/>
              </a:rPr>
              <a:t>Important Needs: </a:t>
            </a:r>
            <a:r>
              <a:rPr b="0" i="0" lang="en-US" sz="2300" u="none" cap="none" strike="noStrike">
                <a:solidFill>
                  <a:schemeClr val="dk1"/>
                </a:solidFill>
                <a:latin typeface="Times New Roman"/>
                <a:ea typeface="Times New Roman"/>
                <a:cs typeface="Times New Roman"/>
                <a:sym typeface="Times New Roman"/>
              </a:rPr>
              <a:t>Angela wants to provide the best pictures to her customers. She needs access to top notch editing tools and templates to create photo albums for her customers.</a:t>
            </a:r>
            <a:endParaRPr b="0" i="0" sz="1400" u="none" cap="none" strike="noStrike">
              <a:solidFill>
                <a:srgbClr val="000000"/>
              </a:solidFill>
              <a:latin typeface="Avenir"/>
              <a:ea typeface="Avenir"/>
              <a:cs typeface="Avenir"/>
              <a:sym typeface="Avenir"/>
            </a:endParaRPr>
          </a:p>
        </p:txBody>
      </p:sp>
      <p:sp>
        <p:nvSpPr>
          <p:cNvPr id="561" name="Google Shape;561;p42"/>
          <p:cNvSpPr txBox="1"/>
          <p:nvPr/>
        </p:nvSpPr>
        <p:spPr>
          <a:xfrm>
            <a:off x="469175" y="6549300"/>
            <a:ext cx="8512200" cy="30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50</a:t>
            </a: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5"/>
              </a:rPr>
              <a:t>https://pngtree.com/freebackground/vector-photographic-equipment-background-poster_1005928.html</a:t>
            </a:r>
            <a:endParaRPr b="0" i="0" sz="11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46"/>
          <p:cNvSpPr txBox="1"/>
          <p:nvPr>
            <p:ph type="title"/>
          </p:nvPr>
        </p:nvSpPr>
        <p:spPr>
          <a:xfrm>
            <a:off x="760287" y="486995"/>
            <a:ext cx="10492586"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br>
              <a:rPr b="1" lang="en-US" sz="3600">
                <a:latin typeface="Times New Roman"/>
                <a:ea typeface="Times New Roman"/>
                <a:cs typeface="Times New Roman"/>
                <a:sym typeface="Times New Roman"/>
              </a:rPr>
            </a:br>
            <a:br>
              <a:rPr b="1" lang="en-US" sz="3600">
                <a:latin typeface="Times New Roman"/>
                <a:ea typeface="Times New Roman"/>
                <a:cs typeface="Times New Roman"/>
                <a:sym typeface="Times New Roman"/>
              </a:rPr>
            </a:br>
            <a:br>
              <a:rPr b="1" lang="en-US" sz="3600">
                <a:latin typeface="Times New Roman"/>
                <a:ea typeface="Times New Roman"/>
                <a:cs typeface="Times New Roman"/>
                <a:sym typeface="Times New Roman"/>
              </a:rPr>
            </a:br>
            <a:br>
              <a:rPr b="1" lang="en-US" sz="3600">
                <a:latin typeface="Times New Roman"/>
                <a:ea typeface="Times New Roman"/>
                <a:cs typeface="Times New Roman"/>
                <a:sym typeface="Times New Roman"/>
              </a:rPr>
            </a:br>
            <a:r>
              <a:rPr b="1" lang="en-US" sz="3600">
                <a:latin typeface="Times New Roman"/>
                <a:ea typeface="Times New Roman"/>
                <a:cs typeface="Times New Roman"/>
                <a:sym typeface="Times New Roman"/>
              </a:rPr>
              <a:t>Charles - Data Analyst</a:t>
            </a:r>
            <a:br>
              <a:rPr lang="en-US" sz="3600"/>
            </a:br>
            <a:br>
              <a:rPr lang="en-US" sz="3600"/>
            </a:br>
            <a:br>
              <a:rPr lang="en-US" sz="3600"/>
            </a:br>
            <a:br>
              <a:rPr lang="en-US" sz="3600"/>
            </a:br>
            <a:endParaRPr b="1" sz="3600">
              <a:latin typeface="Times New Roman"/>
              <a:ea typeface="Times New Roman"/>
              <a:cs typeface="Times New Roman"/>
              <a:sym typeface="Times New Roman"/>
            </a:endParaRPr>
          </a:p>
        </p:txBody>
      </p:sp>
      <p:sp>
        <p:nvSpPr>
          <p:cNvPr id="567" name="Google Shape;567;p46"/>
          <p:cNvSpPr txBox="1"/>
          <p:nvPr>
            <p:ph idx="1" type="body"/>
          </p:nvPr>
        </p:nvSpPr>
        <p:spPr>
          <a:xfrm>
            <a:off x="341475" y="1990650"/>
            <a:ext cx="7497900" cy="2876700"/>
          </a:xfrm>
          <a:prstGeom prst="rect">
            <a:avLst/>
          </a:prstGeom>
          <a:noFill/>
          <a:ln>
            <a:noFill/>
          </a:ln>
        </p:spPr>
        <p:txBody>
          <a:bodyPr anchorCtr="0" anchor="t" bIns="45700" lIns="91425" spcFirstLastPara="1" rIns="91425" wrap="square" tIns="45700">
            <a:noAutofit/>
          </a:bodyPr>
          <a:lstStyle/>
          <a:p>
            <a:pPr indent="0" lvl="0" marL="0" rtl="0" algn="just">
              <a:lnSpc>
                <a:spcPct val="110000"/>
              </a:lnSpc>
              <a:spcBef>
                <a:spcPts val="0"/>
              </a:spcBef>
              <a:spcAft>
                <a:spcPts val="0"/>
              </a:spcAft>
              <a:buClr>
                <a:schemeClr val="dk1"/>
              </a:buClr>
              <a:buSzPts val="2400"/>
              <a:buNone/>
            </a:pPr>
            <a:r>
              <a:rPr lang="en-US" sz="2300">
                <a:latin typeface="Times New Roman"/>
                <a:ea typeface="Times New Roman"/>
                <a:cs typeface="Times New Roman"/>
                <a:sym typeface="Times New Roman"/>
              </a:rPr>
              <a:t>Charles, 26 years old, from San Jose, has graduated with a master's degree in Information Systems from the North Eastern University in Boston. He has done his specialization in data analytics and data visualization. He has worked as an Analytics and BI developer at GMO for a year before joining Picturesque. His love for data and thirst to learn new technologies has benefited Picturesque in many ways.</a:t>
            </a:r>
            <a:endParaRPr sz="2300"/>
          </a:p>
        </p:txBody>
      </p:sp>
      <p:sp>
        <p:nvSpPr>
          <p:cNvPr id="568" name="Google Shape;568;p46"/>
          <p:cNvSpPr/>
          <p:nvPr/>
        </p:nvSpPr>
        <p:spPr>
          <a:xfrm>
            <a:off x="8757673" y="5189357"/>
            <a:ext cx="565421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Times New Roman"/>
                <a:ea typeface="Times New Roman"/>
                <a:cs typeface="Times New Roman"/>
                <a:sym typeface="Times New Roman"/>
              </a:rPr>
              <a:t>Image credit : Google images [</a:t>
            </a:r>
            <a:r>
              <a:rPr lang="en-US" sz="1200">
                <a:solidFill>
                  <a:schemeClr val="dk2"/>
                </a:solidFill>
                <a:latin typeface="Times New Roman"/>
                <a:ea typeface="Times New Roman"/>
                <a:cs typeface="Times New Roman"/>
                <a:sym typeface="Times New Roman"/>
              </a:rPr>
              <a:t>51</a:t>
            </a:r>
            <a:r>
              <a:rPr b="0" i="0" lang="en-US" sz="1200" u="none" cap="none" strike="noStrike">
                <a:solidFill>
                  <a:schemeClr val="dk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venir"/>
                <a:ea typeface="Avenir"/>
                <a:cs typeface="Avenir"/>
                <a:sym typeface="Avenir"/>
              </a:rPr>
            </a:br>
            <a:endParaRPr b="0" i="0" sz="1800" u="none" cap="none" strike="noStrike">
              <a:solidFill>
                <a:schemeClr val="dk1"/>
              </a:solidFill>
              <a:latin typeface="Avenir"/>
              <a:ea typeface="Avenir"/>
              <a:cs typeface="Avenir"/>
              <a:sym typeface="Avenir"/>
            </a:endParaRPr>
          </a:p>
        </p:txBody>
      </p:sp>
      <p:sp>
        <p:nvSpPr>
          <p:cNvPr id="569" name="Google Shape;569;p46"/>
          <p:cNvSpPr txBox="1"/>
          <p:nvPr/>
        </p:nvSpPr>
        <p:spPr>
          <a:xfrm>
            <a:off x="262667" y="5570826"/>
            <a:ext cx="10942890" cy="8001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300" u="none" cap="none" strike="noStrike">
                <a:solidFill>
                  <a:schemeClr val="dk1"/>
                </a:solidFill>
                <a:latin typeface="Times New Roman"/>
                <a:ea typeface="Times New Roman"/>
                <a:cs typeface="Times New Roman"/>
                <a:sym typeface="Times New Roman"/>
              </a:rPr>
              <a:t>Important Needs: </a:t>
            </a:r>
            <a:r>
              <a:rPr b="0" i="0" lang="en-US" sz="2300" u="none" cap="none" strike="noStrike">
                <a:solidFill>
                  <a:schemeClr val="dk1"/>
                </a:solidFill>
                <a:latin typeface="Times New Roman"/>
                <a:ea typeface="Times New Roman"/>
                <a:cs typeface="Times New Roman"/>
                <a:sym typeface="Times New Roman"/>
              </a:rPr>
              <a:t>He wants to interpret data, analyze results using statistical techniques and provide ongoing reports which will help in making business decisions for Picturesque.</a:t>
            </a:r>
            <a:endParaRPr b="0" i="0" sz="2300" u="none" cap="none" strike="noStrike">
              <a:solidFill>
                <a:schemeClr val="dk1"/>
              </a:solidFill>
              <a:latin typeface="Avenir"/>
              <a:ea typeface="Avenir"/>
              <a:cs typeface="Avenir"/>
              <a:sym typeface="Avenir"/>
            </a:endParaRPr>
          </a:p>
        </p:txBody>
      </p:sp>
      <p:pic>
        <p:nvPicPr>
          <p:cNvPr id="570" name="Google Shape;570;p46"/>
          <p:cNvPicPr preferRelativeResize="0"/>
          <p:nvPr/>
        </p:nvPicPr>
        <p:blipFill rotWithShape="1">
          <a:blip r:embed="rId3">
            <a:alphaModFix/>
          </a:blip>
          <a:srcRect b="0" l="0" r="0" t="0"/>
          <a:stretch/>
        </p:blipFill>
        <p:spPr>
          <a:xfrm>
            <a:off x="11455686" y="6085709"/>
            <a:ext cx="736314" cy="772291"/>
          </a:xfrm>
          <a:prstGeom prst="rect">
            <a:avLst/>
          </a:prstGeom>
          <a:noFill/>
          <a:ln>
            <a:noFill/>
          </a:ln>
        </p:spPr>
      </p:pic>
      <p:sp>
        <p:nvSpPr>
          <p:cNvPr id="571" name="Google Shape;571;p46"/>
          <p:cNvSpPr txBox="1"/>
          <p:nvPr/>
        </p:nvSpPr>
        <p:spPr>
          <a:xfrm>
            <a:off x="341475" y="6500700"/>
            <a:ext cx="5861700" cy="35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51</a:t>
            </a: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4"/>
              </a:rPr>
              <a:t>https://www.bitqueues.com/tips-to-set-up-home-office/</a:t>
            </a:r>
            <a:endParaRPr b="0" i="0" sz="1100" u="none" cap="none" strike="noStrike">
              <a:solidFill>
                <a:srgbClr val="6D1D6B"/>
              </a:solidFill>
              <a:latin typeface="Times New Roman"/>
              <a:ea typeface="Times New Roman"/>
              <a:cs typeface="Times New Roman"/>
              <a:sym typeface="Times New Roman"/>
            </a:endParaRPr>
          </a:p>
        </p:txBody>
      </p:sp>
      <p:pic>
        <p:nvPicPr>
          <p:cNvPr id="572" name="Google Shape;572;p46"/>
          <p:cNvPicPr preferRelativeResize="0"/>
          <p:nvPr/>
        </p:nvPicPr>
        <p:blipFill rotWithShape="1">
          <a:blip r:embed="rId5">
            <a:alphaModFix/>
          </a:blip>
          <a:srcRect b="0" l="0" r="0" t="0"/>
          <a:stretch/>
        </p:blipFill>
        <p:spPr>
          <a:xfrm>
            <a:off x="8016807" y="2384403"/>
            <a:ext cx="3807036" cy="2657742"/>
          </a:xfrm>
          <a:prstGeom prst="rect">
            <a:avLst/>
          </a:prstGeom>
          <a:noFill/>
          <a:ln>
            <a:noFill/>
          </a:ln>
        </p:spPr>
      </p:pic>
      <p:sp>
        <p:nvSpPr>
          <p:cNvPr id="573" name="Google Shape;573;p46"/>
          <p:cNvSpPr/>
          <p:nvPr/>
        </p:nvSpPr>
        <p:spPr>
          <a:xfrm>
            <a:off x="262667" y="4704610"/>
            <a:ext cx="7497900"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300" u="none" cap="none" strike="noStrike">
                <a:solidFill>
                  <a:schemeClr val="dk1"/>
                </a:solidFill>
                <a:latin typeface="Times New Roman"/>
                <a:ea typeface="Times New Roman"/>
                <a:cs typeface="Times New Roman"/>
                <a:sym typeface="Times New Roman"/>
              </a:rPr>
              <a:t>Qualities</a:t>
            </a:r>
            <a:r>
              <a:rPr b="0" i="0" lang="en-US" sz="2300" u="none" cap="none" strike="noStrike">
                <a:solidFill>
                  <a:schemeClr val="dk1"/>
                </a:solidFill>
                <a:latin typeface="Times New Roman"/>
                <a:ea typeface="Times New Roman"/>
                <a:cs typeface="Times New Roman"/>
                <a:sym typeface="Times New Roman"/>
              </a:rPr>
              <a:t>: Passion for Data, Pro in data exploration and analysis, Experienced with many BI tools.</a:t>
            </a:r>
            <a:endParaRPr b="1" i="0" sz="23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44"/>
          <p:cNvSpPr txBox="1"/>
          <p:nvPr>
            <p:ph type="title"/>
          </p:nvPr>
        </p:nvSpPr>
        <p:spPr>
          <a:xfrm>
            <a:off x="760286" y="588278"/>
            <a:ext cx="10492586"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br>
              <a:rPr b="1" lang="en-US" sz="3600">
                <a:latin typeface="Times New Roman"/>
                <a:ea typeface="Times New Roman"/>
                <a:cs typeface="Times New Roman"/>
                <a:sym typeface="Times New Roman"/>
              </a:rPr>
            </a:br>
            <a:br>
              <a:rPr b="1" lang="en-US" sz="3600">
                <a:latin typeface="Times New Roman"/>
                <a:ea typeface="Times New Roman"/>
                <a:cs typeface="Times New Roman"/>
                <a:sym typeface="Times New Roman"/>
              </a:rPr>
            </a:br>
            <a:r>
              <a:rPr b="1" lang="en-US" sz="3600">
                <a:latin typeface="Times New Roman"/>
                <a:ea typeface="Times New Roman"/>
                <a:cs typeface="Times New Roman"/>
                <a:sym typeface="Times New Roman"/>
              </a:rPr>
              <a:t>Joel - Database Architect </a:t>
            </a:r>
            <a:br>
              <a:rPr lang="en-US" sz="3600"/>
            </a:br>
            <a:br>
              <a:rPr lang="en-US" sz="3600"/>
            </a:br>
            <a:endParaRPr b="1" sz="3600">
              <a:latin typeface="Times New Roman"/>
              <a:ea typeface="Times New Roman"/>
              <a:cs typeface="Times New Roman"/>
              <a:sym typeface="Times New Roman"/>
            </a:endParaRPr>
          </a:p>
        </p:txBody>
      </p:sp>
      <p:sp>
        <p:nvSpPr>
          <p:cNvPr id="579" name="Google Shape;579;p44"/>
          <p:cNvSpPr txBox="1"/>
          <p:nvPr>
            <p:ph idx="1" type="body"/>
          </p:nvPr>
        </p:nvSpPr>
        <p:spPr>
          <a:xfrm>
            <a:off x="322994" y="1922794"/>
            <a:ext cx="6935056" cy="2876764"/>
          </a:xfrm>
          <a:prstGeom prst="rect">
            <a:avLst/>
          </a:prstGeom>
          <a:noFill/>
          <a:ln>
            <a:noFill/>
          </a:ln>
        </p:spPr>
        <p:txBody>
          <a:bodyPr anchorCtr="0" anchor="t" bIns="45700" lIns="91425" spcFirstLastPara="1" rIns="91425" wrap="square" tIns="45700">
            <a:noAutofit/>
          </a:bodyPr>
          <a:lstStyle/>
          <a:p>
            <a:pPr indent="0" lvl="0" marL="0" rtl="0" algn="just">
              <a:lnSpc>
                <a:spcPct val="130000"/>
              </a:lnSpc>
              <a:spcBef>
                <a:spcPts val="0"/>
              </a:spcBef>
              <a:spcAft>
                <a:spcPts val="0"/>
              </a:spcAft>
              <a:buClr>
                <a:schemeClr val="dk1"/>
              </a:buClr>
              <a:buSzPts val="2400"/>
              <a:buNone/>
            </a:pPr>
            <a:r>
              <a:rPr lang="en-US" sz="2300">
                <a:latin typeface="Times New Roman"/>
                <a:ea typeface="Times New Roman"/>
                <a:cs typeface="Times New Roman"/>
                <a:sym typeface="Times New Roman"/>
              </a:rPr>
              <a:t>Joel, 36, is a database architect at Picturesque. He lives in Morgan Hills, CA, and loves to listen to podcast when commuting to and from work. During the weekend, Joel loves to host BBQ party at home or go hiking with friends. He is also a licensed realtor, which brings him extra income. </a:t>
            </a:r>
            <a:endParaRPr sz="2300">
              <a:latin typeface="Times New Roman"/>
              <a:ea typeface="Times New Roman"/>
              <a:cs typeface="Times New Roman"/>
              <a:sym typeface="Times New Roman"/>
            </a:endParaRPr>
          </a:p>
          <a:p>
            <a:pPr indent="0" lvl="0" marL="0" rtl="0" algn="just">
              <a:lnSpc>
                <a:spcPct val="110000"/>
              </a:lnSpc>
              <a:spcBef>
                <a:spcPts val="1000"/>
              </a:spcBef>
              <a:spcAft>
                <a:spcPts val="0"/>
              </a:spcAft>
              <a:buClr>
                <a:schemeClr val="dk1"/>
              </a:buClr>
              <a:buSzPts val="2400"/>
              <a:buNone/>
            </a:pPr>
            <a:br>
              <a:rPr lang="en-US" sz="2300">
                <a:latin typeface="Times New Roman"/>
                <a:ea typeface="Times New Roman"/>
                <a:cs typeface="Times New Roman"/>
                <a:sym typeface="Times New Roman"/>
              </a:rPr>
            </a:br>
            <a:endParaRPr sz="2300">
              <a:latin typeface="Times New Roman"/>
              <a:ea typeface="Times New Roman"/>
              <a:cs typeface="Times New Roman"/>
              <a:sym typeface="Times New Roman"/>
            </a:endParaRPr>
          </a:p>
        </p:txBody>
      </p:sp>
      <p:sp>
        <p:nvSpPr>
          <p:cNvPr id="580" name="Google Shape;580;p44"/>
          <p:cNvSpPr/>
          <p:nvPr/>
        </p:nvSpPr>
        <p:spPr>
          <a:xfrm>
            <a:off x="8425767" y="5171859"/>
            <a:ext cx="565421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Times New Roman"/>
                <a:ea typeface="Times New Roman"/>
                <a:cs typeface="Times New Roman"/>
                <a:sym typeface="Times New Roman"/>
              </a:rPr>
              <a:t>Image credit : Google images [</a:t>
            </a:r>
            <a:r>
              <a:rPr lang="en-US" sz="1200">
                <a:solidFill>
                  <a:schemeClr val="dk2"/>
                </a:solidFill>
                <a:latin typeface="Times New Roman"/>
                <a:ea typeface="Times New Roman"/>
                <a:cs typeface="Times New Roman"/>
                <a:sym typeface="Times New Roman"/>
              </a:rPr>
              <a:t>52</a:t>
            </a:r>
            <a:r>
              <a:rPr b="0" i="0" lang="en-US" sz="1200" u="none" cap="none" strike="noStrike">
                <a:solidFill>
                  <a:schemeClr val="dk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venir"/>
                <a:ea typeface="Avenir"/>
                <a:cs typeface="Avenir"/>
                <a:sym typeface="Avenir"/>
              </a:rPr>
            </a:br>
            <a:endParaRPr b="0" i="0" sz="1800" u="none" cap="none" strike="noStrike">
              <a:solidFill>
                <a:schemeClr val="dk1"/>
              </a:solidFill>
              <a:latin typeface="Avenir"/>
              <a:ea typeface="Avenir"/>
              <a:cs typeface="Avenir"/>
              <a:sym typeface="Avenir"/>
            </a:endParaRPr>
          </a:p>
        </p:txBody>
      </p:sp>
      <p:sp>
        <p:nvSpPr>
          <p:cNvPr id="581" name="Google Shape;581;p44"/>
          <p:cNvSpPr txBox="1"/>
          <p:nvPr/>
        </p:nvSpPr>
        <p:spPr>
          <a:xfrm>
            <a:off x="270553" y="4615323"/>
            <a:ext cx="7438116" cy="1366488"/>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400"/>
              <a:buFont typeface="Arial"/>
              <a:buNone/>
            </a:pPr>
            <a:r>
              <a:rPr b="1" i="0" lang="en-US" sz="2300" u="none" cap="none" strike="noStrike">
                <a:solidFill>
                  <a:schemeClr val="dk1"/>
                </a:solidFill>
                <a:latin typeface="Times New Roman"/>
                <a:ea typeface="Times New Roman"/>
                <a:cs typeface="Times New Roman"/>
                <a:sym typeface="Times New Roman"/>
              </a:rPr>
              <a:t>Qualities: </a:t>
            </a:r>
            <a:r>
              <a:rPr b="0" i="0" lang="en-US" sz="2300" u="none" cap="none" strike="noStrike">
                <a:solidFill>
                  <a:schemeClr val="dk1"/>
                </a:solidFill>
                <a:latin typeface="Times New Roman"/>
                <a:ea typeface="Times New Roman"/>
                <a:cs typeface="Times New Roman"/>
                <a:sym typeface="Times New Roman"/>
              </a:rPr>
              <a:t>Technology/database enthusiastic, experienced with most databases</a:t>
            </a:r>
            <a:endParaRPr b="0" i="0" sz="23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2300" u="none" cap="none" strike="noStrike">
              <a:solidFill>
                <a:schemeClr val="dk1"/>
              </a:solidFill>
              <a:latin typeface="Times New Roman"/>
              <a:ea typeface="Times New Roman"/>
              <a:cs typeface="Times New Roman"/>
              <a:sym typeface="Times New Roman"/>
            </a:endParaRPr>
          </a:p>
        </p:txBody>
      </p:sp>
      <p:pic>
        <p:nvPicPr>
          <p:cNvPr id="582" name="Google Shape;582;p44"/>
          <p:cNvPicPr preferRelativeResize="0"/>
          <p:nvPr/>
        </p:nvPicPr>
        <p:blipFill rotWithShape="1">
          <a:blip r:embed="rId3">
            <a:alphaModFix/>
          </a:blip>
          <a:srcRect b="0" l="0" r="0" t="0"/>
          <a:stretch/>
        </p:blipFill>
        <p:spPr>
          <a:xfrm>
            <a:off x="7258050" y="1849348"/>
            <a:ext cx="4933950" cy="3105150"/>
          </a:xfrm>
          <a:prstGeom prst="rect">
            <a:avLst/>
          </a:prstGeom>
          <a:noFill/>
          <a:ln>
            <a:noFill/>
          </a:ln>
        </p:spPr>
      </p:pic>
      <p:pic>
        <p:nvPicPr>
          <p:cNvPr id="583" name="Google Shape;583;p44"/>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
        <p:nvSpPr>
          <p:cNvPr id="584" name="Google Shape;584;p44"/>
          <p:cNvSpPr txBox="1"/>
          <p:nvPr/>
        </p:nvSpPr>
        <p:spPr>
          <a:xfrm>
            <a:off x="448500" y="6462125"/>
            <a:ext cx="3996000" cy="27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52</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5"/>
              </a:rPr>
              <a:t>https://foxutech.com/devops-flow/</a:t>
            </a:r>
            <a:endParaRPr b="0" i="0" sz="1100" u="none" cap="none" strike="noStrike">
              <a:solidFill>
                <a:srgbClr val="6D1D6B"/>
              </a:solidFill>
              <a:latin typeface="Times New Roman"/>
              <a:ea typeface="Times New Roman"/>
              <a:cs typeface="Times New Roman"/>
              <a:sym typeface="Times New Roman"/>
            </a:endParaRPr>
          </a:p>
        </p:txBody>
      </p:sp>
      <p:sp>
        <p:nvSpPr>
          <p:cNvPr id="585" name="Google Shape;585;p44"/>
          <p:cNvSpPr/>
          <p:nvPr/>
        </p:nvSpPr>
        <p:spPr>
          <a:xfrm>
            <a:off x="267127" y="5527394"/>
            <a:ext cx="11654319" cy="966675"/>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i="0" lang="en-US" sz="2300" u="none" cap="none" strike="noStrike">
                <a:solidFill>
                  <a:schemeClr val="dk1"/>
                </a:solidFill>
                <a:latin typeface="Times New Roman"/>
                <a:ea typeface="Times New Roman"/>
                <a:cs typeface="Times New Roman"/>
                <a:sym typeface="Times New Roman"/>
              </a:rPr>
              <a:t>Important Needs: </a:t>
            </a:r>
            <a:r>
              <a:rPr b="0" i="0" lang="en-US" sz="2300" u="none" cap="none" strike="noStrike">
                <a:solidFill>
                  <a:schemeClr val="dk1"/>
                </a:solidFill>
                <a:latin typeface="Times New Roman"/>
                <a:ea typeface="Times New Roman"/>
                <a:cs typeface="Times New Roman"/>
                <a:sym typeface="Times New Roman"/>
              </a:rPr>
              <a:t>Wants to build a high performance, reliable, easy-to-use and easy-to-maintain database for Picturesque</a:t>
            </a:r>
            <a:endParaRPr b="0" i="0" sz="2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43"/>
          <p:cNvSpPr txBox="1"/>
          <p:nvPr>
            <p:ph type="title"/>
          </p:nvPr>
        </p:nvSpPr>
        <p:spPr>
          <a:xfrm>
            <a:off x="760287" y="486995"/>
            <a:ext cx="10492586"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Eric - Creative Designer </a:t>
            </a:r>
            <a:endParaRPr/>
          </a:p>
        </p:txBody>
      </p:sp>
      <p:sp>
        <p:nvSpPr>
          <p:cNvPr id="591" name="Google Shape;591;p43"/>
          <p:cNvSpPr txBox="1"/>
          <p:nvPr>
            <p:ph idx="1" type="body"/>
          </p:nvPr>
        </p:nvSpPr>
        <p:spPr>
          <a:xfrm>
            <a:off x="393063" y="1990618"/>
            <a:ext cx="6935056" cy="2876764"/>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2400"/>
              <a:buNone/>
            </a:pPr>
            <a:r>
              <a:rPr lang="en-US" sz="2300">
                <a:latin typeface="Times New Roman"/>
                <a:ea typeface="Times New Roman"/>
                <a:cs typeface="Times New Roman"/>
                <a:sym typeface="Times New Roman"/>
              </a:rPr>
              <a:t>Eric, 39 years, living in San Francisco. He is an extremely enthusiastic person. He has worked up his way from an entry-level designer. He is currently working with Picturesque for the past 5 years. He attends all the latest events in the town. When he is out socializing, he is looking for new ideas to bring back to his creative work.</a:t>
            </a:r>
            <a:endParaRPr sz="2300"/>
          </a:p>
        </p:txBody>
      </p:sp>
      <p:sp>
        <p:nvSpPr>
          <p:cNvPr id="592" name="Google Shape;592;p43"/>
          <p:cNvSpPr/>
          <p:nvPr/>
        </p:nvSpPr>
        <p:spPr>
          <a:xfrm>
            <a:off x="8499525" y="4790200"/>
            <a:ext cx="3002700" cy="30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Times New Roman"/>
                <a:ea typeface="Times New Roman"/>
                <a:cs typeface="Times New Roman"/>
                <a:sym typeface="Times New Roman"/>
              </a:rPr>
              <a:t>Image credit : Google images [5</a:t>
            </a:r>
            <a:r>
              <a:rPr lang="en-US" sz="1200">
                <a:solidFill>
                  <a:schemeClr val="dk2"/>
                </a:solidFill>
                <a:latin typeface="Times New Roman"/>
                <a:ea typeface="Times New Roman"/>
                <a:cs typeface="Times New Roman"/>
                <a:sym typeface="Times New Roman"/>
              </a:rPr>
              <a:t>3</a:t>
            </a:r>
            <a:r>
              <a:rPr b="0" i="0" lang="en-US" sz="1200" u="none" cap="none" strike="noStrike">
                <a:solidFill>
                  <a:schemeClr val="dk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venir"/>
                <a:ea typeface="Avenir"/>
                <a:cs typeface="Avenir"/>
                <a:sym typeface="Avenir"/>
              </a:rPr>
            </a:br>
            <a:endParaRPr b="0" i="0" sz="1800" u="none" cap="none" strike="noStrike">
              <a:solidFill>
                <a:schemeClr val="dk1"/>
              </a:solidFill>
              <a:latin typeface="Avenir"/>
              <a:ea typeface="Avenir"/>
              <a:cs typeface="Avenir"/>
              <a:sym typeface="Avenir"/>
            </a:endParaRPr>
          </a:p>
        </p:txBody>
      </p:sp>
      <p:pic>
        <p:nvPicPr>
          <p:cNvPr id="593" name="Google Shape;593;p43"/>
          <p:cNvPicPr preferRelativeResize="0"/>
          <p:nvPr/>
        </p:nvPicPr>
        <p:blipFill rotWithShape="1">
          <a:blip r:embed="rId3">
            <a:alphaModFix/>
          </a:blip>
          <a:srcRect b="0" l="0" r="0" t="0"/>
          <a:stretch/>
        </p:blipFill>
        <p:spPr>
          <a:xfrm>
            <a:off x="7328132" y="1308428"/>
            <a:ext cx="4335696" cy="3092705"/>
          </a:xfrm>
          <a:prstGeom prst="rect">
            <a:avLst/>
          </a:prstGeom>
          <a:noFill/>
          <a:ln>
            <a:noFill/>
          </a:ln>
        </p:spPr>
      </p:pic>
      <p:pic>
        <p:nvPicPr>
          <p:cNvPr id="594" name="Google Shape;594;p43"/>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
        <p:nvSpPr>
          <p:cNvPr id="595" name="Google Shape;595;p43"/>
          <p:cNvSpPr txBox="1"/>
          <p:nvPr/>
        </p:nvSpPr>
        <p:spPr>
          <a:xfrm>
            <a:off x="326200" y="6553800"/>
            <a:ext cx="8379600" cy="30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[5</a:t>
            </a:r>
            <a:r>
              <a:rPr lang="en-US" sz="1100">
                <a:solidFill>
                  <a:srgbClr val="6D1D6B"/>
                </a:solidFill>
                <a:latin typeface="Times New Roman"/>
                <a:ea typeface="Times New Roman"/>
                <a:cs typeface="Times New Roman"/>
                <a:sym typeface="Times New Roman"/>
              </a:rPr>
              <a:t>3</a:t>
            </a: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5"/>
              </a:rPr>
              <a:t>https://visualcontenting.com/2019/11/18/15-ways-live-streaming-can-improve-your-business/</a:t>
            </a:r>
            <a:endParaRPr b="0" i="0" sz="1100" u="none" cap="none" strike="noStrike">
              <a:solidFill>
                <a:srgbClr val="6D1D6B"/>
              </a:solidFill>
              <a:latin typeface="Times New Roman"/>
              <a:ea typeface="Times New Roman"/>
              <a:cs typeface="Times New Roman"/>
              <a:sym typeface="Times New Roman"/>
            </a:endParaRPr>
          </a:p>
        </p:txBody>
      </p:sp>
      <p:sp>
        <p:nvSpPr>
          <p:cNvPr id="596" name="Google Shape;596;p43"/>
          <p:cNvSpPr txBox="1"/>
          <p:nvPr/>
        </p:nvSpPr>
        <p:spPr>
          <a:xfrm>
            <a:off x="267128" y="4900773"/>
            <a:ext cx="11650800" cy="150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300" u="none" cap="none" strike="noStrike">
                <a:solidFill>
                  <a:schemeClr val="dk1"/>
                </a:solidFill>
                <a:latin typeface="Times New Roman"/>
                <a:ea typeface="Times New Roman"/>
                <a:cs typeface="Times New Roman"/>
                <a:sym typeface="Times New Roman"/>
              </a:rPr>
              <a:t>Qualities: </a:t>
            </a:r>
            <a:r>
              <a:rPr b="0" i="0" lang="en-US" sz="2300" u="none" cap="none" strike="noStrike">
                <a:solidFill>
                  <a:schemeClr val="dk1"/>
                </a:solidFill>
                <a:latin typeface="Times New Roman"/>
                <a:ea typeface="Times New Roman"/>
                <a:cs typeface="Times New Roman"/>
                <a:sym typeface="Times New Roman"/>
              </a:rPr>
              <a:t>Keen eye for details, Great in communication, Predict change in market trends accurately.</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300" u="none" cap="none" strike="noStrike">
                <a:solidFill>
                  <a:schemeClr val="dk1"/>
                </a:solidFill>
                <a:latin typeface="Times New Roman"/>
                <a:ea typeface="Times New Roman"/>
                <a:cs typeface="Times New Roman"/>
                <a:sym typeface="Times New Roman"/>
              </a:rPr>
              <a:t>Important Needs: </a:t>
            </a:r>
            <a:r>
              <a:rPr b="0" i="0" lang="en-US" sz="2300" u="none" cap="none" strike="noStrike">
                <a:solidFill>
                  <a:schemeClr val="dk1"/>
                </a:solidFill>
                <a:latin typeface="Times New Roman"/>
                <a:ea typeface="Times New Roman"/>
                <a:cs typeface="Times New Roman"/>
                <a:sym typeface="Times New Roman"/>
              </a:rPr>
              <a:t>Get frequent client feedback about Picturesque, Tries to use Picturesque to the max and see how it can be improved.</a:t>
            </a:r>
            <a:endParaRPr b="0" i="0" sz="2300" u="none" cap="none" strike="noStrike">
              <a:solidFill>
                <a:schemeClr val="dk1"/>
              </a:solidFill>
              <a:latin typeface="Avenir"/>
              <a:ea typeface="Avenir"/>
              <a:cs typeface="Avenir"/>
              <a:sym typeface="Aveni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45"/>
          <p:cNvSpPr txBox="1"/>
          <p:nvPr>
            <p:ph type="title"/>
          </p:nvPr>
        </p:nvSpPr>
        <p:spPr>
          <a:xfrm>
            <a:off x="760287" y="486995"/>
            <a:ext cx="10492586"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Times New Roman"/>
              <a:buNone/>
            </a:pPr>
            <a:br>
              <a:rPr b="1" lang="en-US" sz="3600">
                <a:latin typeface="Times New Roman"/>
                <a:ea typeface="Times New Roman"/>
                <a:cs typeface="Times New Roman"/>
                <a:sym typeface="Times New Roman"/>
              </a:rPr>
            </a:br>
            <a:br>
              <a:rPr b="1" lang="en-US" sz="3600">
                <a:latin typeface="Times New Roman"/>
                <a:ea typeface="Times New Roman"/>
                <a:cs typeface="Times New Roman"/>
                <a:sym typeface="Times New Roman"/>
              </a:rPr>
            </a:br>
            <a:r>
              <a:rPr b="1" lang="en-US" sz="3600">
                <a:latin typeface="Times New Roman"/>
                <a:ea typeface="Times New Roman"/>
                <a:cs typeface="Times New Roman"/>
                <a:sym typeface="Times New Roman"/>
              </a:rPr>
              <a:t>Sheila - Backend Developer</a:t>
            </a:r>
            <a:br>
              <a:rPr lang="en-US" sz="3600"/>
            </a:br>
            <a:br>
              <a:rPr lang="en-US" sz="3600"/>
            </a:br>
            <a:endParaRPr b="1" sz="3600">
              <a:latin typeface="Times New Roman"/>
              <a:ea typeface="Times New Roman"/>
              <a:cs typeface="Times New Roman"/>
              <a:sym typeface="Times New Roman"/>
            </a:endParaRPr>
          </a:p>
        </p:txBody>
      </p:sp>
      <p:sp>
        <p:nvSpPr>
          <p:cNvPr id="602" name="Google Shape;602;p45"/>
          <p:cNvSpPr txBox="1"/>
          <p:nvPr>
            <p:ph idx="1" type="body"/>
          </p:nvPr>
        </p:nvSpPr>
        <p:spPr>
          <a:xfrm>
            <a:off x="389547" y="2107723"/>
            <a:ext cx="6935100" cy="30594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None/>
            </a:pPr>
            <a:r>
              <a:rPr lang="en-US" sz="2300">
                <a:latin typeface="Times New Roman"/>
                <a:ea typeface="Times New Roman"/>
                <a:cs typeface="Times New Roman"/>
                <a:sym typeface="Times New Roman"/>
              </a:rPr>
              <a:t>Sheila, 22, is a junior backend developer at Picturesque. She graduated from the University of Southern California last year, and this is her first full-time job. She is not an outdoor activity lover, but instead, she is an elevated internet user. She spends most of her spare time on video games, tabletop games, movies and TV series in her apartment at Sunnyvale. </a:t>
            </a:r>
            <a:br>
              <a:rPr lang="en-US" sz="2300"/>
            </a:br>
            <a:endParaRPr sz="2300"/>
          </a:p>
        </p:txBody>
      </p:sp>
      <p:sp>
        <p:nvSpPr>
          <p:cNvPr id="603" name="Google Shape;603;p45"/>
          <p:cNvSpPr/>
          <p:nvPr/>
        </p:nvSpPr>
        <p:spPr>
          <a:xfrm>
            <a:off x="8602850" y="5095500"/>
            <a:ext cx="2923500" cy="32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Times New Roman"/>
                <a:ea typeface="Times New Roman"/>
                <a:cs typeface="Times New Roman"/>
                <a:sym typeface="Times New Roman"/>
              </a:rPr>
              <a:t>Image credit : Google images [5</a:t>
            </a:r>
            <a:r>
              <a:rPr lang="en-US" sz="1200">
                <a:solidFill>
                  <a:schemeClr val="dk2"/>
                </a:solidFill>
                <a:latin typeface="Times New Roman"/>
                <a:ea typeface="Times New Roman"/>
                <a:cs typeface="Times New Roman"/>
                <a:sym typeface="Times New Roman"/>
              </a:rPr>
              <a:t>4</a:t>
            </a:r>
            <a:r>
              <a:rPr b="0" i="0" lang="en-US" sz="1200" u="none" cap="none" strike="noStrike">
                <a:solidFill>
                  <a:schemeClr val="dk2"/>
                </a:solidFill>
                <a:latin typeface="Times New Roman"/>
                <a:ea typeface="Times New Roman"/>
                <a:cs typeface="Times New Roman"/>
                <a:sym typeface="Times New Roman"/>
              </a:rPr>
              <a:t>]</a:t>
            </a:r>
            <a:endParaRPr b="0" i="0" sz="1800" u="none" cap="none" strike="noStrike">
              <a:solidFill>
                <a:schemeClr val="dk1"/>
              </a:solidFill>
              <a:latin typeface="Avenir"/>
              <a:ea typeface="Avenir"/>
              <a:cs typeface="Avenir"/>
              <a:sym typeface="Avenir"/>
            </a:endParaRPr>
          </a:p>
        </p:txBody>
      </p:sp>
      <p:sp>
        <p:nvSpPr>
          <p:cNvPr id="604" name="Google Shape;604;p45"/>
          <p:cNvSpPr txBox="1"/>
          <p:nvPr/>
        </p:nvSpPr>
        <p:spPr>
          <a:xfrm>
            <a:off x="210739" y="5225163"/>
            <a:ext cx="10791600" cy="207437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2400"/>
              <a:buFont typeface="Arial"/>
              <a:buNone/>
            </a:pPr>
            <a:r>
              <a:rPr b="1" i="0" lang="en-US" sz="2300" u="none" cap="none" strike="noStrike">
                <a:solidFill>
                  <a:schemeClr val="dk1"/>
                </a:solidFill>
                <a:latin typeface="Times New Roman"/>
                <a:ea typeface="Times New Roman"/>
                <a:cs typeface="Times New Roman"/>
                <a:sym typeface="Times New Roman"/>
              </a:rPr>
              <a:t>Qualities</a:t>
            </a:r>
            <a:r>
              <a:rPr b="0" i="0" lang="en-US" sz="2300" u="none" cap="none" strike="noStrike">
                <a:solidFill>
                  <a:schemeClr val="dk1"/>
                </a:solidFill>
                <a:latin typeface="Times New Roman"/>
                <a:ea typeface="Times New Roman"/>
                <a:cs typeface="Times New Roman"/>
                <a:sym typeface="Times New Roman"/>
              </a:rPr>
              <a:t>: Passionate about feature developing, care for user experience.</a:t>
            </a:r>
            <a:endParaRPr b="1" i="0" sz="2300" u="none" cap="none" strike="noStrike">
              <a:solidFill>
                <a:schemeClr val="dk1"/>
              </a:solidFill>
              <a:latin typeface="Times New Roman"/>
              <a:ea typeface="Times New Roman"/>
              <a:cs typeface="Times New Roman"/>
              <a:sym typeface="Times New Roman"/>
            </a:endParaRPr>
          </a:p>
          <a:p>
            <a:pPr indent="0" lvl="0" marL="0" marR="0" rtl="0" algn="l">
              <a:lnSpc>
                <a:spcPct val="120000"/>
              </a:lnSpc>
              <a:spcBef>
                <a:spcPts val="0"/>
              </a:spcBef>
              <a:spcAft>
                <a:spcPts val="0"/>
              </a:spcAft>
              <a:buClr>
                <a:srgbClr val="000000"/>
              </a:buClr>
              <a:buSzPts val="2400"/>
              <a:buFont typeface="Arial"/>
              <a:buNone/>
            </a:pPr>
            <a:r>
              <a:rPr b="1" i="0" lang="en-US" sz="2300" u="none" cap="none" strike="noStrike">
                <a:solidFill>
                  <a:schemeClr val="dk1"/>
                </a:solidFill>
                <a:latin typeface="Times New Roman"/>
                <a:ea typeface="Times New Roman"/>
                <a:cs typeface="Times New Roman"/>
                <a:sym typeface="Times New Roman"/>
              </a:rPr>
              <a:t>Important Needs: </a:t>
            </a:r>
            <a:r>
              <a:rPr b="0" i="0" lang="en-US" sz="2300" u="none" cap="none" strike="noStrike">
                <a:solidFill>
                  <a:schemeClr val="dk1"/>
                </a:solidFill>
                <a:latin typeface="Times New Roman"/>
                <a:ea typeface="Times New Roman"/>
                <a:cs typeface="Times New Roman"/>
                <a:sym typeface="Times New Roman"/>
              </a:rPr>
              <a:t>Spend less time on non-feature development works. Frequently check production metrics.</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2300" u="none" cap="none" strike="noStrike">
              <a:solidFill>
                <a:schemeClr val="dk1"/>
              </a:solidFill>
              <a:latin typeface="Avenir"/>
              <a:ea typeface="Avenir"/>
              <a:cs typeface="Avenir"/>
              <a:sym typeface="Avenir"/>
            </a:endParaRPr>
          </a:p>
        </p:txBody>
      </p:sp>
      <p:pic>
        <p:nvPicPr>
          <p:cNvPr id="605" name="Google Shape;605;p45"/>
          <p:cNvPicPr preferRelativeResize="0"/>
          <p:nvPr/>
        </p:nvPicPr>
        <p:blipFill rotWithShape="1">
          <a:blip r:embed="rId3">
            <a:alphaModFix/>
          </a:blip>
          <a:srcRect b="0" l="0" r="0" t="0"/>
          <a:stretch/>
        </p:blipFill>
        <p:spPr>
          <a:xfrm>
            <a:off x="7324647" y="1413383"/>
            <a:ext cx="4421388" cy="3695700"/>
          </a:xfrm>
          <a:prstGeom prst="rect">
            <a:avLst/>
          </a:prstGeom>
          <a:noFill/>
          <a:ln>
            <a:noFill/>
          </a:ln>
        </p:spPr>
      </p:pic>
      <p:pic>
        <p:nvPicPr>
          <p:cNvPr id="606" name="Google Shape;606;p45"/>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
        <p:nvSpPr>
          <p:cNvPr id="607" name="Google Shape;607;p45"/>
          <p:cNvSpPr txBox="1"/>
          <p:nvPr/>
        </p:nvSpPr>
        <p:spPr>
          <a:xfrm>
            <a:off x="267125" y="6542325"/>
            <a:ext cx="7635300" cy="20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[5</a:t>
            </a:r>
            <a:r>
              <a:rPr lang="en-US" sz="1100">
                <a:solidFill>
                  <a:srgbClr val="6D1D6B"/>
                </a:solidFill>
                <a:latin typeface="Times New Roman"/>
                <a:ea typeface="Times New Roman"/>
                <a:cs typeface="Times New Roman"/>
                <a:sym typeface="Times New Roman"/>
              </a:rPr>
              <a:t>4</a:t>
            </a: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5"/>
              </a:rPr>
              <a:t>https://www.vecteezy.com/vector-art/230130-female-web-developer-illustration-vector</a:t>
            </a:r>
            <a:endParaRPr b="0" i="0" sz="11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pic>
        <p:nvPicPr>
          <p:cNvPr descr="Image result for Picture Collage" id="612" name="Google Shape;612;g701d79d6aa_2_40"/>
          <p:cNvPicPr preferRelativeResize="0"/>
          <p:nvPr/>
        </p:nvPicPr>
        <p:blipFill rotWithShape="1">
          <a:blip r:embed="rId3">
            <a:alphaModFix/>
          </a:blip>
          <a:srcRect b="0" l="0" r="0" t="0"/>
          <a:stretch/>
        </p:blipFill>
        <p:spPr>
          <a:xfrm>
            <a:off x="70464" y="82891"/>
            <a:ext cx="11969135" cy="6651281"/>
          </a:xfrm>
          <a:prstGeom prst="rect">
            <a:avLst/>
          </a:prstGeom>
          <a:noFill/>
          <a:ln>
            <a:noFill/>
          </a:ln>
          <a:effectLst>
            <a:outerShdw blurRad="292100" rotWithShape="0" algn="tl" dir="2700000" dist="139700">
              <a:srgbClr val="333333">
                <a:alpha val="64313"/>
              </a:srgbClr>
            </a:outerShdw>
          </a:effectLst>
        </p:spPr>
      </p:pic>
      <p:sp>
        <p:nvSpPr>
          <p:cNvPr id="613" name="Google Shape;613;g701d79d6aa_2_40"/>
          <p:cNvSpPr txBox="1"/>
          <p:nvPr>
            <p:ph type="title"/>
          </p:nvPr>
        </p:nvSpPr>
        <p:spPr>
          <a:xfrm>
            <a:off x="626100" y="603701"/>
            <a:ext cx="10939800" cy="4523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860"/>
              <a:buFont typeface="Avenir"/>
              <a:buNone/>
            </a:pPr>
            <a:r>
              <a:rPr b="1" lang="en-US" sz="4000">
                <a:solidFill>
                  <a:srgbClr val="6D1D6B"/>
                </a:solidFill>
                <a:latin typeface="Times New Roman"/>
                <a:ea typeface="Times New Roman"/>
                <a:cs typeface="Times New Roman"/>
                <a:sym typeface="Times New Roman"/>
              </a:rPr>
              <a:t>USER STORIES </a:t>
            </a:r>
            <a:endParaRPr b="1" sz="4000">
              <a:solidFill>
                <a:srgbClr val="6D1D6B"/>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860"/>
              <a:buFont typeface="Avenir"/>
              <a:buNone/>
            </a:pPr>
            <a:r>
              <a:rPr b="1" lang="en-US" sz="4000">
                <a:solidFill>
                  <a:srgbClr val="6D1D6B"/>
                </a:solidFill>
                <a:latin typeface="Times New Roman"/>
                <a:ea typeface="Times New Roman"/>
                <a:cs typeface="Times New Roman"/>
                <a:sym typeface="Times New Roman"/>
              </a:rPr>
              <a:t>&amp; </a:t>
            </a:r>
            <a:endParaRPr b="1" sz="4000">
              <a:solidFill>
                <a:srgbClr val="6D1D6B"/>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860"/>
              <a:buFont typeface="Avenir"/>
              <a:buNone/>
            </a:pPr>
            <a:r>
              <a:rPr b="1" lang="en-US" sz="4000">
                <a:solidFill>
                  <a:srgbClr val="6D1D6B"/>
                </a:solidFill>
                <a:latin typeface="Times New Roman"/>
                <a:ea typeface="Times New Roman"/>
                <a:cs typeface="Times New Roman"/>
                <a:sym typeface="Times New Roman"/>
              </a:rPr>
              <a:t>ACCEPTANCE CRITERIA</a:t>
            </a:r>
            <a:br>
              <a:rPr lang="en-US" sz="4000">
                <a:solidFill>
                  <a:srgbClr val="6D1D6B"/>
                </a:solidFill>
                <a:latin typeface="Times New Roman"/>
                <a:ea typeface="Times New Roman"/>
                <a:cs typeface="Times New Roman"/>
                <a:sym typeface="Times New Roman"/>
              </a:rPr>
            </a:br>
            <a:endParaRPr sz="4000">
              <a:solidFill>
                <a:srgbClr val="6D1D6B"/>
              </a:solidFill>
              <a:latin typeface="Times New Roman"/>
              <a:ea typeface="Times New Roman"/>
              <a:cs typeface="Times New Roman"/>
              <a:sym typeface="Times New Roman"/>
            </a:endParaRPr>
          </a:p>
        </p:txBody>
      </p:sp>
      <p:sp>
        <p:nvSpPr>
          <p:cNvPr id="614" name="Google Shape;614;g701d79d6aa_2_40"/>
          <p:cNvSpPr txBox="1"/>
          <p:nvPr/>
        </p:nvSpPr>
        <p:spPr>
          <a:xfrm>
            <a:off x="169025" y="6245200"/>
            <a:ext cx="55782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solidFill>
                  <a:schemeClr val="dk2"/>
                </a:solidFill>
                <a:latin typeface="Times New Roman"/>
                <a:ea typeface="Times New Roman"/>
                <a:cs typeface="Times New Roman"/>
                <a:sym typeface="Times New Roman"/>
              </a:rPr>
              <a:t>[55]Class Notes - User Story (</a:t>
            </a:r>
            <a:r>
              <a:rPr lang="en-US" sz="1000" u="sng">
                <a:solidFill>
                  <a:schemeClr val="dk2"/>
                </a:solidFill>
                <a:latin typeface="Times New Roman"/>
                <a:ea typeface="Times New Roman"/>
                <a:cs typeface="Times New Roman"/>
                <a:sym typeface="Times New Roman"/>
                <a:hlinkClick r:id="rId4"/>
              </a:rPr>
              <a:t>https://camino.instructure.com/courses/57628/files?preview=3213810</a:t>
            </a:r>
            <a:r>
              <a:rPr lang="en-US" sz="1000">
                <a:solidFill>
                  <a:schemeClr val="dk2"/>
                </a:solidFill>
                <a:latin typeface="Times New Roman"/>
                <a:ea typeface="Times New Roman"/>
                <a:cs typeface="Times New Roman"/>
                <a:sym typeface="Times New Roman"/>
              </a:rPr>
              <a:t>)</a:t>
            </a:r>
            <a:endParaRPr sz="1000">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solidFill>
                <a:schemeClr val="dk2"/>
              </a:solidFill>
              <a:latin typeface="Times New Roman"/>
              <a:ea typeface="Times New Roman"/>
              <a:cs typeface="Times New Roman"/>
              <a:sym typeface="Times New Roman"/>
            </a:endParaRPr>
          </a:p>
        </p:txBody>
      </p:sp>
      <p:sp>
        <p:nvSpPr>
          <p:cNvPr id="615" name="Google Shape;615;g701d79d6aa_2_40"/>
          <p:cNvSpPr txBox="1"/>
          <p:nvPr/>
        </p:nvSpPr>
        <p:spPr>
          <a:xfrm>
            <a:off x="815167" y="4620024"/>
            <a:ext cx="10230600" cy="9732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None/>
            </a:pPr>
            <a:r>
              <a:rPr b="1" i="1" lang="en-US" sz="3500" u="none" cap="none" strike="noStrike">
                <a:solidFill>
                  <a:srgbClr val="6D1D6B"/>
                </a:solidFill>
                <a:latin typeface="Times New Roman"/>
                <a:ea typeface="Times New Roman"/>
                <a:cs typeface="Times New Roman"/>
                <a:sym typeface="Times New Roman"/>
              </a:rPr>
              <a:t>“Ready, aim, fire. Not ready, fire, aim”[5</a:t>
            </a:r>
            <a:r>
              <a:rPr b="1" i="1" lang="en-US" sz="3500">
                <a:solidFill>
                  <a:srgbClr val="6D1D6B"/>
                </a:solidFill>
                <a:latin typeface="Times New Roman"/>
                <a:ea typeface="Times New Roman"/>
                <a:cs typeface="Times New Roman"/>
                <a:sym typeface="Times New Roman"/>
              </a:rPr>
              <a:t>5</a:t>
            </a:r>
            <a:r>
              <a:rPr b="1" i="1" lang="en-US" sz="3500" u="none" cap="none" strike="noStrike">
                <a:solidFill>
                  <a:srgbClr val="6D1D6B"/>
                </a:solidFill>
                <a:latin typeface="Times New Roman"/>
                <a:ea typeface="Times New Roman"/>
                <a:cs typeface="Times New Roman"/>
                <a:sym typeface="Times New Roman"/>
              </a:rPr>
              <a:t>]</a:t>
            </a:r>
            <a:endParaRPr b="1" i="1" sz="3500" u="none" cap="none" strike="noStrike">
              <a:solidFill>
                <a:srgbClr val="6D1D6B"/>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None/>
            </a:pPr>
            <a:r>
              <a:t/>
            </a:r>
            <a:endParaRPr b="1" i="1" sz="3500">
              <a:solidFill>
                <a:srgbClr val="6D1D6B"/>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None/>
            </a:pPr>
            <a:r>
              <a:rPr b="1" i="1" lang="en-US" sz="1100" u="none" cap="none" strike="noStrike">
                <a:solidFill>
                  <a:srgbClr val="6D1D6B"/>
                </a:solidFill>
                <a:latin typeface="Times New Roman"/>
                <a:ea typeface="Times New Roman"/>
                <a:cs typeface="Times New Roman"/>
                <a:sym typeface="Times New Roman"/>
              </a:rPr>
              <a:t>-</a:t>
            </a:r>
            <a:endParaRPr b="1" i="1" sz="12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g80d1365a45_30_1"/>
          <p:cNvSpPr txBox="1"/>
          <p:nvPr>
            <p:ph type="title"/>
          </p:nvPr>
        </p:nvSpPr>
        <p:spPr>
          <a:xfrm>
            <a:off x="578700" y="773900"/>
            <a:ext cx="11613300" cy="11796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SzPts val="4000"/>
              <a:buNone/>
            </a:pPr>
            <a:r>
              <a:rPr b="1" lang="en-US">
                <a:latin typeface="Times New Roman"/>
                <a:ea typeface="Times New Roman"/>
                <a:cs typeface="Times New Roman"/>
                <a:sym typeface="Times New Roman"/>
              </a:rPr>
              <a:t>1. James &amp; Alyssa - Newborn parents (External User)</a:t>
            </a:r>
            <a:endParaRPr/>
          </a:p>
        </p:txBody>
      </p:sp>
      <p:sp>
        <p:nvSpPr>
          <p:cNvPr id="622" name="Google Shape;622;g80d1365a45_30_1"/>
          <p:cNvSpPr txBox="1"/>
          <p:nvPr>
            <p:ph idx="1" type="body"/>
          </p:nvPr>
        </p:nvSpPr>
        <p:spPr>
          <a:xfrm>
            <a:off x="706575" y="1953500"/>
            <a:ext cx="10577100" cy="4218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1000"/>
              </a:spcBef>
              <a:spcAft>
                <a:spcPts val="0"/>
              </a:spcAft>
              <a:buSzPts val="1800"/>
              <a:buNone/>
            </a:pPr>
            <a:r>
              <a:rPr b="1" lang="en-US" sz="2500">
                <a:solidFill>
                  <a:schemeClr val="accent1"/>
                </a:solidFill>
                <a:latin typeface="Times New Roman"/>
                <a:ea typeface="Times New Roman"/>
                <a:cs typeface="Times New Roman"/>
                <a:sym typeface="Times New Roman"/>
              </a:rPr>
              <a:t>EPIC USER STORY</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ctr">
              <a:lnSpc>
                <a:spcPct val="115000"/>
              </a:lnSpc>
              <a:spcBef>
                <a:spcPts val="0"/>
              </a:spcBef>
              <a:spcAft>
                <a:spcPts val="0"/>
              </a:spcAft>
              <a:buSzPts val="1800"/>
              <a:buNone/>
            </a:pPr>
            <a:r>
              <a:rPr lang="en-US" sz="2500">
                <a:latin typeface="Times New Roman"/>
                <a:ea typeface="Times New Roman"/>
                <a:cs typeface="Times New Roman"/>
                <a:sym typeface="Times New Roman"/>
              </a:rPr>
              <a:t>“</a:t>
            </a:r>
            <a:r>
              <a:rPr b="1" lang="en-US" sz="2500">
                <a:latin typeface="Times New Roman"/>
                <a:ea typeface="Times New Roman"/>
                <a:cs typeface="Times New Roman"/>
                <a:sym typeface="Times New Roman"/>
              </a:rPr>
              <a:t>As</a:t>
            </a:r>
            <a:r>
              <a:rPr lang="en-US" sz="2500">
                <a:latin typeface="Times New Roman"/>
                <a:ea typeface="Times New Roman"/>
                <a:cs typeface="Times New Roman"/>
                <a:sym typeface="Times New Roman"/>
              </a:rPr>
              <a:t> </a:t>
            </a:r>
            <a:r>
              <a:rPr b="1" lang="en-US" sz="2500">
                <a:latin typeface="Times New Roman"/>
                <a:ea typeface="Times New Roman"/>
                <a:cs typeface="Times New Roman"/>
                <a:sym typeface="Times New Roman"/>
              </a:rPr>
              <a:t>James/Alyssa</a:t>
            </a:r>
            <a:r>
              <a:rPr lang="en-US" sz="2500">
                <a:latin typeface="Times New Roman"/>
                <a:ea typeface="Times New Roman"/>
                <a:cs typeface="Times New Roman"/>
                <a:sym typeface="Times New Roman"/>
              </a:rPr>
              <a:t> (a newborn parent)</a:t>
            </a:r>
            <a:r>
              <a:rPr lang="en-US" sz="2500">
                <a:latin typeface="Times New Roman"/>
                <a:ea typeface="Times New Roman"/>
                <a:cs typeface="Times New Roman"/>
                <a:sym typeface="Times New Roman"/>
              </a:rPr>
              <a:t>, </a:t>
            </a:r>
            <a:r>
              <a:rPr b="1" lang="en-US" sz="2500">
                <a:latin typeface="Times New Roman"/>
                <a:ea typeface="Times New Roman"/>
                <a:cs typeface="Times New Roman"/>
                <a:sym typeface="Times New Roman"/>
              </a:rPr>
              <a:t>I want</a:t>
            </a:r>
            <a:r>
              <a:rPr lang="en-US" sz="2500">
                <a:latin typeface="Times New Roman"/>
                <a:ea typeface="Times New Roman"/>
                <a:cs typeface="Times New Roman"/>
                <a:sym typeface="Times New Roman"/>
              </a:rPr>
              <a:t> a fast and handy photography service </a:t>
            </a:r>
            <a:r>
              <a:rPr b="1" lang="en-US" sz="2500">
                <a:latin typeface="Times New Roman"/>
                <a:ea typeface="Times New Roman"/>
                <a:cs typeface="Times New Roman"/>
                <a:sym typeface="Times New Roman"/>
              </a:rPr>
              <a:t>so that</a:t>
            </a:r>
            <a:r>
              <a:rPr lang="en-US" sz="2500">
                <a:latin typeface="Times New Roman"/>
                <a:ea typeface="Times New Roman"/>
                <a:cs typeface="Times New Roman"/>
                <a:sym typeface="Times New Roman"/>
              </a:rPr>
              <a:t> I can upload all my baby and family photos, order personalized photo goods and share my happiest moment with my friends &amp; family.”</a:t>
            </a:r>
            <a:endParaRPr sz="2500">
              <a:latin typeface="Times New Roman"/>
              <a:ea typeface="Times New Roman"/>
              <a:cs typeface="Times New Roman"/>
              <a:sym typeface="Times New Roman"/>
            </a:endParaRPr>
          </a:p>
          <a:p>
            <a:pPr indent="0" lvl="0" marL="0" rtl="0" algn="ctr">
              <a:lnSpc>
                <a:spcPct val="115000"/>
              </a:lnSpc>
              <a:spcBef>
                <a:spcPts val="1600"/>
              </a:spcBef>
              <a:spcAft>
                <a:spcPts val="0"/>
              </a:spcAft>
              <a:buSzPts val="1800"/>
              <a:buNone/>
            </a:pPr>
            <a:r>
              <a:t/>
            </a:r>
            <a:endParaRPr sz="2500">
              <a:latin typeface="Times New Roman"/>
              <a:ea typeface="Times New Roman"/>
              <a:cs typeface="Times New Roman"/>
              <a:sym typeface="Times New Roman"/>
            </a:endParaRPr>
          </a:p>
          <a:p>
            <a:pPr indent="0" lvl="0" marL="0" rtl="0" algn="ctr">
              <a:lnSpc>
                <a:spcPct val="115000"/>
              </a:lnSpc>
              <a:spcBef>
                <a:spcPts val="1600"/>
              </a:spcBef>
              <a:spcAft>
                <a:spcPts val="0"/>
              </a:spcAft>
              <a:buSzPts val="1800"/>
              <a:buNone/>
            </a:pPr>
            <a:r>
              <a:rPr b="1" lang="en-US" sz="2500">
                <a:solidFill>
                  <a:schemeClr val="dk2"/>
                </a:solidFill>
                <a:latin typeface="Times New Roman"/>
                <a:ea typeface="Times New Roman"/>
                <a:cs typeface="Times New Roman"/>
                <a:sym typeface="Times New Roman"/>
              </a:rPr>
              <a:t>ACCEPTANCE CRITERIA</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ctr">
              <a:lnSpc>
                <a:spcPct val="115000"/>
              </a:lnSpc>
              <a:spcBef>
                <a:spcPts val="1000"/>
              </a:spcBef>
              <a:spcAft>
                <a:spcPts val="0"/>
              </a:spcAft>
              <a:buSzPts val="1800"/>
              <a:buNone/>
            </a:pPr>
            <a:r>
              <a:rPr lang="en-US" sz="2500">
                <a:latin typeface="Times New Roman"/>
                <a:ea typeface="Times New Roman"/>
                <a:cs typeface="Times New Roman"/>
                <a:sym typeface="Times New Roman"/>
              </a:rPr>
              <a:t> The system should have large enough data storage capability, with much less latency and better availability.</a:t>
            </a:r>
            <a:endParaRPr sz="2500">
              <a:latin typeface="Times New Roman"/>
              <a:ea typeface="Times New Roman"/>
              <a:cs typeface="Times New Roman"/>
              <a:sym typeface="Times New Roman"/>
            </a:endParaRPr>
          </a:p>
        </p:txBody>
      </p:sp>
      <p:sp>
        <p:nvSpPr>
          <p:cNvPr id="623" name="Google Shape;623;g80d1365a45_30_1"/>
          <p:cNvSpPr/>
          <p:nvPr/>
        </p:nvSpPr>
        <p:spPr>
          <a:xfrm flipH="1" rot="10800000">
            <a:off x="578702" y="4256264"/>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624" name="Google Shape;624;g80d1365a45_30_1"/>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g80d1365a45_30_248"/>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30" name="Google Shape;630;g80d1365a45_30_248"/>
          <p:cNvSpPr txBox="1"/>
          <p:nvPr>
            <p:ph type="title"/>
          </p:nvPr>
        </p:nvSpPr>
        <p:spPr>
          <a:xfrm>
            <a:off x="901689" y="405575"/>
            <a:ext cx="10533300" cy="137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James &amp; Alyssa - Newborn Parents (Level 1) </a:t>
            </a:r>
            <a:endParaRPr/>
          </a:p>
        </p:txBody>
      </p:sp>
      <p:sp>
        <p:nvSpPr>
          <p:cNvPr id="631" name="Google Shape;631;g80d1365a45_30_248"/>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632" name="Google Shape;632;g80d1365a45_30_248"/>
          <p:cNvGraphicFramePr/>
          <p:nvPr/>
        </p:nvGraphicFramePr>
        <p:xfrm>
          <a:off x="547278" y="2189366"/>
          <a:ext cx="3000000" cy="3000000"/>
        </p:xfrm>
        <a:graphic>
          <a:graphicData uri="http://schemas.openxmlformats.org/drawingml/2006/table">
            <a:tbl>
              <a:tblPr bandRow="1" firstRow="1">
                <a:noFill/>
                <a:tableStyleId>{B53F7E2C-10E2-45EE-9147-5FF44C9B2E7B}</a:tableStyleId>
              </a:tblPr>
              <a:tblGrid>
                <a:gridCol w="572400"/>
                <a:gridCol w="5391400"/>
                <a:gridCol w="5133550"/>
              </a:tblGrid>
              <a:tr h="484325">
                <a:tc>
                  <a:txBody>
                    <a:bodyPr/>
                    <a:lstStyle/>
                    <a:p>
                      <a:pPr indent="0" lvl="0" marL="0" marR="0" rtl="0" algn="l">
                        <a:lnSpc>
                          <a:spcPct val="12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r>
              <a:tr h="895950">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1.1</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James/Alyssa </a:t>
                      </a:r>
                      <a:r>
                        <a:rPr lang="en-US" sz="2000" u="none" cap="none" strike="noStrike">
                          <a:latin typeface="Times New Roman"/>
                          <a:ea typeface="Times New Roman"/>
                          <a:cs typeface="Times New Roman"/>
                          <a:sym typeface="Times New Roman"/>
                        </a:rPr>
                        <a:t>(a newborn parent)</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 </a:t>
                      </a:r>
                      <a:r>
                        <a:rPr lang="en-US" sz="2000" u="none" cap="none" strike="noStrike">
                          <a:latin typeface="Times New Roman"/>
                          <a:ea typeface="Times New Roman"/>
                          <a:cs typeface="Times New Roman"/>
                          <a:sym typeface="Times New Roman"/>
                        </a:rPr>
                        <a:t>to upload all my baby and family photos to Picturesque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I can free up my local storage and order personalized goods with these photos later.” </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extLst>
                            <a:ext uri="http://customooxmlschemas.google.com/">
                              <go:slidesCustomData xmlns:go="http://customooxmlschemas.google.com/" textRoundtripDataId="4"/>
                            </a:ext>
                          </a:extLst>
                        </a:rPr>
                        <a:t>The system should be able to provide 15GB free tier storage and paid tiers per user, and all other data of at least 50k users without extra end users’ configuration or performance compromise.</a:t>
                      </a:r>
                      <a:endParaRPr sz="20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1.2</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James/Alyssa </a:t>
                      </a:r>
                      <a:r>
                        <a:rPr lang="en-US" sz="2000" u="none" cap="none" strike="noStrike">
                          <a:latin typeface="Times New Roman"/>
                          <a:ea typeface="Times New Roman"/>
                          <a:cs typeface="Times New Roman"/>
                          <a:sym typeface="Times New Roman"/>
                        </a:rPr>
                        <a:t>(a newborn parent)</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a:t>
                      </a:r>
                      <a:r>
                        <a:rPr lang="en-US" sz="2000" u="none" cap="none" strike="noStrike">
                          <a:latin typeface="Times New Roman"/>
                          <a:ea typeface="Times New Roman"/>
                          <a:cs typeface="Times New Roman"/>
                          <a:sym typeface="Times New Roman"/>
                        </a:rPr>
                        <a:t> to view and edit my photos at anytime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I can relive my happiest moment again and again.”</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system’s latency on normal queries should be 10-20% lower than the current one, and it should have availability of 99.999% better than most others.</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pic>
        <p:nvPicPr>
          <p:cNvPr id="633" name="Google Shape;633;g80d1365a45_30_248"/>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634" name="Google Shape;634;g80d1365a45_30_248"/>
          <p:cNvSpPr txBox="1"/>
          <p:nvPr/>
        </p:nvSpPr>
        <p:spPr>
          <a:xfrm>
            <a:off x="347025" y="6231338"/>
            <a:ext cx="3000000" cy="4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Relative sizing done in level 2</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g80d1365a45_30_256"/>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640" name="Google Shape;640;g80d1365a45_30_256"/>
          <p:cNvGraphicFramePr/>
          <p:nvPr/>
        </p:nvGraphicFramePr>
        <p:xfrm>
          <a:off x="547328" y="2376241"/>
          <a:ext cx="3000000" cy="3000000"/>
        </p:xfrm>
        <a:graphic>
          <a:graphicData uri="http://schemas.openxmlformats.org/drawingml/2006/table">
            <a:tbl>
              <a:tblPr bandRow="1" firstRow="1">
                <a:noFill/>
                <a:tableStyleId>{B53F7E2C-10E2-45EE-9147-5FF44C9B2E7B}</a:tableStyleId>
              </a:tblPr>
              <a:tblGrid>
                <a:gridCol w="524300"/>
                <a:gridCol w="5409500"/>
                <a:gridCol w="5163550"/>
              </a:tblGrid>
              <a:tr h="484325">
                <a:tc>
                  <a:txBody>
                    <a:bodyPr/>
                    <a:lstStyle/>
                    <a:p>
                      <a:pPr indent="0" lvl="0" marL="0" marR="0" rtl="0" algn="l">
                        <a:lnSpc>
                          <a:spcPct val="125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25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r>
              <a:tr h="895950">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1.3</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James/Alyssa </a:t>
                      </a:r>
                      <a:r>
                        <a:rPr lang="en-US" sz="2000" u="none" cap="none" strike="noStrike">
                          <a:latin typeface="Times New Roman"/>
                          <a:ea typeface="Times New Roman"/>
                          <a:cs typeface="Times New Roman"/>
                          <a:sym typeface="Times New Roman"/>
                        </a:rPr>
                        <a:t>(a newborn parent), </a:t>
                      </a:r>
                      <a:r>
                        <a:rPr b="1" lang="en-US" sz="2000" u="none" cap="none" strike="noStrike">
                          <a:latin typeface="Times New Roman"/>
                          <a:ea typeface="Times New Roman"/>
                          <a:cs typeface="Times New Roman"/>
                          <a:sym typeface="Times New Roman"/>
                        </a:rPr>
                        <a:t>I want</a:t>
                      </a:r>
                      <a:r>
                        <a:rPr lang="en-US" sz="2000" u="none" cap="none" strike="noStrike">
                          <a:latin typeface="Times New Roman"/>
                          <a:ea typeface="Times New Roman"/>
                          <a:cs typeface="Times New Roman"/>
                          <a:sym typeface="Times New Roman"/>
                        </a:rPr>
                        <a:t> to post my photos on ShareIt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I can receive comments, likes and tags from my friends and family.”</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The system should support social features including post, comment, like, favorite, and support share via ShareIt.</a:t>
                      </a:r>
                      <a:endParaRPr sz="20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1.4</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James/Alyssa </a:t>
                      </a:r>
                      <a:r>
                        <a:rPr lang="en-US" sz="2000" u="none" cap="none" strike="noStrike">
                          <a:latin typeface="Times New Roman"/>
                          <a:ea typeface="Times New Roman"/>
                          <a:cs typeface="Times New Roman"/>
                          <a:sym typeface="Times New Roman"/>
                        </a:rPr>
                        <a:t>(a newborn parent), </a:t>
                      </a:r>
                      <a:r>
                        <a:rPr b="1" lang="en-US" sz="2000" u="none" cap="none" strike="noStrike">
                          <a:latin typeface="Times New Roman"/>
                          <a:ea typeface="Times New Roman"/>
                          <a:cs typeface="Times New Roman"/>
                          <a:sym typeface="Times New Roman"/>
                        </a:rPr>
                        <a:t>I want to </a:t>
                      </a:r>
                      <a:r>
                        <a:rPr lang="en-US" sz="2000" u="none" cap="none" strike="noStrike">
                          <a:latin typeface="Times New Roman"/>
                          <a:ea typeface="Times New Roman"/>
                          <a:cs typeface="Times New Roman"/>
                          <a:sym typeface="Times New Roman"/>
                        </a:rPr>
                        <a:t>order personalized goods from Picturesque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I can witness my baby’s precious moments everywhere either at home or in the office.”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 should support inserting heterogeneous entries into </a:t>
                      </a:r>
                      <a:endParaRPr sz="2000" u="none" cap="none" strike="noStrike">
                        <a:latin typeface="Times New Roman"/>
                        <a:ea typeface="Times New Roman"/>
                        <a:cs typeface="Times New Roman"/>
                        <a:sym typeface="Times New Roman"/>
                      </a:endParaRPr>
                    </a:p>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existing dataset.</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pic>
        <p:nvPicPr>
          <p:cNvPr id="641" name="Google Shape;641;g80d1365a45_30_256"/>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642" name="Google Shape;642;g80d1365a45_30_256"/>
          <p:cNvSpPr txBox="1"/>
          <p:nvPr>
            <p:ph type="title"/>
          </p:nvPr>
        </p:nvSpPr>
        <p:spPr>
          <a:xfrm>
            <a:off x="901689" y="405575"/>
            <a:ext cx="10533300" cy="137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James &amp; Alyssa - Newborn Parents (Level 1) </a:t>
            </a:r>
            <a:endParaRPr/>
          </a:p>
        </p:txBody>
      </p:sp>
      <p:sp>
        <p:nvSpPr>
          <p:cNvPr id="643" name="Google Shape;643;g80d1365a45_30_256"/>
          <p:cNvSpPr txBox="1"/>
          <p:nvPr/>
        </p:nvSpPr>
        <p:spPr>
          <a:xfrm>
            <a:off x="347025" y="6231338"/>
            <a:ext cx="3000000" cy="4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Relative sizing done in level 2</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g80d1365a45_30_263"/>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49" name="Google Shape;649;g80d1365a45_30_263"/>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650" name="Google Shape;650;g80d1365a45_30_263"/>
          <p:cNvGraphicFramePr/>
          <p:nvPr/>
        </p:nvGraphicFramePr>
        <p:xfrm>
          <a:off x="547278" y="1839266"/>
          <a:ext cx="3000000" cy="3000000"/>
        </p:xfrm>
        <a:graphic>
          <a:graphicData uri="http://schemas.openxmlformats.org/drawingml/2006/table">
            <a:tbl>
              <a:tblPr bandRow="1" firstRow="1">
                <a:noFill/>
                <a:tableStyleId>{B53F7E2C-10E2-45EE-9147-5FF44C9B2E7B}</a:tableStyleId>
              </a:tblPr>
              <a:tblGrid>
                <a:gridCol w="826175"/>
                <a:gridCol w="4957700"/>
                <a:gridCol w="3739275"/>
                <a:gridCol w="736350"/>
                <a:gridCol w="837850"/>
              </a:tblGrid>
              <a:tr h="484325">
                <a:tc>
                  <a:txBody>
                    <a:bodyPr/>
                    <a:lstStyle/>
                    <a:p>
                      <a:pPr indent="0" lvl="0" marL="0" marR="0" rtl="0" algn="l">
                        <a:lnSpc>
                          <a:spcPct val="100000"/>
                        </a:lnSpc>
                        <a:spcBef>
                          <a:spcPts val="0"/>
                        </a:spcBef>
                        <a:spcAft>
                          <a:spcPts val="0"/>
                        </a:spcAft>
                        <a:buClr>
                          <a:srgbClr val="000000"/>
                        </a:buClr>
                        <a:buSzPts val="2000"/>
                        <a:buFont typeface="Arial"/>
                        <a:buNone/>
                      </a:pPr>
                      <a:r>
                        <a:t/>
                      </a:r>
                      <a:endParaRPr b="1" i="0"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1800" u="none" cap="none" strike="noStrike">
                          <a:solidFill>
                            <a:schemeClr val="lt1"/>
                          </a:solidFill>
                          <a:latin typeface="Times New Roman"/>
                          <a:ea typeface="Times New Roman"/>
                          <a:cs typeface="Times New Roman"/>
                          <a:sym typeface="Times New Roman"/>
                        </a:rPr>
                        <a:t>User Stories</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Acceptance Criteria</a:t>
                      </a:r>
                      <a:endParaRPr sz="1800" u="none" cap="none" strike="noStrike"/>
                    </a:p>
                  </a:txBody>
                  <a:tcPr marT="45725" marB="45725" marR="91450" marL="91450"/>
                </a:tc>
                <a:tc>
                  <a:txBody>
                    <a:bodyPr/>
                    <a:lstStyle/>
                    <a:p>
                      <a:pPr indent="0" lvl="0" marL="0" rtl="0" algn="l">
                        <a:spcBef>
                          <a:spcPts val="0"/>
                        </a:spcBef>
                        <a:spcAft>
                          <a:spcPts val="0"/>
                        </a:spcAft>
                        <a:buNone/>
                      </a:pPr>
                      <a:r>
                        <a:rPr lang="en-US" sz="1800">
                          <a:latin typeface="Times New Roman"/>
                          <a:ea typeface="Times New Roman"/>
                          <a:cs typeface="Times New Roman"/>
                          <a:sym typeface="Times New Roman"/>
                        </a:rPr>
                        <a:t>    </a:t>
                      </a:r>
                      <a:r>
                        <a:rPr lang="en-US" sz="1800">
                          <a:latin typeface="Times New Roman"/>
                          <a:ea typeface="Times New Roman"/>
                          <a:cs typeface="Times New Roman"/>
                          <a:sym typeface="Times New Roman"/>
                        </a:rPr>
                        <a:t>E</a:t>
                      </a:r>
                      <a:endParaRPr sz="18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1800">
                          <a:latin typeface="Times New Roman"/>
                          <a:ea typeface="Times New Roman"/>
                          <a:cs typeface="Times New Roman"/>
                          <a:sym typeface="Times New Roman"/>
                        </a:rPr>
                        <a:t>    </a:t>
                      </a:r>
                      <a:r>
                        <a:rPr lang="en-US" sz="1800" u="none" cap="none" strike="noStrike">
                          <a:latin typeface="Times New Roman"/>
                          <a:ea typeface="Times New Roman"/>
                          <a:cs typeface="Times New Roman"/>
                          <a:sym typeface="Times New Roman"/>
                        </a:rPr>
                        <a:t>P</a:t>
                      </a:r>
                      <a:endParaRPr sz="18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1.1.1</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a:t>
                      </a:r>
                      <a:r>
                        <a:rPr b="1" lang="en-US" sz="1800" u="none" cap="none" strike="noStrike">
                          <a:latin typeface="Times New Roman"/>
                          <a:ea typeface="Times New Roman"/>
                          <a:cs typeface="Times New Roman"/>
                          <a:sym typeface="Times New Roman"/>
                        </a:rPr>
                        <a:t>As James/Alyssa</a:t>
                      </a:r>
                      <a:r>
                        <a:rPr lang="en-US" sz="1800" u="none" cap="none" strike="noStrike">
                          <a:latin typeface="Times New Roman"/>
                          <a:ea typeface="Times New Roman"/>
                          <a:cs typeface="Times New Roman"/>
                          <a:sym typeface="Times New Roman"/>
                        </a:rPr>
                        <a:t> (a newborn parent), </a:t>
                      </a:r>
                      <a:r>
                        <a:rPr b="1" lang="en-US" sz="1800" u="none" cap="none" strike="noStrike">
                          <a:latin typeface="Times New Roman"/>
                          <a:ea typeface="Times New Roman"/>
                          <a:cs typeface="Times New Roman"/>
                          <a:sym typeface="Times New Roman"/>
                        </a:rPr>
                        <a:t>I want </a:t>
                      </a:r>
                      <a:r>
                        <a:rPr lang="en-US" sz="1800" u="none" cap="none" strike="noStrike">
                          <a:latin typeface="Times New Roman"/>
                          <a:ea typeface="Times New Roman"/>
                          <a:cs typeface="Times New Roman"/>
                          <a:sym typeface="Times New Roman"/>
                        </a:rPr>
                        <a:t>to upload my photos from different surfaces, like my phone, my PC or other online photo storage </a:t>
                      </a:r>
                      <a:r>
                        <a:rPr b="1" lang="en-US" sz="1800" u="none" cap="none" strike="noStrike">
                          <a:latin typeface="Times New Roman"/>
                          <a:ea typeface="Times New Roman"/>
                          <a:cs typeface="Times New Roman"/>
                          <a:sym typeface="Times New Roman"/>
                        </a:rPr>
                        <a:t>so that </a:t>
                      </a:r>
                      <a:r>
                        <a:rPr lang="en-US" sz="1800" u="none" cap="none" strike="noStrike">
                          <a:latin typeface="Times New Roman"/>
                          <a:ea typeface="Times New Roman"/>
                          <a:cs typeface="Times New Roman"/>
                          <a:sym typeface="Times New Roman"/>
                        </a:rPr>
                        <a:t>I don’t need to waste time importing photos every time before uploading.”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The system should support uploading photos from Android, iOS, Windows and macOS and importing photos from Google Drive, iCloud and Dropbox.</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5</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10</a:t>
                      </a:r>
                      <a:endParaRPr sz="18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1.1.2</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US" sz="1800" u="none" cap="none" strike="noStrike">
                          <a:latin typeface="Times New Roman"/>
                          <a:ea typeface="Times New Roman"/>
                          <a:cs typeface="Times New Roman"/>
                          <a:sym typeface="Times New Roman"/>
                        </a:rPr>
                        <a:t>“</a:t>
                      </a:r>
                      <a:r>
                        <a:rPr b="1" lang="en-US" sz="1800" u="none" cap="none" strike="noStrike">
                          <a:latin typeface="Times New Roman"/>
                          <a:ea typeface="Times New Roman"/>
                          <a:cs typeface="Times New Roman"/>
                          <a:sym typeface="Times New Roman"/>
                        </a:rPr>
                        <a:t>As James/Alyssa </a:t>
                      </a:r>
                      <a:r>
                        <a:rPr lang="en-US" sz="1800" u="none" cap="none" strike="noStrike">
                          <a:latin typeface="Times New Roman"/>
                          <a:ea typeface="Times New Roman"/>
                          <a:cs typeface="Times New Roman"/>
                          <a:sym typeface="Times New Roman"/>
                        </a:rPr>
                        <a:t>(a newborn parent), </a:t>
                      </a:r>
                      <a:r>
                        <a:rPr b="1" lang="en-US" sz="1800" u="none" cap="none" strike="noStrike">
                          <a:latin typeface="Times New Roman"/>
                          <a:ea typeface="Times New Roman"/>
                          <a:cs typeface="Times New Roman"/>
                          <a:sym typeface="Times New Roman"/>
                        </a:rPr>
                        <a:t>I want</a:t>
                      </a:r>
                      <a:r>
                        <a:rPr lang="en-US" sz="1800" u="none" cap="none" strike="noStrike">
                          <a:latin typeface="Times New Roman"/>
                          <a:ea typeface="Times New Roman"/>
                          <a:cs typeface="Times New Roman"/>
                          <a:sym typeface="Times New Roman"/>
                        </a:rPr>
                        <a:t> the upload time of each photo to be shorter than 2 seconds </a:t>
                      </a:r>
                      <a:r>
                        <a:rPr b="1" lang="en-US" sz="1800" u="none" cap="none" strike="noStrike">
                          <a:latin typeface="Times New Roman"/>
                          <a:ea typeface="Times New Roman"/>
                          <a:cs typeface="Times New Roman"/>
                          <a:sym typeface="Times New Roman"/>
                        </a:rPr>
                        <a:t>so that</a:t>
                      </a:r>
                      <a:r>
                        <a:rPr lang="en-US" sz="1800" u="none" cap="none" strike="noStrike">
                          <a:latin typeface="Times New Roman"/>
                          <a:ea typeface="Times New Roman"/>
                          <a:cs typeface="Times New Roman"/>
                          <a:sym typeface="Times New Roman"/>
                        </a:rPr>
                        <a:t> I can finish the upload faster.”</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The system should be able to upload a 14MB image file within 2 seconds while 200 users are uploading simultaneously. </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5</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10</a:t>
                      </a:r>
                      <a:endParaRPr sz="18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1.1.3</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a:t>
                      </a:r>
                      <a:r>
                        <a:rPr b="1" lang="en-US" sz="1800" u="none" cap="none" strike="noStrike">
                          <a:latin typeface="Times New Roman"/>
                          <a:ea typeface="Times New Roman"/>
                          <a:cs typeface="Times New Roman"/>
                          <a:sym typeface="Times New Roman"/>
                        </a:rPr>
                        <a:t>As James/Alyssa </a:t>
                      </a:r>
                      <a:r>
                        <a:rPr lang="en-US" sz="1800" u="none" cap="none" strike="noStrike">
                          <a:latin typeface="Times New Roman"/>
                          <a:ea typeface="Times New Roman"/>
                          <a:cs typeface="Times New Roman"/>
                          <a:sym typeface="Times New Roman"/>
                        </a:rPr>
                        <a:t>(a newborn parent), </a:t>
                      </a:r>
                      <a:r>
                        <a:rPr b="1" lang="en-US" sz="1800" u="none" cap="none" strike="noStrike">
                          <a:latin typeface="Times New Roman"/>
                          <a:ea typeface="Times New Roman"/>
                          <a:cs typeface="Times New Roman"/>
                          <a:sym typeface="Times New Roman"/>
                        </a:rPr>
                        <a:t>I want </a:t>
                      </a:r>
                      <a:r>
                        <a:rPr lang="en-US" sz="1800" u="none" cap="none" strike="noStrike">
                          <a:latin typeface="Times New Roman"/>
                          <a:ea typeface="Times New Roman"/>
                          <a:cs typeface="Times New Roman"/>
                          <a:sym typeface="Times New Roman"/>
                        </a:rPr>
                        <a:t>to see the newly uploaded photos immediately </a:t>
                      </a:r>
                      <a:r>
                        <a:rPr b="1" lang="en-US" sz="1800" u="none" cap="none" strike="noStrike">
                          <a:latin typeface="Times New Roman"/>
                          <a:ea typeface="Times New Roman"/>
                          <a:cs typeface="Times New Roman"/>
                          <a:sym typeface="Times New Roman"/>
                        </a:rPr>
                        <a:t>so that</a:t>
                      </a:r>
                      <a:r>
                        <a:rPr lang="en-US" sz="1800" u="none" cap="none" strike="noStrike">
                          <a:latin typeface="Times New Roman"/>
                          <a:ea typeface="Times New Roman"/>
                          <a:cs typeface="Times New Roman"/>
                          <a:sym typeface="Times New Roman"/>
                        </a:rPr>
                        <a:t> I know the upload finishes successfully”</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The system should reflect the newly uploaded entries within 1 second.</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5</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10</a:t>
                      </a:r>
                      <a:endParaRPr sz="18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651" name="Google Shape;651;g80d1365a45_30_263"/>
          <p:cNvSpPr txBox="1"/>
          <p:nvPr/>
        </p:nvSpPr>
        <p:spPr>
          <a:xfrm>
            <a:off x="494775" y="6176850"/>
            <a:ext cx="10944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E : Estimation by story points from 1-5, 5 is the highest</a:t>
            </a:r>
            <a:endParaRPr b="0" i="0" sz="15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rgbClr val="000000"/>
              </a:solidFill>
              <a:latin typeface="Times New Roman"/>
              <a:ea typeface="Times New Roman"/>
              <a:cs typeface="Times New Roman"/>
              <a:sym typeface="Times New Roman"/>
            </a:endParaRPr>
          </a:p>
        </p:txBody>
      </p:sp>
      <p:pic>
        <p:nvPicPr>
          <p:cNvPr id="652" name="Google Shape;652;g80d1365a45_30_263"/>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653" name="Google Shape;653;g80d1365a45_30_263"/>
          <p:cNvSpPr txBox="1"/>
          <p:nvPr>
            <p:ph type="title"/>
          </p:nvPr>
        </p:nvSpPr>
        <p:spPr>
          <a:xfrm>
            <a:off x="901689" y="405575"/>
            <a:ext cx="10533300" cy="137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James &amp; Alyssa - Newborn Parents (Level 2)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8006085" y="1129084"/>
            <a:ext cx="4362955" cy="15210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b="1" lang="en-US" sz="4000">
                <a:latin typeface="Times New Roman"/>
                <a:ea typeface="Times New Roman"/>
                <a:cs typeface="Times New Roman"/>
                <a:sym typeface="Times New Roman"/>
              </a:rPr>
              <a:t>Mission Statement</a:t>
            </a:r>
            <a:endParaRPr sz="4000">
              <a:latin typeface="Times New Roman"/>
              <a:ea typeface="Times New Roman"/>
              <a:cs typeface="Times New Roman"/>
              <a:sym typeface="Times New Roman"/>
            </a:endParaRPr>
          </a:p>
        </p:txBody>
      </p:sp>
      <p:pic>
        <p:nvPicPr>
          <p:cNvPr id="241" name="Google Shape;241;p25"/>
          <p:cNvPicPr preferRelativeResize="0"/>
          <p:nvPr>
            <p:ph idx="2" type="body"/>
          </p:nvPr>
        </p:nvPicPr>
        <p:blipFill rotWithShape="1">
          <a:blip r:embed="rId3">
            <a:alphaModFix/>
          </a:blip>
          <a:srcRect b="0" l="19540" r="16944" t="0"/>
          <a:stretch/>
        </p:blipFill>
        <p:spPr>
          <a:xfrm>
            <a:off x="20" y="10"/>
            <a:ext cx="7743929" cy="6857990"/>
          </a:xfrm>
          <a:prstGeom prst="rect">
            <a:avLst/>
          </a:prstGeom>
          <a:noFill/>
          <a:ln>
            <a:noFill/>
          </a:ln>
        </p:spPr>
      </p:pic>
      <p:sp>
        <p:nvSpPr>
          <p:cNvPr id="242" name="Google Shape;242;p25"/>
          <p:cNvSpPr txBox="1"/>
          <p:nvPr>
            <p:ph idx="1" type="body"/>
          </p:nvPr>
        </p:nvSpPr>
        <p:spPr>
          <a:xfrm>
            <a:off x="8006085" y="2184895"/>
            <a:ext cx="4023477" cy="2195515"/>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2400"/>
              <a:buNone/>
            </a:pPr>
            <a:r>
              <a:rPr lang="en-US" sz="2400">
                <a:latin typeface="Times New Roman"/>
                <a:ea typeface="Times New Roman"/>
                <a:cs typeface="Times New Roman"/>
                <a:sym typeface="Times New Roman"/>
              </a:rPr>
              <a:t>Our Mission is to build an unparalleled service that helps customers to treasure beautiful moments forever. We thrive on developing a value-added service that will help us gain customer loyalty and a healthy environment for our employees for continuous learning, innovation, and challenges.</a:t>
            </a:r>
            <a:br>
              <a:rPr lang="en-US"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a:p>
            <a:pPr indent="152400" lvl="0" marL="0" rtl="0" algn="l">
              <a:lnSpc>
                <a:spcPct val="110000"/>
              </a:lnSpc>
              <a:spcBef>
                <a:spcPts val="0"/>
              </a:spcBef>
              <a:spcAft>
                <a:spcPts val="0"/>
              </a:spcAft>
              <a:buClr>
                <a:schemeClr val="dk1"/>
              </a:buClr>
              <a:buSzPts val="2400"/>
              <a:buNone/>
            </a:pPr>
            <a:r>
              <a:t/>
            </a:r>
            <a:endParaRPr sz="2400">
              <a:latin typeface="Times New Roman"/>
              <a:ea typeface="Times New Roman"/>
              <a:cs typeface="Times New Roman"/>
              <a:sym typeface="Times New Roman"/>
            </a:endParaRPr>
          </a:p>
          <a:p>
            <a:pPr indent="-228600" lvl="0" marL="457200" rtl="0" algn="l">
              <a:lnSpc>
                <a:spcPct val="110000"/>
              </a:lnSpc>
              <a:spcBef>
                <a:spcPts val="1000"/>
              </a:spcBef>
              <a:spcAft>
                <a:spcPts val="0"/>
              </a:spcAft>
              <a:buClr>
                <a:schemeClr val="dk1"/>
              </a:buClr>
              <a:buSzPts val="1800"/>
              <a:buNone/>
            </a:pPr>
            <a:r>
              <a:t/>
            </a:r>
            <a:endParaRPr sz="2400">
              <a:latin typeface="Times New Roman"/>
              <a:ea typeface="Times New Roman"/>
              <a:cs typeface="Times New Roman"/>
              <a:sym typeface="Times New Roman"/>
            </a:endParaRPr>
          </a:p>
        </p:txBody>
      </p:sp>
      <p:pic>
        <p:nvPicPr>
          <p:cNvPr id="243" name="Google Shape;243;p25"/>
          <p:cNvPicPr preferRelativeResize="0"/>
          <p:nvPr/>
        </p:nvPicPr>
        <p:blipFill rotWithShape="1">
          <a:blip r:embed="rId4">
            <a:alphaModFix/>
          </a:blip>
          <a:srcRect b="0" l="0" r="0" t="0"/>
          <a:stretch/>
        </p:blipFill>
        <p:spPr>
          <a:xfrm>
            <a:off x="7722200" y="1560502"/>
            <a:ext cx="305634" cy="819100"/>
          </a:xfrm>
          <a:prstGeom prst="rect">
            <a:avLst/>
          </a:prstGeom>
          <a:noFill/>
          <a:ln>
            <a:noFill/>
          </a:ln>
        </p:spPr>
      </p:pic>
      <p:sp>
        <p:nvSpPr>
          <p:cNvPr id="244" name="Google Shape;244;p25"/>
          <p:cNvSpPr txBox="1"/>
          <p:nvPr/>
        </p:nvSpPr>
        <p:spPr>
          <a:xfrm>
            <a:off x="-447938" y="6557928"/>
            <a:ext cx="3667125" cy="6001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Image credit : Google [1]</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br>
              <a:rPr b="0" i="0" lang="en-US" sz="1100" u="none" cap="none" strike="noStrike">
                <a:solidFill>
                  <a:schemeClr val="dk1"/>
                </a:solidFill>
                <a:latin typeface="Times New Roman"/>
                <a:ea typeface="Times New Roman"/>
                <a:cs typeface="Times New Roman"/>
                <a:sym typeface="Times New Roman"/>
              </a:rPr>
            </a:br>
            <a:endParaRPr b="0" i="0" sz="1100" u="none" cap="none" strike="noStrike">
              <a:solidFill>
                <a:schemeClr val="dk1"/>
              </a:solidFill>
              <a:latin typeface="Times New Roman"/>
              <a:ea typeface="Times New Roman"/>
              <a:cs typeface="Times New Roman"/>
              <a:sym typeface="Times New Roman"/>
            </a:endParaRPr>
          </a:p>
        </p:txBody>
      </p:sp>
      <p:sp>
        <p:nvSpPr>
          <p:cNvPr id="245" name="Google Shape;245;p25"/>
          <p:cNvSpPr txBox="1"/>
          <p:nvPr/>
        </p:nvSpPr>
        <p:spPr>
          <a:xfrm>
            <a:off x="7635952" y="6596390"/>
            <a:ext cx="5754538"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6D1D6B"/>
                </a:solidFill>
                <a:latin typeface="Times New Roman"/>
                <a:ea typeface="Times New Roman"/>
                <a:cs typeface="Times New Roman"/>
                <a:sym typeface="Times New Roman"/>
                <a:hlinkClick r:id="rId5"/>
              </a:rPr>
              <a:t>[1] https://www.pinterest.nz/amp/pin/478859372870478619/</a:t>
            </a:r>
            <a:endParaRPr b="0" i="0" sz="1100" u="none" cap="none" strike="noStrike">
              <a:solidFill>
                <a:srgbClr val="6D1D6B"/>
              </a:solidFill>
              <a:latin typeface="Times New Roman"/>
              <a:ea typeface="Times New Roman"/>
              <a:cs typeface="Times New Roman"/>
              <a:sym typeface="Times New Roman"/>
            </a:endParaRPr>
          </a:p>
        </p:txBody>
      </p:sp>
      <p:pic>
        <p:nvPicPr>
          <p:cNvPr id="246" name="Google Shape;246;p25"/>
          <p:cNvPicPr preferRelativeResize="0"/>
          <p:nvPr/>
        </p:nvPicPr>
        <p:blipFill rotWithShape="1">
          <a:blip r:embed="rId6">
            <a:alphaModFix/>
          </a:blip>
          <a:srcRect b="0" l="0" r="0" t="0"/>
          <a:stretch/>
        </p:blipFill>
        <p:spPr>
          <a:xfrm>
            <a:off x="11416144" y="6217920"/>
            <a:ext cx="775855" cy="64008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g80d1365a45_30_272"/>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659" name="Google Shape;659;g80d1365a45_30_272"/>
          <p:cNvGraphicFramePr/>
          <p:nvPr/>
        </p:nvGraphicFramePr>
        <p:xfrm>
          <a:off x="551553" y="1747241"/>
          <a:ext cx="3000000" cy="3000000"/>
        </p:xfrm>
        <a:graphic>
          <a:graphicData uri="http://schemas.openxmlformats.org/drawingml/2006/table">
            <a:tbl>
              <a:tblPr bandRow="1" firstRow="1">
                <a:noFill/>
                <a:tableStyleId>{B53F7E2C-10E2-45EE-9147-5FF44C9B2E7B}</a:tableStyleId>
              </a:tblPr>
              <a:tblGrid>
                <a:gridCol w="826175"/>
                <a:gridCol w="5059150"/>
                <a:gridCol w="3870400"/>
                <a:gridCol w="382900"/>
                <a:gridCol w="958725"/>
              </a:tblGrid>
              <a:tr h="484325">
                <a:tc>
                  <a:txBody>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a:t>
                      </a:r>
                      <a:endParaRPr sz="2000" u="none" cap="none" strike="noStrike">
                        <a:latin typeface="Times New Roman"/>
                        <a:ea typeface="Times New Roman"/>
                        <a:cs typeface="Times New Roman"/>
                        <a:sym typeface="Times New Roman"/>
                      </a:endParaRPr>
                    </a:p>
                  </a:txBody>
                  <a:tcPr marT="45725" marB="45725" marR="91450" marL="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1.2.1</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James/Alyssa </a:t>
                      </a:r>
                      <a:r>
                        <a:rPr lang="en-US" sz="2000" u="none" cap="none" strike="noStrike">
                          <a:latin typeface="Times New Roman"/>
                          <a:ea typeface="Times New Roman"/>
                          <a:cs typeface="Times New Roman"/>
                          <a:sym typeface="Times New Roman"/>
                        </a:rPr>
                        <a:t>(a newborn parent), </a:t>
                      </a:r>
                      <a:r>
                        <a:rPr b="1" lang="en-US" sz="2000" u="none" cap="none" strike="noStrike">
                          <a:latin typeface="Times New Roman"/>
                          <a:ea typeface="Times New Roman"/>
                          <a:cs typeface="Times New Roman"/>
                          <a:sym typeface="Times New Roman"/>
                        </a:rPr>
                        <a:t>I want </a:t>
                      </a:r>
                      <a:r>
                        <a:rPr lang="en-US" sz="2000" u="none" cap="none" strike="noStrike">
                          <a:latin typeface="Times New Roman"/>
                          <a:ea typeface="Times New Roman"/>
                          <a:cs typeface="Times New Roman"/>
                          <a:sym typeface="Times New Roman"/>
                        </a:rPr>
                        <a:t>to sort my photos by different criteria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I am able to find the photos I want faster and easier.” </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 should support sorting feature, and the latency for fetching and ordering should be under 3 seconds.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3</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9</a:t>
                      </a:r>
                      <a:endParaRPr sz="20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1.2.2</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James/Alyssa </a:t>
                      </a:r>
                      <a:r>
                        <a:rPr lang="en-US" sz="2000" u="none" cap="none" strike="noStrike">
                          <a:latin typeface="Times New Roman"/>
                          <a:ea typeface="Times New Roman"/>
                          <a:cs typeface="Times New Roman"/>
                          <a:sym typeface="Times New Roman"/>
                        </a:rPr>
                        <a:t>(a newborn parent), </a:t>
                      </a:r>
                      <a:r>
                        <a:rPr b="1" lang="en-US" sz="2000" u="none" cap="none" strike="noStrike">
                          <a:latin typeface="Times New Roman"/>
                          <a:ea typeface="Times New Roman"/>
                          <a:cs typeface="Times New Roman"/>
                          <a:sym typeface="Times New Roman"/>
                        </a:rPr>
                        <a:t>I want</a:t>
                      </a:r>
                      <a:r>
                        <a:rPr lang="en-US" sz="2000" u="none" cap="none" strike="noStrike">
                          <a:latin typeface="Times New Roman"/>
                          <a:ea typeface="Times New Roman"/>
                          <a:cs typeface="Times New Roman"/>
                          <a:sym typeface="Times New Roman"/>
                        </a:rPr>
                        <a:t> Picturesque and Share It to be online all the time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view my photos anytime I want.”</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 should reach 99.999 SLA or higher. </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8</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660" name="Google Shape;660;g80d1365a45_30_272"/>
          <p:cNvSpPr txBox="1"/>
          <p:nvPr/>
        </p:nvSpPr>
        <p:spPr>
          <a:xfrm>
            <a:off x="623850" y="6034825"/>
            <a:ext cx="10944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E : Estimation by story points from 1-5, 5 is the highest</a:t>
            </a:r>
            <a:endParaRPr b="0" i="0" sz="15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rgbClr val="000000"/>
              </a:solidFill>
              <a:latin typeface="Times New Roman"/>
              <a:ea typeface="Times New Roman"/>
              <a:cs typeface="Times New Roman"/>
              <a:sym typeface="Times New Roman"/>
            </a:endParaRPr>
          </a:p>
        </p:txBody>
      </p:sp>
      <p:pic>
        <p:nvPicPr>
          <p:cNvPr id="661" name="Google Shape;661;g80d1365a45_30_272"/>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662" name="Google Shape;662;g80d1365a45_30_272"/>
          <p:cNvSpPr txBox="1"/>
          <p:nvPr>
            <p:ph type="title"/>
          </p:nvPr>
        </p:nvSpPr>
        <p:spPr>
          <a:xfrm>
            <a:off x="901689" y="405575"/>
            <a:ext cx="10533300" cy="137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James &amp; Alyssa - Newborn Parents (Level 2)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g80d1365a45_30_280"/>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68" name="Google Shape;668;g80d1365a45_30_280"/>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669" name="Google Shape;669;g80d1365a45_30_280"/>
          <p:cNvGraphicFramePr/>
          <p:nvPr/>
        </p:nvGraphicFramePr>
        <p:xfrm>
          <a:off x="551553" y="1747241"/>
          <a:ext cx="3000000" cy="3000000"/>
        </p:xfrm>
        <a:graphic>
          <a:graphicData uri="http://schemas.openxmlformats.org/drawingml/2006/table">
            <a:tbl>
              <a:tblPr bandRow="1" firstRow="1">
                <a:noFill/>
                <a:tableStyleId>{B53F7E2C-10E2-45EE-9147-5FF44C9B2E7B}</a:tableStyleId>
              </a:tblPr>
              <a:tblGrid>
                <a:gridCol w="768850"/>
                <a:gridCol w="5451475"/>
                <a:gridCol w="3663975"/>
                <a:gridCol w="622675"/>
                <a:gridCol w="879575"/>
              </a:tblGrid>
              <a:tr h="484325">
                <a:tc>
                  <a:txBody>
                    <a:bodyPr/>
                    <a:lstStyle/>
                    <a:p>
                      <a:pPr indent="0" lvl="0" marL="0" marR="0" rtl="0" algn="ctr">
                        <a:lnSpc>
                          <a:spcPct val="100000"/>
                        </a:lnSpc>
                        <a:spcBef>
                          <a:spcPts val="0"/>
                        </a:spcBef>
                        <a:spcAft>
                          <a:spcPts val="0"/>
                        </a:spcAft>
                        <a:buClr>
                          <a:srgbClr val="000000"/>
                        </a:buClr>
                        <a:buSzPts val="2000"/>
                        <a:buFont typeface="Arial"/>
                        <a:buNone/>
                      </a:pPr>
                      <a:r>
                        <a:t/>
                      </a:r>
                      <a:endParaRPr b="1" i="0" sz="19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1900" u="none" cap="none" strike="noStrike">
                          <a:solidFill>
                            <a:schemeClr val="lt1"/>
                          </a:solidFill>
                          <a:latin typeface="Times New Roman"/>
                          <a:ea typeface="Times New Roman"/>
                          <a:cs typeface="Times New Roman"/>
                          <a:sym typeface="Times New Roman"/>
                        </a:rPr>
                        <a:t>User Stories</a:t>
                      </a:r>
                      <a:endParaRPr sz="19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1900" u="none" cap="none" strike="noStrike">
                          <a:latin typeface="Times New Roman"/>
                          <a:ea typeface="Times New Roman"/>
                          <a:cs typeface="Times New Roman"/>
                          <a:sym typeface="Times New Roman"/>
                        </a:rPr>
                        <a:t>Acceptance Criteria</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 </a:t>
                      </a:r>
                      <a:r>
                        <a:rPr lang="en-US" sz="1900" u="none" cap="none" strike="noStrike">
                          <a:latin typeface="Times New Roman"/>
                          <a:ea typeface="Times New Roman"/>
                          <a:cs typeface="Times New Roman"/>
                          <a:sym typeface="Times New Roman"/>
                        </a:rPr>
                        <a:t>   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1900" u="none" cap="none" strike="noStrike">
                          <a:latin typeface="Times New Roman"/>
                          <a:ea typeface="Times New Roman"/>
                          <a:cs typeface="Times New Roman"/>
                          <a:sym typeface="Times New Roman"/>
                        </a:rPr>
                        <a:t>    P</a:t>
                      </a:r>
                      <a:endParaRPr sz="19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1900" u="none" cap="none" strike="noStrike">
                          <a:latin typeface="Times New Roman"/>
                          <a:ea typeface="Times New Roman"/>
                          <a:cs typeface="Times New Roman"/>
                          <a:sym typeface="Times New Roman"/>
                        </a:rPr>
                        <a:t>1.3.1</a:t>
                      </a:r>
                      <a:endParaRPr sz="19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900" u="none" cap="none" strike="noStrike">
                          <a:latin typeface="Times New Roman"/>
                          <a:ea typeface="Times New Roman"/>
                          <a:cs typeface="Times New Roman"/>
                          <a:sym typeface="Times New Roman"/>
                        </a:rPr>
                        <a:t>“</a:t>
                      </a:r>
                      <a:r>
                        <a:rPr b="1" lang="en-US" sz="1900" u="none" cap="none" strike="noStrike">
                          <a:latin typeface="Times New Roman"/>
                          <a:ea typeface="Times New Roman"/>
                          <a:cs typeface="Times New Roman"/>
                          <a:sym typeface="Times New Roman"/>
                        </a:rPr>
                        <a:t>As James/Alyssa </a:t>
                      </a:r>
                      <a:r>
                        <a:rPr lang="en-US" sz="1900" u="none" cap="none" strike="noStrike">
                          <a:latin typeface="Times New Roman"/>
                          <a:ea typeface="Times New Roman"/>
                          <a:cs typeface="Times New Roman"/>
                          <a:sym typeface="Times New Roman"/>
                        </a:rPr>
                        <a:t>(a newborn parent), </a:t>
                      </a:r>
                      <a:r>
                        <a:rPr b="1" lang="en-US" sz="1900" u="none" cap="none" strike="noStrike">
                          <a:latin typeface="Times New Roman"/>
                          <a:ea typeface="Times New Roman"/>
                          <a:cs typeface="Times New Roman"/>
                          <a:sym typeface="Times New Roman"/>
                        </a:rPr>
                        <a:t>I want </a:t>
                      </a:r>
                      <a:r>
                        <a:rPr lang="en-US" sz="1900" u="none" cap="none" strike="noStrike">
                          <a:latin typeface="Times New Roman"/>
                          <a:ea typeface="Times New Roman"/>
                          <a:cs typeface="Times New Roman"/>
                          <a:sym typeface="Times New Roman"/>
                        </a:rPr>
                        <a:t>to select with whom I want to share my pictures with on ShareIt </a:t>
                      </a:r>
                      <a:r>
                        <a:rPr b="1" lang="en-US" sz="1900" u="none" cap="none" strike="noStrike">
                          <a:latin typeface="Times New Roman"/>
                          <a:ea typeface="Times New Roman"/>
                          <a:cs typeface="Times New Roman"/>
                          <a:sym typeface="Times New Roman"/>
                        </a:rPr>
                        <a:t>so that</a:t>
                      </a:r>
                      <a:r>
                        <a:rPr lang="en-US" sz="1900" u="none" cap="none" strike="noStrike">
                          <a:latin typeface="Times New Roman"/>
                          <a:ea typeface="Times New Roman"/>
                          <a:cs typeface="Times New Roman"/>
                          <a:sym typeface="Times New Roman"/>
                        </a:rPr>
                        <a:t> I can have my privacy secured.”</a:t>
                      </a:r>
                      <a:endParaRPr sz="19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900" u="none" cap="none" strike="noStrike">
                          <a:latin typeface="Times New Roman"/>
                          <a:ea typeface="Times New Roman"/>
                          <a:cs typeface="Times New Roman"/>
                          <a:sym typeface="Times New Roman"/>
                        </a:rPr>
                        <a:t>The system should support posting certain photos with public view or restricted view.</a:t>
                      </a:r>
                      <a:endParaRPr sz="1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900" u="none" cap="none" strike="noStrike">
                          <a:latin typeface="Times New Roman"/>
                          <a:ea typeface="Times New Roman"/>
                          <a:cs typeface="Times New Roman"/>
                          <a:sym typeface="Times New Roman"/>
                        </a:rPr>
                        <a:t>3</a:t>
                      </a:r>
                      <a:endParaRPr sz="1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900" u="none" cap="none" strike="noStrike">
                          <a:latin typeface="Times New Roman"/>
                          <a:ea typeface="Times New Roman"/>
                          <a:cs typeface="Times New Roman"/>
                          <a:sym typeface="Times New Roman"/>
                        </a:rPr>
                        <a:t>8</a:t>
                      </a:r>
                      <a:endParaRPr sz="19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00000"/>
                        </a:lnSpc>
                        <a:spcBef>
                          <a:spcPts val="0"/>
                        </a:spcBef>
                        <a:spcAft>
                          <a:spcPts val="0"/>
                        </a:spcAft>
                        <a:buClr>
                          <a:schemeClr val="dk1"/>
                        </a:buClr>
                        <a:buSzPts val="1100"/>
                        <a:buFont typeface="Arial"/>
                        <a:buNone/>
                      </a:pPr>
                      <a:r>
                        <a:rPr lang="en-US" sz="1900" u="none" cap="none" strike="noStrike">
                          <a:latin typeface="Times New Roman"/>
                          <a:ea typeface="Times New Roman"/>
                          <a:cs typeface="Times New Roman"/>
                          <a:sym typeface="Times New Roman"/>
                        </a:rPr>
                        <a:t>1.3.2</a:t>
                      </a:r>
                      <a:endParaRPr sz="19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sz="19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latin typeface="Times New Roman"/>
                          <a:ea typeface="Times New Roman"/>
                          <a:cs typeface="Times New Roman"/>
                          <a:sym typeface="Times New Roman"/>
                        </a:rPr>
                        <a:t>“</a:t>
                      </a:r>
                      <a:r>
                        <a:rPr b="1" lang="en-US" sz="1900" u="none" cap="none" strike="noStrike">
                          <a:latin typeface="Times New Roman"/>
                          <a:ea typeface="Times New Roman"/>
                          <a:cs typeface="Times New Roman"/>
                          <a:sym typeface="Times New Roman"/>
                        </a:rPr>
                        <a:t>As James/Alyssa </a:t>
                      </a:r>
                      <a:r>
                        <a:rPr lang="en-US" sz="1900" u="none" cap="none" strike="noStrike">
                          <a:latin typeface="Times New Roman"/>
                          <a:ea typeface="Times New Roman"/>
                          <a:cs typeface="Times New Roman"/>
                          <a:sym typeface="Times New Roman"/>
                        </a:rPr>
                        <a:t>(a newborn parent), </a:t>
                      </a:r>
                      <a:r>
                        <a:rPr b="1" lang="en-US" sz="1900" u="none" cap="none" strike="noStrike">
                          <a:latin typeface="Times New Roman"/>
                          <a:ea typeface="Times New Roman"/>
                          <a:cs typeface="Times New Roman"/>
                          <a:sym typeface="Times New Roman"/>
                        </a:rPr>
                        <a:t>I want</a:t>
                      </a:r>
                      <a:r>
                        <a:rPr lang="en-US" sz="1900" u="none" cap="none" strike="noStrike">
                          <a:latin typeface="Times New Roman"/>
                          <a:ea typeface="Times New Roman"/>
                          <a:cs typeface="Times New Roman"/>
                          <a:sym typeface="Times New Roman"/>
                        </a:rPr>
                        <a:t> to share my photos via ShareIt </a:t>
                      </a:r>
                      <a:r>
                        <a:rPr b="1" lang="en-US" sz="1900" u="none" cap="none" strike="noStrike">
                          <a:latin typeface="Times New Roman"/>
                          <a:ea typeface="Times New Roman"/>
                          <a:cs typeface="Times New Roman"/>
                          <a:sym typeface="Times New Roman"/>
                        </a:rPr>
                        <a:t>so that</a:t>
                      </a:r>
                      <a:r>
                        <a:rPr lang="en-US" sz="1900" u="none" cap="none" strike="noStrike">
                          <a:latin typeface="Times New Roman"/>
                          <a:ea typeface="Times New Roman"/>
                          <a:cs typeface="Times New Roman"/>
                          <a:sym typeface="Times New Roman"/>
                        </a:rPr>
                        <a:t> my friends and family can also see them.”</a:t>
                      </a:r>
                      <a:endParaRPr sz="19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900" u="none" cap="none" strike="noStrike">
                          <a:latin typeface="Times New Roman"/>
                          <a:ea typeface="Times New Roman"/>
                          <a:cs typeface="Times New Roman"/>
                          <a:sym typeface="Times New Roman"/>
                        </a:rPr>
                        <a:t>The system should be able to call ShareIt API to share certain photos.</a:t>
                      </a:r>
                      <a:endParaRPr sz="1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Times New Roman"/>
                          <a:ea typeface="Times New Roman"/>
                          <a:cs typeface="Times New Roman"/>
                          <a:sym typeface="Times New Roman"/>
                        </a:rPr>
                        <a:t>4</a:t>
                      </a:r>
                      <a:endParaRPr sz="1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latin typeface="Times New Roman"/>
                          <a:ea typeface="Times New Roman"/>
                          <a:cs typeface="Times New Roman"/>
                          <a:sym typeface="Times New Roman"/>
                        </a:rPr>
                        <a:t>8</a:t>
                      </a:r>
                      <a:endParaRPr sz="19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1900" u="none" cap="none" strike="noStrike">
                          <a:latin typeface="Times New Roman"/>
                          <a:ea typeface="Times New Roman"/>
                          <a:cs typeface="Times New Roman"/>
                          <a:sym typeface="Times New Roman"/>
                        </a:rPr>
                        <a:t>1.3.3</a:t>
                      </a:r>
                      <a:endParaRPr sz="19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1900" u="none" cap="none" strike="noStrike">
                          <a:latin typeface="Times New Roman"/>
                          <a:ea typeface="Times New Roman"/>
                          <a:cs typeface="Times New Roman"/>
                          <a:sym typeface="Times New Roman"/>
                        </a:rPr>
                        <a:t>“</a:t>
                      </a:r>
                      <a:r>
                        <a:rPr b="1" lang="en-US" sz="1900" u="none" cap="none" strike="noStrike">
                          <a:latin typeface="Times New Roman"/>
                          <a:ea typeface="Times New Roman"/>
                          <a:cs typeface="Times New Roman"/>
                          <a:sym typeface="Times New Roman"/>
                        </a:rPr>
                        <a:t>As James/Alyssa </a:t>
                      </a:r>
                      <a:r>
                        <a:rPr lang="en-US" sz="1900" u="none" cap="none" strike="noStrike">
                          <a:latin typeface="Times New Roman"/>
                          <a:ea typeface="Times New Roman"/>
                          <a:cs typeface="Times New Roman"/>
                          <a:sym typeface="Times New Roman"/>
                        </a:rPr>
                        <a:t>(a newborn parent), </a:t>
                      </a:r>
                      <a:r>
                        <a:rPr b="1" lang="en-US" sz="1900" u="none" cap="none" strike="noStrike">
                          <a:latin typeface="Times New Roman"/>
                          <a:ea typeface="Times New Roman"/>
                          <a:cs typeface="Times New Roman"/>
                          <a:sym typeface="Times New Roman"/>
                        </a:rPr>
                        <a:t>I want </a:t>
                      </a:r>
                      <a:r>
                        <a:rPr lang="en-US" sz="1900" u="none" cap="none" strike="noStrike">
                          <a:latin typeface="Times New Roman"/>
                          <a:ea typeface="Times New Roman"/>
                          <a:cs typeface="Times New Roman"/>
                          <a:sym typeface="Times New Roman"/>
                        </a:rPr>
                        <a:t>my friends and family who viewed my photos can like the photo or leave comments </a:t>
                      </a:r>
                      <a:r>
                        <a:rPr b="1" lang="en-US" sz="1900" u="none" cap="none" strike="noStrike">
                          <a:latin typeface="Times New Roman"/>
                          <a:ea typeface="Times New Roman"/>
                          <a:cs typeface="Times New Roman"/>
                          <a:sym typeface="Times New Roman"/>
                        </a:rPr>
                        <a:t>so that</a:t>
                      </a:r>
                      <a:r>
                        <a:rPr lang="en-US" sz="1900" u="none" cap="none" strike="noStrike">
                          <a:latin typeface="Times New Roman"/>
                          <a:ea typeface="Times New Roman"/>
                          <a:cs typeface="Times New Roman"/>
                          <a:sym typeface="Times New Roman"/>
                        </a:rPr>
                        <a:t> I am able to know what my friends and family think of the photos.”</a:t>
                      </a:r>
                      <a:endParaRPr sz="19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1900" u="none" cap="none" strike="noStrike">
                          <a:latin typeface="Times New Roman"/>
                          <a:ea typeface="Times New Roman"/>
                          <a:cs typeface="Times New Roman"/>
                          <a:sym typeface="Times New Roman"/>
                        </a:rPr>
                        <a:t>The system should support like and comments to posted photos, and the added like/comments should show within 1 second.</a:t>
                      </a:r>
                      <a:endParaRPr sz="1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900" u="none" cap="none" strike="noStrike">
                          <a:latin typeface="Times New Roman"/>
                          <a:ea typeface="Times New Roman"/>
                          <a:cs typeface="Times New Roman"/>
                          <a:sym typeface="Times New Roman"/>
                        </a:rPr>
                        <a:t>4</a:t>
                      </a:r>
                      <a:endParaRPr sz="1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900" u="none" cap="none" strike="noStrike">
                          <a:latin typeface="Times New Roman"/>
                          <a:ea typeface="Times New Roman"/>
                          <a:cs typeface="Times New Roman"/>
                          <a:sym typeface="Times New Roman"/>
                        </a:rPr>
                        <a:t>10</a:t>
                      </a:r>
                      <a:endParaRPr sz="19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670" name="Google Shape;670;g80d1365a45_30_280"/>
          <p:cNvSpPr txBox="1"/>
          <p:nvPr/>
        </p:nvSpPr>
        <p:spPr>
          <a:xfrm>
            <a:off x="623850" y="6034825"/>
            <a:ext cx="10944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E : Estimation by story points from 1-5, 5 is the highest</a:t>
            </a:r>
            <a:endParaRPr b="0" i="0" sz="15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rgbClr val="000000"/>
              </a:solidFill>
              <a:latin typeface="Times New Roman"/>
              <a:ea typeface="Times New Roman"/>
              <a:cs typeface="Times New Roman"/>
              <a:sym typeface="Times New Roman"/>
            </a:endParaRPr>
          </a:p>
        </p:txBody>
      </p:sp>
      <p:pic>
        <p:nvPicPr>
          <p:cNvPr id="671" name="Google Shape;671;g80d1365a45_30_28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672" name="Google Shape;672;g80d1365a45_30_280"/>
          <p:cNvSpPr txBox="1"/>
          <p:nvPr>
            <p:ph type="title"/>
          </p:nvPr>
        </p:nvSpPr>
        <p:spPr>
          <a:xfrm>
            <a:off x="901689" y="405575"/>
            <a:ext cx="10533300" cy="137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James &amp; Alyssa - Newborn Parents (Level 2)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g80d1365a45_30_289"/>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78" name="Google Shape;678;g80d1365a45_30_289"/>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679" name="Google Shape;679;g80d1365a45_30_289"/>
          <p:cNvGraphicFramePr/>
          <p:nvPr/>
        </p:nvGraphicFramePr>
        <p:xfrm>
          <a:off x="551553" y="1747241"/>
          <a:ext cx="3000000" cy="3000000"/>
        </p:xfrm>
        <a:graphic>
          <a:graphicData uri="http://schemas.openxmlformats.org/drawingml/2006/table">
            <a:tbl>
              <a:tblPr bandRow="1" firstRow="1">
                <a:noFill/>
                <a:tableStyleId>{B53F7E2C-10E2-45EE-9147-5FF44C9B2E7B}</a:tableStyleId>
              </a:tblPr>
              <a:tblGrid>
                <a:gridCol w="846450"/>
                <a:gridCol w="4937400"/>
                <a:gridCol w="3704775"/>
                <a:gridCol w="810025"/>
                <a:gridCol w="798700"/>
              </a:tblGrid>
              <a:tr h="484325">
                <a:tc>
                  <a:txBody>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a:t>
                      </a:r>
                      <a:endParaRPr sz="20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1.4.1</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James/Alyssa </a:t>
                      </a:r>
                      <a:r>
                        <a:rPr lang="en-US" sz="2000" u="none" cap="none" strike="noStrike">
                          <a:latin typeface="Times New Roman"/>
                          <a:ea typeface="Times New Roman"/>
                          <a:cs typeface="Times New Roman"/>
                          <a:sym typeface="Times New Roman"/>
                        </a:rPr>
                        <a:t>(a newborn parent), </a:t>
                      </a:r>
                      <a:r>
                        <a:rPr b="1" lang="en-US" sz="2000" u="none" cap="none" strike="noStrike">
                          <a:latin typeface="Times New Roman"/>
                          <a:ea typeface="Times New Roman"/>
                          <a:cs typeface="Times New Roman"/>
                          <a:sym typeface="Times New Roman"/>
                        </a:rPr>
                        <a:t>I want </a:t>
                      </a:r>
                      <a:r>
                        <a:rPr lang="en-US" sz="2000" u="none" cap="none" strike="noStrike">
                          <a:latin typeface="Times New Roman"/>
                          <a:ea typeface="Times New Roman"/>
                          <a:cs typeface="Times New Roman"/>
                          <a:sym typeface="Times New Roman"/>
                        </a:rPr>
                        <a:t>to browse and search all kinds of personalized merchandise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pick the one that fits me the best.”</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 should support storing at least 1,000 merchandise type with metadata, and it should support easy addition and modification to the merchandise pool.</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9</a:t>
                      </a:r>
                      <a:endParaRPr sz="20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1.4.2</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James/Alyssa </a:t>
                      </a:r>
                      <a:r>
                        <a:rPr lang="en-US" sz="2000" u="none" cap="none" strike="noStrike">
                          <a:latin typeface="Times New Roman"/>
                          <a:ea typeface="Times New Roman"/>
                          <a:cs typeface="Times New Roman"/>
                          <a:sym typeface="Times New Roman"/>
                        </a:rPr>
                        <a:t>(a newborn parent), </a:t>
                      </a:r>
                      <a:r>
                        <a:rPr b="1" lang="en-US" sz="2000" u="none" cap="none" strike="noStrike">
                          <a:latin typeface="Times New Roman"/>
                          <a:ea typeface="Times New Roman"/>
                          <a:cs typeface="Times New Roman"/>
                          <a:sym typeface="Times New Roman"/>
                        </a:rPr>
                        <a:t>I want </a:t>
                      </a:r>
                      <a:r>
                        <a:rPr lang="en-US" sz="2000" u="none" cap="none" strike="noStrike">
                          <a:latin typeface="Times New Roman"/>
                          <a:ea typeface="Times New Roman"/>
                          <a:cs typeface="Times New Roman"/>
                          <a:sym typeface="Times New Roman"/>
                        </a:rPr>
                        <a:t>the browser and order process to be fast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feel happy when shopping on Picturesque.”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The system should have 2ms latency for selecting merchandise and perform transaction.</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10</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680" name="Google Shape;680;g80d1365a45_30_289"/>
          <p:cNvSpPr txBox="1"/>
          <p:nvPr/>
        </p:nvSpPr>
        <p:spPr>
          <a:xfrm>
            <a:off x="623850" y="6034825"/>
            <a:ext cx="10944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E : Estimation by story points from 1-5, 5 is the highest</a:t>
            </a:r>
            <a:endParaRPr b="0" i="0" sz="15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rgbClr val="000000"/>
              </a:solidFill>
              <a:latin typeface="Times New Roman"/>
              <a:ea typeface="Times New Roman"/>
              <a:cs typeface="Times New Roman"/>
              <a:sym typeface="Times New Roman"/>
            </a:endParaRPr>
          </a:p>
        </p:txBody>
      </p:sp>
      <p:pic>
        <p:nvPicPr>
          <p:cNvPr id="681" name="Google Shape;681;g80d1365a45_30_289"/>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682" name="Google Shape;682;g80d1365a45_30_289"/>
          <p:cNvSpPr txBox="1"/>
          <p:nvPr>
            <p:ph type="title"/>
          </p:nvPr>
        </p:nvSpPr>
        <p:spPr>
          <a:xfrm>
            <a:off x="901689" y="405575"/>
            <a:ext cx="10533300" cy="137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James &amp; Alyssa - Newborn Parents (Level 2)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g7e3f4b2a9e_0_0"/>
          <p:cNvSpPr txBox="1"/>
          <p:nvPr>
            <p:ph type="title"/>
          </p:nvPr>
        </p:nvSpPr>
        <p:spPr>
          <a:xfrm>
            <a:off x="809325" y="531245"/>
            <a:ext cx="13005300" cy="160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2. Angela - Professional Photographer (External </a:t>
            </a:r>
            <a:br>
              <a:rPr b="1" lang="en-US">
                <a:latin typeface="Times New Roman"/>
                <a:ea typeface="Times New Roman"/>
                <a:cs typeface="Times New Roman"/>
                <a:sym typeface="Times New Roman"/>
              </a:rPr>
            </a:br>
            <a:r>
              <a:rPr b="1" lang="en-US">
                <a:latin typeface="Times New Roman"/>
                <a:ea typeface="Times New Roman"/>
                <a:cs typeface="Times New Roman"/>
                <a:sym typeface="Times New Roman"/>
              </a:rPr>
              <a:t>										User)</a:t>
            </a:r>
            <a:endParaRPr b="1">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000"/>
              <a:buFont typeface="Times New Roman"/>
              <a:buNone/>
            </a:pPr>
            <a:r>
              <a:t/>
            </a:r>
            <a:endParaRPr b="1">
              <a:latin typeface="Times New Roman"/>
              <a:ea typeface="Times New Roman"/>
              <a:cs typeface="Times New Roman"/>
              <a:sym typeface="Times New Roman"/>
            </a:endParaRPr>
          </a:p>
        </p:txBody>
      </p:sp>
      <p:sp>
        <p:nvSpPr>
          <p:cNvPr id="689" name="Google Shape;689;g7e3f4b2a9e_0_0"/>
          <p:cNvSpPr txBox="1"/>
          <p:nvPr>
            <p:ph idx="1" type="body"/>
          </p:nvPr>
        </p:nvSpPr>
        <p:spPr>
          <a:xfrm>
            <a:off x="706575" y="2280075"/>
            <a:ext cx="10577100" cy="42186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1000"/>
              </a:spcBef>
              <a:spcAft>
                <a:spcPts val="0"/>
              </a:spcAft>
              <a:buSzPts val="1800"/>
              <a:buNone/>
            </a:pPr>
            <a:r>
              <a:rPr b="1" lang="en-US" sz="2500">
                <a:solidFill>
                  <a:schemeClr val="accent1"/>
                </a:solidFill>
                <a:latin typeface="Times New Roman"/>
                <a:ea typeface="Times New Roman"/>
                <a:cs typeface="Times New Roman"/>
                <a:sym typeface="Times New Roman"/>
              </a:rPr>
              <a:t>EPIC USER STORY</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ctr">
              <a:lnSpc>
                <a:spcPct val="110000"/>
              </a:lnSpc>
              <a:spcBef>
                <a:spcPts val="1000"/>
              </a:spcBef>
              <a:spcAft>
                <a:spcPts val="0"/>
              </a:spcAft>
              <a:buSzPts val="1800"/>
              <a:buNone/>
            </a:pPr>
            <a:r>
              <a:rPr lang="en-US" sz="2500">
                <a:latin typeface="Times New Roman"/>
                <a:ea typeface="Times New Roman"/>
                <a:cs typeface="Times New Roman"/>
                <a:sym typeface="Times New Roman"/>
              </a:rPr>
              <a:t>“</a:t>
            </a:r>
            <a:r>
              <a:rPr b="1" lang="en-US" sz="2500">
                <a:latin typeface="Times New Roman"/>
                <a:ea typeface="Times New Roman"/>
                <a:cs typeface="Times New Roman"/>
                <a:sym typeface="Times New Roman"/>
              </a:rPr>
              <a:t>As Angela </a:t>
            </a:r>
            <a:r>
              <a:rPr lang="en-US" sz="2500">
                <a:latin typeface="Times New Roman"/>
                <a:ea typeface="Times New Roman"/>
                <a:cs typeface="Times New Roman"/>
                <a:sym typeface="Times New Roman"/>
              </a:rPr>
              <a:t>(a</a:t>
            </a:r>
            <a:r>
              <a:rPr lang="en-US" sz="2500">
                <a:latin typeface="Times New Roman"/>
                <a:ea typeface="Times New Roman"/>
                <a:cs typeface="Times New Roman"/>
                <a:sym typeface="Times New Roman"/>
              </a:rPr>
              <a:t> professional photographer), </a:t>
            </a:r>
            <a:r>
              <a:rPr b="1" lang="en-US" sz="2500">
                <a:latin typeface="Times New Roman"/>
                <a:ea typeface="Times New Roman"/>
                <a:cs typeface="Times New Roman"/>
                <a:sym typeface="Times New Roman"/>
              </a:rPr>
              <a:t>I want to</a:t>
            </a:r>
            <a:r>
              <a:rPr lang="en-US" sz="2500">
                <a:latin typeface="Times New Roman"/>
                <a:ea typeface="Times New Roman"/>
                <a:cs typeface="Times New Roman"/>
                <a:sym typeface="Times New Roman"/>
              </a:rPr>
              <a:t> upload and edit photos of my clients </a:t>
            </a:r>
            <a:r>
              <a:rPr b="1" lang="en-US" sz="2500">
                <a:latin typeface="Times New Roman"/>
                <a:ea typeface="Times New Roman"/>
                <a:cs typeface="Times New Roman"/>
                <a:sym typeface="Times New Roman"/>
              </a:rPr>
              <a:t>so that</a:t>
            </a:r>
            <a:r>
              <a:rPr lang="en-US" sz="2500">
                <a:latin typeface="Times New Roman"/>
                <a:ea typeface="Times New Roman"/>
                <a:cs typeface="Times New Roman"/>
                <a:sym typeface="Times New Roman"/>
              </a:rPr>
              <a:t> I can create photo albums and prints for them ” </a:t>
            </a:r>
            <a:endParaRPr sz="2500">
              <a:latin typeface="Times New Roman"/>
              <a:ea typeface="Times New Roman"/>
              <a:cs typeface="Times New Roman"/>
              <a:sym typeface="Times New Roman"/>
            </a:endParaRPr>
          </a:p>
          <a:p>
            <a:pPr indent="0" lvl="0" marL="0" rtl="0" algn="ctr">
              <a:lnSpc>
                <a:spcPct val="110000"/>
              </a:lnSpc>
              <a:spcBef>
                <a:spcPts val="1000"/>
              </a:spcBef>
              <a:spcAft>
                <a:spcPts val="0"/>
              </a:spcAft>
              <a:buSzPts val="1800"/>
              <a:buNone/>
            </a:pPr>
            <a:r>
              <a:t/>
            </a:r>
            <a:endParaRPr sz="2500">
              <a:latin typeface="Times New Roman"/>
              <a:ea typeface="Times New Roman"/>
              <a:cs typeface="Times New Roman"/>
              <a:sym typeface="Times New Roman"/>
            </a:endParaRPr>
          </a:p>
          <a:p>
            <a:pPr indent="0" lvl="0" marL="0" rtl="0" algn="ctr">
              <a:lnSpc>
                <a:spcPct val="110000"/>
              </a:lnSpc>
              <a:spcBef>
                <a:spcPts val="1000"/>
              </a:spcBef>
              <a:spcAft>
                <a:spcPts val="0"/>
              </a:spcAft>
              <a:buSzPts val="1800"/>
              <a:buNone/>
            </a:pPr>
            <a:r>
              <a:rPr b="1" lang="en-US" sz="2500">
                <a:solidFill>
                  <a:schemeClr val="dk2"/>
                </a:solidFill>
                <a:latin typeface="Times New Roman"/>
                <a:ea typeface="Times New Roman"/>
                <a:cs typeface="Times New Roman"/>
                <a:sym typeface="Times New Roman"/>
              </a:rPr>
              <a:t>ACCEPTANCE CRITERIA</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ctr">
              <a:lnSpc>
                <a:spcPct val="110000"/>
              </a:lnSpc>
              <a:spcBef>
                <a:spcPts val="1000"/>
              </a:spcBef>
              <a:spcAft>
                <a:spcPts val="0"/>
              </a:spcAft>
              <a:buSzPts val="1800"/>
              <a:buNone/>
            </a:pPr>
            <a:r>
              <a:rPr lang="en-US" sz="2500">
                <a:latin typeface="Times New Roman"/>
                <a:ea typeface="Times New Roman"/>
                <a:cs typeface="Times New Roman"/>
                <a:sym typeface="Times New Roman"/>
              </a:rPr>
              <a:t> The system should be able to handle the uploading and editing of photos. The system should allow the user to create photo albums with their selected pictures. </a:t>
            </a:r>
            <a:endParaRPr sz="2500">
              <a:latin typeface="Times New Roman"/>
              <a:ea typeface="Times New Roman"/>
              <a:cs typeface="Times New Roman"/>
              <a:sym typeface="Times New Roman"/>
            </a:endParaRPr>
          </a:p>
        </p:txBody>
      </p:sp>
      <p:sp>
        <p:nvSpPr>
          <p:cNvPr id="690" name="Google Shape;690;g7e3f4b2a9e_0_0"/>
          <p:cNvSpPr/>
          <p:nvPr/>
        </p:nvSpPr>
        <p:spPr>
          <a:xfrm flipH="1" rot="10800000">
            <a:off x="578702" y="4256264"/>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691" name="Google Shape;691;g7e3f4b2a9e_0_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49"/>
          <p:cNvSpPr/>
          <p:nvPr/>
        </p:nvSpPr>
        <p:spPr>
          <a:xfrm flipH="1" rot="10800000">
            <a:off x="578652" y="4501201"/>
            <a:ext cx="11034696" cy="18288"/>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97" name="Google Shape;697;p49"/>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698" name="Google Shape;698;p49"/>
          <p:cNvGraphicFramePr/>
          <p:nvPr/>
        </p:nvGraphicFramePr>
        <p:xfrm>
          <a:off x="494767" y="1819281"/>
          <a:ext cx="3000000" cy="3000000"/>
        </p:xfrm>
        <a:graphic>
          <a:graphicData uri="http://schemas.openxmlformats.org/drawingml/2006/table">
            <a:tbl>
              <a:tblPr bandRow="1" firstRow="1">
                <a:noFill/>
                <a:tableStyleId>{B53F7E2C-10E2-45EE-9147-5FF44C9B2E7B}</a:tableStyleId>
              </a:tblPr>
              <a:tblGrid>
                <a:gridCol w="763975"/>
                <a:gridCol w="4641800"/>
                <a:gridCol w="5399900"/>
              </a:tblGrid>
              <a:tr h="635000">
                <a:tc>
                  <a:txBody>
                    <a:bodyPr/>
                    <a:lstStyle/>
                    <a:p>
                      <a:pPr indent="0" lvl="0" marL="0" marR="0" rtl="0" algn="ctr">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r>
              <a:tr h="11001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2.1</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Angela </a:t>
                      </a:r>
                      <a:r>
                        <a:rPr lang="en-US" sz="2000" u="none" cap="none" strike="noStrike">
                          <a:latin typeface="Times New Roman"/>
                          <a:ea typeface="Times New Roman"/>
                          <a:cs typeface="Times New Roman"/>
                          <a:sym typeface="Times New Roman"/>
                        </a:rPr>
                        <a:t>(a professional photographer)</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I want to</a:t>
                      </a:r>
                      <a:r>
                        <a:rPr b="0" i="0" lang="en-US" sz="2000" u="none" cap="none" strike="noStrike">
                          <a:solidFill>
                            <a:srgbClr val="000000"/>
                          </a:solidFill>
                          <a:latin typeface="Times New Roman"/>
                          <a:ea typeface="Times New Roman"/>
                          <a:cs typeface="Times New Roman"/>
                          <a:sym typeface="Times New Roman"/>
                        </a:rPr>
                        <a:t> upload pictures of my clients</a:t>
                      </a:r>
                      <a:r>
                        <a:rPr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so that</a:t>
                      </a:r>
                      <a:r>
                        <a:rPr b="0" i="0" lang="en-US" sz="2000" u="none" cap="none" strike="noStrike">
                          <a:solidFill>
                            <a:srgbClr val="000000"/>
                          </a:solidFill>
                          <a:latin typeface="Times New Roman"/>
                          <a:ea typeface="Times New Roman"/>
                          <a:cs typeface="Times New Roman"/>
                          <a:sym typeface="Times New Roman"/>
                        </a:rPr>
                        <a:t> I can edit them.”</a:t>
                      </a:r>
                      <a:endParaRPr sz="20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The system should be able to handle the upload</a:t>
                      </a:r>
                      <a:r>
                        <a:rPr lang="en-US" sz="2000" u="none" cap="none" strike="noStrike">
                          <a:solidFill>
                            <a:srgbClr val="000000"/>
                          </a:solidFill>
                          <a:latin typeface="Times New Roman"/>
                          <a:ea typeface="Times New Roman"/>
                          <a:cs typeface="Times New Roman"/>
                          <a:sym typeface="Times New Roman"/>
                        </a:rPr>
                        <a:t> of all the photos and create folders as they like</a:t>
                      </a:r>
                      <a:r>
                        <a:rPr b="0" i="0" lang="en-US" sz="2000" u="none" cap="none" strike="noStrike">
                          <a:solidFill>
                            <a:srgbClr val="000000"/>
                          </a:solidFill>
                          <a:latin typeface="Times New Roman"/>
                          <a:ea typeface="Times New Roman"/>
                          <a:cs typeface="Times New Roman"/>
                          <a:sym typeface="Times New Roman"/>
                        </a:rPr>
                        <a:t>.</a:t>
                      </a:r>
                      <a:endParaRPr sz="2000" u="none" cap="none" strike="noStrike"/>
                    </a:p>
                  </a:txBody>
                  <a:tcPr marT="63500" marB="63500" marR="63500" marL="63500"/>
                </a:tc>
              </a:tr>
              <a:tr h="12392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2.2</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Angela </a:t>
                      </a:r>
                      <a:r>
                        <a:rPr lang="en-US" sz="2000" u="none" cap="none" strike="noStrike">
                          <a:latin typeface="Times New Roman"/>
                          <a:ea typeface="Times New Roman"/>
                          <a:cs typeface="Times New Roman"/>
                          <a:sym typeface="Times New Roman"/>
                        </a:rPr>
                        <a:t>(a professional photographer)</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I want to</a:t>
                      </a:r>
                      <a:r>
                        <a:rPr b="0" i="0" lang="en-US" sz="2000" u="none" cap="none" strike="noStrike">
                          <a:solidFill>
                            <a:srgbClr val="000000"/>
                          </a:solidFill>
                          <a:latin typeface="Times New Roman"/>
                          <a:ea typeface="Times New Roman"/>
                          <a:cs typeface="Times New Roman"/>
                          <a:sym typeface="Times New Roman"/>
                        </a:rPr>
                        <a:t> </a:t>
                      </a:r>
                      <a:r>
                        <a:rPr lang="en-US" sz="2000" u="none" cap="none" strike="noStrike">
                          <a:solidFill>
                            <a:srgbClr val="000000"/>
                          </a:solidFill>
                          <a:latin typeface="Times New Roman"/>
                          <a:ea typeface="Times New Roman"/>
                          <a:cs typeface="Times New Roman"/>
                          <a:sym typeface="Times New Roman"/>
                        </a:rPr>
                        <a:t>edit photos</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so that</a:t>
                      </a:r>
                      <a:r>
                        <a:rPr b="0" i="0" lang="en-US" sz="2000" u="none" cap="none" strike="noStrike">
                          <a:solidFill>
                            <a:srgbClr val="000000"/>
                          </a:solidFill>
                          <a:latin typeface="Times New Roman"/>
                          <a:ea typeface="Times New Roman"/>
                          <a:cs typeface="Times New Roman"/>
                          <a:sym typeface="Times New Roman"/>
                        </a:rPr>
                        <a:t> I can</a:t>
                      </a:r>
                      <a:r>
                        <a:rPr lang="en-US" sz="2000" u="none" cap="none" strike="noStrike">
                          <a:solidFill>
                            <a:srgbClr val="000000"/>
                          </a:solidFill>
                          <a:latin typeface="Times New Roman"/>
                          <a:ea typeface="Times New Roman"/>
                          <a:cs typeface="Times New Roman"/>
                          <a:sym typeface="Times New Roman"/>
                        </a:rPr>
                        <a:t> use them in the photo album</a:t>
                      </a:r>
                      <a:r>
                        <a:rPr b="0" i="0" lang="en-US" sz="2000" u="none" cap="none" strike="noStrike">
                          <a:solidFill>
                            <a:srgbClr val="000000"/>
                          </a:solidFill>
                          <a:latin typeface="Times New Roman"/>
                          <a:ea typeface="Times New Roman"/>
                          <a:cs typeface="Times New Roman"/>
                          <a:sym typeface="Times New Roman"/>
                        </a:rPr>
                        <a:t> .”</a:t>
                      </a:r>
                      <a:endParaRPr sz="20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T</a:t>
                      </a:r>
                      <a:r>
                        <a:rPr b="0" i="0" lang="en-US" sz="2000" u="none" cap="none" strike="noStrike">
                          <a:solidFill>
                            <a:srgbClr val="000000"/>
                          </a:solidFill>
                          <a:latin typeface="Times New Roman"/>
                          <a:ea typeface="Times New Roman"/>
                          <a:cs typeface="Times New Roman"/>
                          <a:sym typeface="Times New Roman"/>
                        </a:rPr>
                        <a:t>he system should</a:t>
                      </a:r>
                      <a:r>
                        <a:rPr lang="en-US" sz="2000" u="none" cap="none" strike="noStrike">
                          <a:solidFill>
                            <a:srgbClr val="000000"/>
                          </a:solidFill>
                          <a:latin typeface="Times New Roman"/>
                          <a:ea typeface="Times New Roman"/>
                          <a:cs typeface="Times New Roman"/>
                          <a:sym typeface="Times New Roman"/>
                        </a:rPr>
                        <a:t> display the various editing options available for the user to edit any picture in his/her account</a:t>
                      </a:r>
                      <a:r>
                        <a:rPr b="0" i="0" lang="en-US" sz="2000" u="none" cap="none" strike="noStrike">
                          <a:solidFill>
                            <a:srgbClr val="000000"/>
                          </a:solidFill>
                          <a:latin typeface="Times New Roman"/>
                          <a:ea typeface="Times New Roman"/>
                          <a:cs typeface="Times New Roman"/>
                          <a:sym typeface="Times New Roman"/>
                        </a:rPr>
                        <a:t>.</a:t>
                      </a:r>
                      <a:endParaRPr sz="2000" u="none" cap="none" strike="noStrike"/>
                    </a:p>
                  </a:txBody>
                  <a:tcPr marT="63500" marB="63500" marR="63500" marL="63500"/>
                </a:tc>
              </a:tr>
              <a:tr h="12392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2.3</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Angela </a:t>
                      </a:r>
                      <a:r>
                        <a:rPr lang="en-US" sz="2000" u="none" cap="none" strike="noStrike">
                          <a:latin typeface="Times New Roman"/>
                          <a:ea typeface="Times New Roman"/>
                          <a:cs typeface="Times New Roman"/>
                          <a:sym typeface="Times New Roman"/>
                        </a:rPr>
                        <a:t>(a professional photographer)</a:t>
                      </a:r>
                      <a:r>
                        <a:rPr b="0" i="0" lang="en-US" sz="2000" u="none" cap="none" strike="noStrike">
                          <a:solidFill>
                            <a:srgbClr val="000000"/>
                          </a:solidFill>
                          <a:latin typeface="Times New Roman"/>
                          <a:ea typeface="Times New Roman"/>
                          <a:cs typeface="Times New Roman"/>
                          <a:sym typeface="Times New Roman"/>
                        </a:rPr>
                        <a:t> , </a:t>
                      </a:r>
                      <a:r>
                        <a:rPr b="1" i="0" lang="en-US" sz="2000" u="none" cap="none" strike="noStrike">
                          <a:solidFill>
                            <a:srgbClr val="000000"/>
                          </a:solidFill>
                          <a:latin typeface="Times New Roman"/>
                          <a:ea typeface="Times New Roman"/>
                          <a:cs typeface="Times New Roman"/>
                          <a:sym typeface="Times New Roman"/>
                        </a:rPr>
                        <a:t>I want to</a:t>
                      </a:r>
                      <a:r>
                        <a:rPr b="0" i="0" lang="en-US" sz="2000" u="none" cap="none" strike="noStrike">
                          <a:solidFill>
                            <a:srgbClr val="000000"/>
                          </a:solidFill>
                          <a:latin typeface="Times New Roman"/>
                          <a:ea typeface="Times New Roman"/>
                          <a:cs typeface="Times New Roman"/>
                          <a:sym typeface="Times New Roman"/>
                        </a:rPr>
                        <a:t> </a:t>
                      </a:r>
                      <a:r>
                        <a:rPr lang="en-US" sz="2000" u="none" cap="none" strike="noStrike">
                          <a:solidFill>
                            <a:srgbClr val="000000"/>
                          </a:solidFill>
                          <a:latin typeface="Times New Roman"/>
                          <a:ea typeface="Times New Roman"/>
                          <a:cs typeface="Times New Roman"/>
                          <a:sym typeface="Times New Roman"/>
                        </a:rPr>
                        <a:t>create the photo album</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so that</a:t>
                      </a:r>
                      <a:r>
                        <a:rPr b="0" i="0" lang="en-US" sz="2000" u="none" cap="none" strike="noStrike">
                          <a:solidFill>
                            <a:srgbClr val="000000"/>
                          </a:solidFill>
                          <a:latin typeface="Times New Roman"/>
                          <a:ea typeface="Times New Roman"/>
                          <a:cs typeface="Times New Roman"/>
                          <a:sym typeface="Times New Roman"/>
                        </a:rPr>
                        <a:t> </a:t>
                      </a:r>
                      <a:r>
                        <a:rPr lang="en-US" sz="2000" u="none" cap="none" strike="noStrike">
                          <a:solidFill>
                            <a:srgbClr val="000000"/>
                          </a:solidFill>
                          <a:latin typeface="Times New Roman"/>
                          <a:ea typeface="Times New Roman"/>
                          <a:cs typeface="Times New Roman"/>
                          <a:sym typeface="Times New Roman"/>
                        </a:rPr>
                        <a:t>it can be delivered to my customers.</a:t>
                      </a:r>
                      <a:r>
                        <a:rPr b="0" i="0" lang="en-US" sz="2000" u="none" cap="none" strike="noStrike">
                          <a:solidFill>
                            <a:srgbClr val="000000"/>
                          </a:solidFill>
                          <a:latin typeface="Times New Roman"/>
                          <a:ea typeface="Times New Roman"/>
                          <a:cs typeface="Times New Roman"/>
                          <a:sym typeface="Times New Roman"/>
                        </a:rPr>
                        <a:t>”</a:t>
                      </a:r>
                      <a:endParaRPr sz="20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When the user</a:t>
                      </a:r>
                      <a:r>
                        <a:rPr lang="en-US" sz="2000" u="none" cap="none" strike="noStrike">
                          <a:solidFill>
                            <a:srgbClr val="000000"/>
                          </a:solidFill>
                          <a:latin typeface="Times New Roman"/>
                          <a:ea typeface="Times New Roman"/>
                          <a:cs typeface="Times New Roman"/>
                          <a:sym typeface="Times New Roman"/>
                        </a:rPr>
                        <a:t> comes out of the editing app the system should display photo album templates</a:t>
                      </a:r>
                      <a:r>
                        <a:rPr b="0" i="0" lang="en-US" sz="2000" u="none" cap="none" strike="noStrike">
                          <a:solidFill>
                            <a:srgbClr val="000000"/>
                          </a:solidFill>
                          <a:latin typeface="Times New Roman"/>
                          <a:ea typeface="Times New Roman"/>
                          <a:cs typeface="Times New Roman"/>
                          <a:sym typeface="Times New Roman"/>
                        </a:rPr>
                        <a:t>.</a:t>
                      </a:r>
                      <a:endParaRPr sz="2000" u="none" cap="none" strike="noStrike"/>
                    </a:p>
                  </a:txBody>
                  <a:tcPr marT="63500" marB="63500" marR="63500" marL="63500"/>
                </a:tc>
              </a:tr>
            </a:tbl>
          </a:graphicData>
        </a:graphic>
      </p:graphicFrame>
      <p:pic>
        <p:nvPicPr>
          <p:cNvPr id="699" name="Google Shape;699;p49"/>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700" name="Google Shape;700;p49"/>
          <p:cNvSpPr txBox="1"/>
          <p:nvPr/>
        </p:nvSpPr>
        <p:spPr>
          <a:xfrm>
            <a:off x="771525" y="6294525"/>
            <a:ext cx="33432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Relative sizing done in level 2</a:t>
            </a:r>
            <a:endParaRPr b="0" i="0" sz="1400" u="none" cap="none" strike="noStrike">
              <a:solidFill>
                <a:srgbClr val="000000"/>
              </a:solidFill>
              <a:latin typeface="Times New Roman"/>
              <a:ea typeface="Times New Roman"/>
              <a:cs typeface="Times New Roman"/>
              <a:sym typeface="Times New Roman"/>
            </a:endParaRPr>
          </a:p>
        </p:txBody>
      </p:sp>
      <p:sp>
        <p:nvSpPr>
          <p:cNvPr id="701" name="Google Shape;701;p49"/>
          <p:cNvSpPr txBox="1"/>
          <p:nvPr>
            <p:ph type="title"/>
          </p:nvPr>
        </p:nvSpPr>
        <p:spPr>
          <a:xfrm>
            <a:off x="622800" y="590775"/>
            <a:ext cx="10577100" cy="1021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t/>
            </a:r>
            <a:endParaRPr b="1">
              <a:latin typeface="Times New Roman"/>
              <a:ea typeface="Times New Roman"/>
              <a:cs typeface="Times New Roman"/>
              <a:sym typeface="Times New Roman"/>
            </a:endParaRPr>
          </a:p>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Angela - Professional Photographer (Level 1)</a:t>
            </a:r>
            <a:endParaRPr b="1">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4000"/>
              <a:buFont typeface="Times New Roman"/>
              <a:buNone/>
            </a:pPr>
            <a:r>
              <a:t/>
            </a:r>
            <a:endParaRPr b="1">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g7e3f4b2a9e_0_6"/>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07" name="Google Shape;707;g7e3f4b2a9e_0_6"/>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708" name="Google Shape;708;g7e3f4b2a9e_0_6"/>
          <p:cNvGraphicFramePr/>
          <p:nvPr/>
        </p:nvGraphicFramePr>
        <p:xfrm>
          <a:off x="578642" y="1976569"/>
          <a:ext cx="3000000" cy="3000000"/>
        </p:xfrm>
        <a:graphic>
          <a:graphicData uri="http://schemas.openxmlformats.org/drawingml/2006/table">
            <a:tbl>
              <a:tblPr bandRow="1" firstRow="1">
                <a:noFill/>
                <a:tableStyleId>{B53F7E2C-10E2-45EE-9147-5FF44C9B2E7B}</a:tableStyleId>
              </a:tblPr>
              <a:tblGrid>
                <a:gridCol w="827350"/>
                <a:gridCol w="4440725"/>
                <a:gridCol w="3703325"/>
                <a:gridCol w="1052975"/>
                <a:gridCol w="1010175"/>
              </a:tblGrid>
              <a:tr h="634650">
                <a:tc>
                  <a:txBody>
                    <a:bodyPr/>
                    <a:lstStyle/>
                    <a:p>
                      <a:pPr indent="0" lvl="0" marL="0" marR="0" rtl="0" algn="ctr">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a:latin typeface="Times New Roman"/>
                          <a:ea typeface="Times New Roman"/>
                          <a:cs typeface="Times New Roman"/>
                          <a:sym typeface="Times New Roman"/>
                        </a:rPr>
                        <a:t>     </a:t>
                      </a: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a:t>
                      </a:r>
                      <a:endParaRPr sz="2000" u="none" cap="none" strike="noStrike">
                        <a:latin typeface="Times New Roman"/>
                        <a:ea typeface="Times New Roman"/>
                        <a:cs typeface="Times New Roman"/>
                        <a:sym typeface="Times New Roman"/>
                      </a:endParaRPr>
                    </a:p>
                  </a:txBody>
                  <a:tcPr marT="45725" marB="45725" marR="91450" marL="91450"/>
                </a:tc>
              </a:tr>
              <a:tr h="14808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2.1.1</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Angela </a:t>
                      </a:r>
                      <a:r>
                        <a:rPr lang="en-US" sz="2000" u="none" cap="none" strike="noStrike">
                          <a:latin typeface="Times New Roman"/>
                          <a:ea typeface="Times New Roman"/>
                          <a:cs typeface="Times New Roman"/>
                          <a:sym typeface="Times New Roman"/>
                        </a:rPr>
                        <a:t>(a professional photographer)</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I want to</a:t>
                      </a:r>
                      <a:r>
                        <a:rPr b="0" i="0" lang="en-US" sz="2000" u="none" cap="none" strike="noStrike">
                          <a:solidFill>
                            <a:srgbClr val="000000"/>
                          </a:solidFill>
                          <a:latin typeface="Times New Roman"/>
                          <a:ea typeface="Times New Roman"/>
                          <a:cs typeface="Times New Roman"/>
                          <a:sym typeface="Times New Roman"/>
                        </a:rPr>
                        <a:t> upload </a:t>
                      </a:r>
                      <a:r>
                        <a:rPr lang="en-US" sz="2000" u="none" cap="none" strike="noStrike">
                          <a:solidFill>
                            <a:srgbClr val="000000"/>
                          </a:solidFill>
                          <a:latin typeface="Times New Roman"/>
                          <a:ea typeface="Times New Roman"/>
                          <a:cs typeface="Times New Roman"/>
                          <a:sym typeface="Times New Roman"/>
                        </a:rPr>
                        <a:t>100 </a:t>
                      </a:r>
                      <a:r>
                        <a:rPr b="0" i="0" lang="en-US" sz="2000" u="none" cap="none" strike="noStrike">
                          <a:solidFill>
                            <a:srgbClr val="000000"/>
                          </a:solidFill>
                          <a:latin typeface="Times New Roman"/>
                          <a:ea typeface="Times New Roman"/>
                          <a:cs typeface="Times New Roman"/>
                          <a:sym typeface="Times New Roman"/>
                        </a:rPr>
                        <a:t>high-resolution pictures of my clients</a:t>
                      </a:r>
                      <a:r>
                        <a:rPr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so that</a:t>
                      </a:r>
                      <a:r>
                        <a:rPr b="0" i="0" lang="en-US" sz="2000" u="none" cap="none" strike="noStrike">
                          <a:solidFill>
                            <a:srgbClr val="000000"/>
                          </a:solidFill>
                          <a:latin typeface="Times New Roman"/>
                          <a:ea typeface="Times New Roman"/>
                          <a:cs typeface="Times New Roman"/>
                          <a:sym typeface="Times New Roman"/>
                        </a:rPr>
                        <a:t> I can edit them.”</a:t>
                      </a:r>
                      <a:endParaRPr sz="20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The system should be able to handle the upload of </a:t>
                      </a:r>
                      <a:r>
                        <a:rPr lang="en-US" sz="2000" u="none" cap="none" strike="noStrike">
                          <a:solidFill>
                            <a:srgbClr val="000000"/>
                          </a:solidFill>
                          <a:latin typeface="Times New Roman"/>
                          <a:ea typeface="Times New Roman"/>
                          <a:cs typeface="Times New Roman"/>
                          <a:sym typeface="Times New Roman"/>
                        </a:rPr>
                        <a:t>1000</a:t>
                      </a:r>
                      <a:r>
                        <a:rPr b="0" i="0" lang="en-US" sz="2000" u="none" cap="none" strike="noStrike">
                          <a:solidFill>
                            <a:srgbClr val="000000"/>
                          </a:solidFill>
                          <a:latin typeface="Times New Roman"/>
                          <a:ea typeface="Times New Roman"/>
                          <a:cs typeface="Times New Roman"/>
                          <a:sym typeface="Times New Roman"/>
                        </a:rPr>
                        <a:t> high-resolution</a:t>
                      </a:r>
                      <a:r>
                        <a:rPr lang="en-US" sz="2000" u="none" cap="none" strike="noStrike">
                          <a:solidFill>
                            <a:srgbClr val="000000"/>
                          </a:solidFill>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pictures</a:t>
                      </a:r>
                      <a:r>
                        <a:rPr lang="en-US" sz="2000" u="none" cap="none" strike="noStrike">
                          <a:latin typeface="Times New Roman"/>
                          <a:ea typeface="Times New Roman"/>
                          <a:cs typeface="Times New Roman"/>
                          <a:sym typeface="Times New Roman"/>
                        </a:rPr>
                        <a:t>(300 ppi)</a:t>
                      </a:r>
                      <a:r>
                        <a:rPr b="0" i="0" lang="en-US" sz="2000" u="none" cap="none" strike="noStrike">
                          <a:solidFill>
                            <a:srgbClr val="000000"/>
                          </a:solidFill>
                          <a:latin typeface="Times New Roman"/>
                          <a:ea typeface="Times New Roman"/>
                          <a:cs typeface="Times New Roman"/>
                          <a:sym typeface="Times New Roman"/>
                        </a:rPr>
                        <a:t> </a:t>
                      </a:r>
                      <a:r>
                        <a:rPr lang="en-US" sz="2000" u="none" cap="none" strike="noStrike">
                          <a:solidFill>
                            <a:srgbClr val="000000"/>
                          </a:solidFill>
                          <a:latin typeface="Times New Roman"/>
                          <a:ea typeface="Times New Roman"/>
                          <a:cs typeface="Times New Roman"/>
                          <a:sym typeface="Times New Roman"/>
                        </a:rPr>
                        <a:t>per minute</a:t>
                      </a:r>
                      <a:r>
                        <a:rPr b="0" i="0" lang="en-US" sz="2000" u="none" cap="none" strike="noStrike">
                          <a:solidFill>
                            <a:srgbClr val="000000"/>
                          </a:solidFill>
                          <a:latin typeface="Times New Roman"/>
                          <a:ea typeface="Times New Roman"/>
                          <a:cs typeface="Times New Roman"/>
                          <a:sym typeface="Times New Roman"/>
                        </a:rPr>
                        <a:t>.</a:t>
                      </a:r>
                      <a:endParaRPr sz="20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4</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8</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r>
              <a:tr h="13600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2.1.2</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Angela </a:t>
                      </a:r>
                      <a:r>
                        <a:rPr lang="en-US" sz="2000" u="none" cap="none" strike="noStrike">
                          <a:latin typeface="Times New Roman"/>
                          <a:ea typeface="Times New Roman"/>
                          <a:cs typeface="Times New Roman"/>
                          <a:sym typeface="Times New Roman"/>
                        </a:rPr>
                        <a:t>(a professional photographer)</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I want to</a:t>
                      </a:r>
                      <a:r>
                        <a:rPr b="0" i="0" lang="en-US" sz="2000" u="none" cap="none" strike="noStrike">
                          <a:solidFill>
                            <a:srgbClr val="000000"/>
                          </a:solidFill>
                          <a:latin typeface="Times New Roman"/>
                          <a:ea typeface="Times New Roman"/>
                          <a:cs typeface="Times New Roman"/>
                          <a:sym typeface="Times New Roman"/>
                        </a:rPr>
                        <a:t> have a quick view of my </a:t>
                      </a:r>
                      <a:r>
                        <a:rPr lang="en-US" sz="2000" u="none" cap="none" strike="noStrike">
                          <a:solidFill>
                            <a:srgbClr val="000000"/>
                          </a:solidFill>
                          <a:latin typeface="Times New Roman"/>
                          <a:ea typeface="Times New Roman"/>
                          <a:cs typeface="Times New Roman"/>
                          <a:sym typeface="Times New Roman"/>
                        </a:rPr>
                        <a:t>uploaded photos</a:t>
                      </a:r>
                      <a:r>
                        <a:rPr b="0"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so that</a:t>
                      </a:r>
                      <a:r>
                        <a:rPr b="0" i="0" lang="en-US" sz="2000" u="none" cap="none" strike="noStrike">
                          <a:solidFill>
                            <a:srgbClr val="000000"/>
                          </a:solidFill>
                          <a:latin typeface="Times New Roman"/>
                          <a:ea typeface="Times New Roman"/>
                          <a:cs typeface="Times New Roman"/>
                          <a:sym typeface="Times New Roman"/>
                        </a:rPr>
                        <a:t> I can decide on which picture to edit .”</a:t>
                      </a:r>
                      <a:endParaRPr sz="20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T</a:t>
                      </a:r>
                      <a:r>
                        <a:rPr b="0" i="0" lang="en-US" sz="2000" u="none" cap="none" strike="noStrike">
                          <a:solidFill>
                            <a:srgbClr val="000000"/>
                          </a:solidFill>
                          <a:latin typeface="Times New Roman"/>
                          <a:ea typeface="Times New Roman"/>
                          <a:cs typeface="Times New Roman"/>
                          <a:sym typeface="Times New Roman"/>
                        </a:rPr>
                        <a:t>he system should give a preview of the pictures uploaded in order and should be able to zoom in and out during the preview.</a:t>
                      </a:r>
                      <a:endParaRPr sz="20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4</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6</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pic>
        <p:nvPicPr>
          <p:cNvPr id="709" name="Google Shape;709;g7e3f4b2a9e_0_6"/>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710" name="Google Shape;710;g7e3f4b2a9e_0_6"/>
          <p:cNvSpPr txBox="1"/>
          <p:nvPr/>
        </p:nvSpPr>
        <p:spPr>
          <a:xfrm>
            <a:off x="623775" y="6180775"/>
            <a:ext cx="10944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E : Estimation by story points from 1-5, 5 is the highest</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chemeClr val="dk1"/>
              </a:solidFill>
              <a:latin typeface="Times New Roman"/>
              <a:ea typeface="Times New Roman"/>
              <a:cs typeface="Times New Roman"/>
              <a:sym typeface="Times New Roman"/>
            </a:endParaRPr>
          </a:p>
        </p:txBody>
      </p:sp>
      <p:sp>
        <p:nvSpPr>
          <p:cNvPr id="711" name="Google Shape;711;g7e3f4b2a9e_0_6"/>
          <p:cNvSpPr txBox="1"/>
          <p:nvPr>
            <p:ph type="title"/>
          </p:nvPr>
        </p:nvSpPr>
        <p:spPr>
          <a:xfrm>
            <a:off x="699075" y="632575"/>
            <a:ext cx="11485500" cy="917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Angela - Professional Photographer (Level 2)</a:t>
            </a:r>
            <a:endParaRPr b="1">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g7e3f4b2a9e_0_18"/>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17" name="Google Shape;717;g7e3f4b2a9e_0_18"/>
          <p:cNvSpPr/>
          <p:nvPr/>
        </p:nvSpPr>
        <p:spPr>
          <a:xfrm rot="5400000">
            <a:off x="7130655" y="1071929"/>
            <a:ext cx="1021500" cy="90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18" name="Google Shape;718;g7e3f4b2a9e_0_18"/>
          <p:cNvSpPr/>
          <p:nvPr/>
        </p:nvSpPr>
        <p:spPr>
          <a:xfrm>
            <a:off x="3967163" y="1997075"/>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aphicFrame>
        <p:nvGraphicFramePr>
          <p:cNvPr id="719" name="Google Shape;719;g7e3f4b2a9e_0_18"/>
          <p:cNvGraphicFramePr/>
          <p:nvPr/>
        </p:nvGraphicFramePr>
        <p:xfrm>
          <a:off x="439292" y="2134006"/>
          <a:ext cx="3000000" cy="3000000"/>
        </p:xfrm>
        <a:graphic>
          <a:graphicData uri="http://schemas.openxmlformats.org/drawingml/2006/table">
            <a:tbl>
              <a:tblPr bandRow="1" firstRow="1">
                <a:noFill/>
                <a:tableStyleId>{B53F7E2C-10E2-45EE-9147-5FF44C9B2E7B}</a:tableStyleId>
              </a:tblPr>
              <a:tblGrid>
                <a:gridCol w="700625"/>
                <a:gridCol w="5199050"/>
                <a:gridCol w="3871525"/>
                <a:gridCol w="699650"/>
                <a:gridCol w="842550"/>
              </a:tblGrid>
              <a:tr h="600200">
                <a:tc>
                  <a:txBody>
                    <a:bodyPr/>
                    <a:lstStyle/>
                    <a:p>
                      <a:pPr indent="0" lvl="0" marL="0" marR="0" rtl="0" algn="ctr">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a:latin typeface="Times New Roman"/>
                          <a:ea typeface="Times New Roman"/>
                          <a:cs typeface="Times New Roman"/>
                          <a:sym typeface="Times New Roman"/>
                        </a:rPr>
                        <a:t>  </a:t>
                      </a: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a:t>
                      </a:r>
                      <a:endParaRPr sz="2000" u="none" cap="none" strike="noStrike">
                        <a:latin typeface="Times New Roman"/>
                        <a:ea typeface="Times New Roman"/>
                        <a:cs typeface="Times New Roman"/>
                        <a:sym typeface="Times New Roman"/>
                      </a:endParaRPr>
                    </a:p>
                  </a:txBody>
                  <a:tcPr marT="45725" marB="45725" marR="91450" marL="91450"/>
                </a:tc>
              </a:tr>
              <a:tr h="10854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2.2.1</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20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Angela </a:t>
                      </a:r>
                      <a:r>
                        <a:rPr lang="en-US" sz="2000" u="none" cap="none" strike="noStrike">
                          <a:latin typeface="Times New Roman"/>
                          <a:ea typeface="Times New Roman"/>
                          <a:cs typeface="Times New Roman"/>
                          <a:sym typeface="Times New Roman"/>
                        </a:rPr>
                        <a:t>(a professional photographer), </a:t>
                      </a:r>
                      <a:r>
                        <a:rPr b="1" lang="en-US" sz="2000" u="none" cap="none" strike="noStrike">
                          <a:latin typeface="Times New Roman"/>
                          <a:ea typeface="Times New Roman"/>
                          <a:cs typeface="Times New Roman"/>
                          <a:sym typeface="Times New Roman"/>
                        </a:rPr>
                        <a:t>I want to</a:t>
                      </a:r>
                      <a:r>
                        <a:rPr lang="en-US" sz="2000" u="none" cap="none" strike="noStrike">
                          <a:latin typeface="Times New Roman"/>
                          <a:ea typeface="Times New Roman"/>
                          <a:cs typeface="Times New Roman"/>
                          <a:sym typeface="Times New Roman"/>
                        </a:rPr>
                        <a:t> edit the pictures of my client by cropping it in the app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make it fit my frame.”</a:t>
                      </a:r>
                      <a:endParaRPr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The system should finish cropping the image in 0.5 seconds.</a:t>
                      </a:r>
                      <a:endParaRPr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3</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8</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r>
              <a:tr h="10854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2.2.2</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Angela </a:t>
                      </a:r>
                      <a:r>
                        <a:rPr lang="en-US" sz="2000" u="none" cap="none" strike="noStrike">
                          <a:latin typeface="Times New Roman"/>
                          <a:ea typeface="Times New Roman"/>
                          <a:cs typeface="Times New Roman"/>
                          <a:sym typeface="Times New Roman"/>
                        </a:rPr>
                        <a:t>(a professional photographer), </a:t>
                      </a:r>
                      <a:r>
                        <a:rPr b="1" lang="en-US" sz="2000" u="none" cap="none" strike="noStrike">
                          <a:latin typeface="Times New Roman"/>
                          <a:ea typeface="Times New Roman"/>
                          <a:cs typeface="Times New Roman"/>
                          <a:sym typeface="Times New Roman"/>
                        </a:rPr>
                        <a:t>I want to</a:t>
                      </a:r>
                      <a:r>
                        <a:rPr lang="en-US" sz="2000" u="none" cap="none" strike="noStrike">
                          <a:latin typeface="Times New Roman"/>
                          <a:ea typeface="Times New Roman"/>
                          <a:cs typeface="Times New Roman"/>
                          <a:sym typeface="Times New Roman"/>
                        </a:rPr>
                        <a:t> edit the pictures by fixing the red eye in the app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make them look </a:t>
                      </a:r>
                      <a:r>
                        <a:rPr lang="en-US" sz="2000" u="none" cap="none" strike="noStrike">
                          <a:highlight>
                            <a:srgbClr val="FFFFFF"/>
                          </a:highlight>
                          <a:latin typeface="Times New Roman"/>
                          <a:ea typeface="Times New Roman"/>
                          <a:cs typeface="Times New Roman"/>
                          <a:sym typeface="Times New Roman"/>
                        </a:rPr>
                        <a:t>80% natural</a:t>
                      </a:r>
                      <a:r>
                        <a:rPr lang="en-US" sz="2000" u="none" cap="none" strike="noStrike">
                          <a:latin typeface="Times New Roman"/>
                          <a:ea typeface="Times New Roman"/>
                          <a:cs typeface="Times New Roman"/>
                          <a:sym typeface="Times New Roman"/>
                        </a:rPr>
                        <a:t>”</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The system should fix the red eye within 1 second.</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4</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8</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pic>
        <p:nvPicPr>
          <p:cNvPr id="720" name="Google Shape;720;g7e3f4b2a9e_0_18"/>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721" name="Google Shape;721;g7e3f4b2a9e_0_18"/>
          <p:cNvSpPr txBox="1"/>
          <p:nvPr/>
        </p:nvSpPr>
        <p:spPr>
          <a:xfrm>
            <a:off x="705750" y="764425"/>
            <a:ext cx="10780500" cy="1021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n-US" sz="4000" u="none" cap="none" strike="noStrike">
                <a:solidFill>
                  <a:schemeClr val="dk1"/>
                </a:solidFill>
                <a:latin typeface="Times New Roman"/>
                <a:ea typeface="Times New Roman"/>
                <a:cs typeface="Times New Roman"/>
                <a:sym typeface="Times New Roman"/>
              </a:rPr>
              <a:t>Angela - Professional Photographer (Level 2)</a:t>
            </a:r>
            <a:endParaRPr b="1" i="0" sz="4000" u="none" cap="none" strike="noStrike">
              <a:solidFill>
                <a:schemeClr val="dk1"/>
              </a:solidFill>
              <a:latin typeface="Times New Roman"/>
              <a:ea typeface="Times New Roman"/>
              <a:cs typeface="Times New Roman"/>
              <a:sym typeface="Times New Roman"/>
            </a:endParaRPr>
          </a:p>
        </p:txBody>
      </p:sp>
      <p:sp>
        <p:nvSpPr>
          <p:cNvPr id="722" name="Google Shape;722;g7e3f4b2a9e_0_18"/>
          <p:cNvSpPr txBox="1"/>
          <p:nvPr/>
        </p:nvSpPr>
        <p:spPr>
          <a:xfrm>
            <a:off x="494775" y="5756800"/>
            <a:ext cx="8647500" cy="84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E : Estimation by story points from 1-5, 5 is the highest</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g80d9f0456d_12_0"/>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28" name="Google Shape;728;g80d9f0456d_12_0"/>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729" name="Google Shape;729;g80d9f0456d_12_0"/>
          <p:cNvGraphicFramePr/>
          <p:nvPr/>
        </p:nvGraphicFramePr>
        <p:xfrm>
          <a:off x="439292" y="1763244"/>
          <a:ext cx="3000000" cy="3000000"/>
        </p:xfrm>
        <a:graphic>
          <a:graphicData uri="http://schemas.openxmlformats.org/drawingml/2006/table">
            <a:tbl>
              <a:tblPr bandRow="1" firstRow="1">
                <a:noFill/>
                <a:tableStyleId>{B53F7E2C-10E2-45EE-9147-5FF44C9B2E7B}</a:tableStyleId>
              </a:tblPr>
              <a:tblGrid>
                <a:gridCol w="700625"/>
                <a:gridCol w="5199050"/>
                <a:gridCol w="3871525"/>
                <a:gridCol w="699650"/>
                <a:gridCol w="842550"/>
              </a:tblGrid>
              <a:tr h="600200">
                <a:tc>
                  <a:txBody>
                    <a:bodyPr/>
                    <a:lstStyle/>
                    <a:p>
                      <a:pPr indent="0" lvl="0" marL="0" marR="0" rtl="0" algn="ctr">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a:latin typeface="Times New Roman"/>
                          <a:ea typeface="Times New Roman"/>
                          <a:cs typeface="Times New Roman"/>
                          <a:sym typeface="Times New Roman"/>
                        </a:rPr>
                        <a:t>  </a:t>
                      </a: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a:latin typeface="Times New Roman"/>
                          <a:ea typeface="Times New Roman"/>
                          <a:cs typeface="Times New Roman"/>
                          <a:sym typeface="Times New Roman"/>
                        </a:rPr>
                        <a:t>    P</a:t>
                      </a:r>
                      <a:endParaRPr sz="2000" u="none" cap="none" strike="noStrike">
                        <a:latin typeface="Times New Roman"/>
                        <a:ea typeface="Times New Roman"/>
                        <a:cs typeface="Times New Roman"/>
                        <a:sym typeface="Times New Roman"/>
                      </a:endParaRPr>
                    </a:p>
                  </a:txBody>
                  <a:tcPr marT="45725" marB="45725" marR="91450" marL="91450"/>
                </a:tc>
              </a:tr>
              <a:tr h="14031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2.2.3</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Angela </a:t>
                      </a:r>
                      <a:r>
                        <a:rPr lang="en-US" sz="2000" u="none" cap="none" strike="noStrike">
                          <a:latin typeface="Times New Roman"/>
                          <a:ea typeface="Times New Roman"/>
                          <a:cs typeface="Times New Roman"/>
                          <a:sym typeface="Times New Roman"/>
                        </a:rPr>
                        <a:t>(a professional photographer) , </a:t>
                      </a:r>
                      <a:r>
                        <a:rPr b="1" lang="en-US" sz="2000" u="none" cap="none" strike="noStrike">
                          <a:latin typeface="Times New Roman"/>
                          <a:ea typeface="Times New Roman"/>
                          <a:cs typeface="Times New Roman"/>
                          <a:sym typeface="Times New Roman"/>
                        </a:rPr>
                        <a:t>I want to</a:t>
                      </a:r>
                      <a:r>
                        <a:rPr lang="en-US" sz="2000" u="none" cap="none" strike="noStrike">
                          <a:latin typeface="Times New Roman"/>
                          <a:ea typeface="Times New Roman"/>
                          <a:cs typeface="Times New Roman"/>
                          <a:sym typeface="Times New Roman"/>
                        </a:rPr>
                        <a:t> edit the pictures by applying color effects in the app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make them have any background I like.”</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The system should give a preview of image with the 20 different background colors we have so that the user can make the correct choice as per their taste.</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3</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8</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r>
              <a:tr h="16060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2.2.4</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i="0" lang="en-US" sz="2000" u="none" cap="none" strike="noStrike">
                          <a:solidFill>
                            <a:srgbClr val="000000"/>
                          </a:solidFill>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Angela </a:t>
                      </a:r>
                      <a:r>
                        <a:rPr lang="en-US" sz="2000" u="none" cap="none" strike="noStrike">
                          <a:latin typeface="Times New Roman"/>
                          <a:ea typeface="Times New Roman"/>
                          <a:cs typeface="Times New Roman"/>
                          <a:sym typeface="Times New Roman"/>
                        </a:rPr>
                        <a:t>(a professional photographer)</a:t>
                      </a:r>
                      <a:r>
                        <a:rPr i="0" lang="en-US" sz="2000" u="none" cap="none" strike="noStrike">
                          <a:solidFill>
                            <a:srgbClr val="000000"/>
                          </a:solidFill>
                          <a:latin typeface="Times New Roman"/>
                          <a:ea typeface="Times New Roman"/>
                          <a:cs typeface="Times New Roman"/>
                          <a:sym typeface="Times New Roman"/>
                        </a:rPr>
                        <a:t>, </a:t>
                      </a:r>
                      <a:r>
                        <a:rPr b="1" i="0" lang="en-US" sz="2000" u="none" cap="none" strike="noStrike">
                          <a:solidFill>
                            <a:srgbClr val="000000"/>
                          </a:solidFill>
                          <a:latin typeface="Times New Roman"/>
                          <a:ea typeface="Times New Roman"/>
                          <a:cs typeface="Times New Roman"/>
                          <a:sym typeface="Times New Roman"/>
                        </a:rPr>
                        <a:t>I want to</a:t>
                      </a:r>
                      <a:r>
                        <a:rPr i="0" lang="en-US" sz="2000" u="none" cap="none" strike="noStrike">
                          <a:solidFill>
                            <a:srgbClr val="000000"/>
                          </a:solidFill>
                          <a:latin typeface="Times New Roman"/>
                          <a:ea typeface="Times New Roman"/>
                          <a:cs typeface="Times New Roman"/>
                          <a:sym typeface="Times New Roman"/>
                        </a:rPr>
                        <a:t> edit the pictures of my client by changing the brightness, sharpness</a:t>
                      </a:r>
                      <a:r>
                        <a:rPr lang="en-US" sz="2000" u="none" cap="none" strike="noStrike">
                          <a:solidFill>
                            <a:srgbClr val="000000"/>
                          </a:solidFill>
                          <a:latin typeface="Times New Roman"/>
                          <a:ea typeface="Times New Roman"/>
                          <a:cs typeface="Times New Roman"/>
                          <a:sym typeface="Times New Roman"/>
                        </a:rPr>
                        <a:t> and</a:t>
                      </a:r>
                      <a:r>
                        <a:rPr i="0" lang="en-US" sz="2000" u="none" cap="none" strike="noStrike">
                          <a:solidFill>
                            <a:srgbClr val="000000"/>
                          </a:solidFill>
                          <a:latin typeface="Times New Roman"/>
                          <a:ea typeface="Times New Roman"/>
                          <a:cs typeface="Times New Roman"/>
                          <a:sym typeface="Times New Roman"/>
                        </a:rPr>
                        <a:t> cont</a:t>
                      </a:r>
                      <a:r>
                        <a:rPr lang="en-US" sz="2000" u="none" cap="none" strike="noStrike">
                          <a:solidFill>
                            <a:srgbClr val="000000"/>
                          </a:solidFill>
                          <a:latin typeface="Times New Roman"/>
                          <a:ea typeface="Times New Roman"/>
                          <a:cs typeface="Times New Roman"/>
                          <a:sym typeface="Times New Roman"/>
                        </a:rPr>
                        <a:t>rast of the images </a:t>
                      </a:r>
                      <a:r>
                        <a:rPr i="0" lang="en-US" sz="2000" u="none" cap="none" strike="noStrike">
                          <a:solidFill>
                            <a:srgbClr val="000000"/>
                          </a:solidFill>
                          <a:latin typeface="Times New Roman"/>
                          <a:ea typeface="Times New Roman"/>
                          <a:cs typeface="Times New Roman"/>
                          <a:sym typeface="Times New Roman"/>
                        </a:rPr>
                        <a:t>in the app </a:t>
                      </a:r>
                      <a:r>
                        <a:rPr b="1" i="0" lang="en-US" sz="2000" u="none" cap="none" strike="noStrike">
                          <a:solidFill>
                            <a:srgbClr val="000000"/>
                          </a:solidFill>
                          <a:latin typeface="Times New Roman"/>
                          <a:ea typeface="Times New Roman"/>
                          <a:cs typeface="Times New Roman"/>
                          <a:sym typeface="Times New Roman"/>
                        </a:rPr>
                        <a:t>so that</a:t>
                      </a:r>
                      <a:r>
                        <a:rPr i="0" lang="en-US" sz="2000" u="none" cap="none" strike="noStrike">
                          <a:solidFill>
                            <a:srgbClr val="000000"/>
                          </a:solidFill>
                          <a:latin typeface="Times New Roman"/>
                          <a:ea typeface="Times New Roman"/>
                          <a:cs typeface="Times New Roman"/>
                          <a:sym typeface="Times New Roman"/>
                        </a:rPr>
                        <a:t> I can make them look at least </a:t>
                      </a:r>
                      <a:r>
                        <a:rPr lang="en-US" sz="2000" u="none" cap="none" strike="noStrike">
                          <a:solidFill>
                            <a:srgbClr val="000000"/>
                          </a:solidFill>
                          <a:latin typeface="Times New Roman"/>
                          <a:ea typeface="Times New Roman"/>
                          <a:cs typeface="Times New Roman"/>
                          <a:sym typeface="Times New Roman"/>
                        </a:rPr>
                        <a:t>7</a:t>
                      </a:r>
                      <a:r>
                        <a:rPr i="0" lang="en-US" sz="2000" u="none" cap="none" strike="noStrike">
                          <a:solidFill>
                            <a:srgbClr val="000000"/>
                          </a:solidFill>
                          <a:latin typeface="Times New Roman"/>
                          <a:ea typeface="Times New Roman"/>
                          <a:cs typeface="Times New Roman"/>
                          <a:sym typeface="Times New Roman"/>
                        </a:rPr>
                        <a:t>0%  more photogenic</a:t>
                      </a:r>
                      <a:r>
                        <a:rPr lang="en-US" sz="2000" u="none" cap="none" strike="noStrike">
                          <a:solidFill>
                            <a:srgbClr val="000000"/>
                          </a:solidFill>
                          <a:latin typeface="Times New Roman"/>
                          <a:ea typeface="Times New Roman"/>
                          <a:cs typeface="Times New Roman"/>
                          <a:sym typeface="Times New Roman"/>
                        </a:rPr>
                        <a:t>.</a:t>
                      </a:r>
                      <a:r>
                        <a:rPr i="0" lang="en-US" sz="2000" u="none" cap="none" strike="noStrike">
                          <a:solidFill>
                            <a:srgbClr val="000000"/>
                          </a:solidFill>
                          <a:latin typeface="Times New Roman"/>
                          <a:ea typeface="Times New Roman"/>
                          <a:cs typeface="Times New Roman"/>
                          <a:sym typeface="Times New Roman"/>
                        </a:rPr>
                        <a:t>”</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i="0" lang="en-US" sz="2000" u="none" cap="none" strike="noStrike">
                          <a:solidFill>
                            <a:srgbClr val="000000"/>
                          </a:solidFill>
                          <a:latin typeface="Times New Roman"/>
                          <a:ea typeface="Times New Roman"/>
                          <a:cs typeface="Times New Roman"/>
                          <a:sym typeface="Times New Roman"/>
                        </a:rPr>
                        <a:t>When the user selects a picture for editing, the system should </a:t>
                      </a:r>
                      <a:r>
                        <a:rPr lang="en-US" sz="2000" u="none" cap="none" strike="noStrike">
                          <a:solidFill>
                            <a:srgbClr val="000000"/>
                          </a:solidFill>
                          <a:latin typeface="Times New Roman"/>
                          <a:ea typeface="Times New Roman"/>
                          <a:cs typeface="Times New Roman"/>
                          <a:sym typeface="Times New Roman"/>
                        </a:rPr>
                        <a:t>let user play around with the editing options to get the desired image</a:t>
                      </a:r>
                      <a:r>
                        <a:rPr i="0" lang="en-US" sz="2000" u="none" cap="none" strike="noStrike">
                          <a:solidFill>
                            <a:srgbClr val="000000"/>
                          </a:solidFill>
                          <a:latin typeface="Times New Roman"/>
                          <a:ea typeface="Times New Roman"/>
                          <a:cs typeface="Times New Roman"/>
                          <a:sym typeface="Times New Roman"/>
                        </a:rPr>
                        <a:t>.</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3</a:t>
                      </a:r>
                      <a:endParaRPr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8</a:t>
                      </a:r>
                      <a:endParaRPr i="0" sz="20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pic>
        <p:nvPicPr>
          <p:cNvPr id="730" name="Google Shape;730;g80d9f0456d_12_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731" name="Google Shape;731;g80d9f0456d_12_0"/>
          <p:cNvSpPr txBox="1"/>
          <p:nvPr/>
        </p:nvSpPr>
        <p:spPr>
          <a:xfrm>
            <a:off x="439250" y="6190875"/>
            <a:ext cx="9775500" cy="84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E : Estimation by story points from 1-5, 5 is the highest</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chemeClr val="dk1"/>
              </a:solidFill>
              <a:latin typeface="Times New Roman"/>
              <a:ea typeface="Times New Roman"/>
              <a:cs typeface="Times New Roman"/>
              <a:sym typeface="Times New Roman"/>
            </a:endParaRPr>
          </a:p>
        </p:txBody>
      </p:sp>
      <p:sp>
        <p:nvSpPr>
          <p:cNvPr id="732" name="Google Shape;732;g80d9f0456d_12_0"/>
          <p:cNvSpPr txBox="1"/>
          <p:nvPr/>
        </p:nvSpPr>
        <p:spPr>
          <a:xfrm>
            <a:off x="816025" y="739675"/>
            <a:ext cx="10797300" cy="7035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000"/>
              <a:buFont typeface="Arial"/>
              <a:buNone/>
            </a:pPr>
            <a:r>
              <a:rPr b="1" i="0" lang="en-US" sz="4000" u="none" cap="none" strike="noStrike">
                <a:solidFill>
                  <a:schemeClr val="dk1"/>
                </a:solidFill>
                <a:latin typeface="Times New Roman"/>
                <a:ea typeface="Times New Roman"/>
                <a:cs typeface="Times New Roman"/>
                <a:sym typeface="Times New Roman"/>
              </a:rPr>
              <a:t>Angela - Professional Photographer (Level 2)</a:t>
            </a:r>
            <a:endParaRPr b="1" i="0" sz="4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50"/>
          <p:cNvSpPr/>
          <p:nvPr/>
        </p:nvSpPr>
        <p:spPr>
          <a:xfrm flipH="1" rot="10800000">
            <a:off x="578652" y="4501201"/>
            <a:ext cx="11034696" cy="18288"/>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38" name="Google Shape;738;p50"/>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739" name="Google Shape;739;p50"/>
          <p:cNvGraphicFramePr/>
          <p:nvPr/>
        </p:nvGraphicFramePr>
        <p:xfrm>
          <a:off x="578671" y="1676324"/>
          <a:ext cx="3000000" cy="3000000"/>
        </p:xfrm>
        <a:graphic>
          <a:graphicData uri="http://schemas.openxmlformats.org/drawingml/2006/table">
            <a:tbl>
              <a:tblPr bandRow="1" firstRow="1">
                <a:noFill/>
                <a:tableStyleId>{B53F7E2C-10E2-45EE-9147-5FF44C9B2E7B}</a:tableStyleId>
              </a:tblPr>
              <a:tblGrid>
                <a:gridCol w="729250"/>
                <a:gridCol w="4339675"/>
                <a:gridCol w="4264025"/>
                <a:gridCol w="937325"/>
                <a:gridCol w="764400"/>
              </a:tblGrid>
              <a:tr h="583075">
                <a:tc>
                  <a:txBody>
                    <a:bodyPr/>
                    <a:lstStyle/>
                    <a:p>
                      <a:pPr indent="0" lvl="0" marL="0" marR="0" rtl="0" algn="ctr">
                        <a:lnSpc>
                          <a:spcPct val="100000"/>
                        </a:lnSpc>
                        <a:spcBef>
                          <a:spcPts val="0"/>
                        </a:spcBef>
                        <a:spcAft>
                          <a:spcPts val="0"/>
                        </a:spcAft>
                        <a:buClr>
                          <a:srgbClr val="000000"/>
                        </a:buClr>
                        <a:buSzPts val="20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1800" u="none" cap="none" strike="noStrike">
                          <a:solidFill>
                            <a:schemeClr val="lt1"/>
                          </a:solidFill>
                          <a:latin typeface="Times New Roman"/>
                          <a:ea typeface="Times New Roman"/>
                          <a:cs typeface="Times New Roman"/>
                          <a:sym typeface="Times New Roman"/>
                        </a:rPr>
                        <a:t>User Stories</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just">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Acceptance Criteria</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1800">
                          <a:latin typeface="Times New Roman"/>
                          <a:ea typeface="Times New Roman"/>
                          <a:cs typeface="Times New Roman"/>
                          <a:sym typeface="Times New Roman"/>
                        </a:rPr>
                        <a:t>     </a:t>
                      </a:r>
                      <a:r>
                        <a:rPr lang="en-US" sz="1800" u="none" cap="none" strike="noStrike">
                          <a:latin typeface="Times New Roman"/>
                          <a:ea typeface="Times New Roman"/>
                          <a:cs typeface="Times New Roman"/>
                          <a:sym typeface="Times New Roman"/>
                        </a:rPr>
                        <a:t>E</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1800">
                          <a:latin typeface="Times New Roman"/>
                          <a:ea typeface="Times New Roman"/>
                          <a:cs typeface="Times New Roman"/>
                          <a:sym typeface="Times New Roman"/>
                        </a:rPr>
                        <a:t>   </a:t>
                      </a:r>
                      <a:r>
                        <a:rPr lang="en-US" sz="1800" u="none" cap="none" strike="noStrike">
                          <a:latin typeface="Times New Roman"/>
                          <a:ea typeface="Times New Roman"/>
                          <a:cs typeface="Times New Roman"/>
                          <a:sym typeface="Times New Roman"/>
                        </a:rPr>
                        <a:t>P</a:t>
                      </a:r>
                      <a:endParaRPr sz="1800" u="none" cap="none" strike="noStrike">
                        <a:latin typeface="Times New Roman"/>
                        <a:ea typeface="Times New Roman"/>
                        <a:cs typeface="Times New Roman"/>
                        <a:sym typeface="Times New Roman"/>
                      </a:endParaRPr>
                    </a:p>
                  </a:txBody>
                  <a:tcPr marT="45725" marB="45725" marR="91450" marL="91450"/>
                </a:tc>
              </a:tr>
              <a:tr h="977350">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2.3.1</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Times New Roman"/>
                          <a:ea typeface="Times New Roman"/>
                          <a:cs typeface="Times New Roman"/>
                          <a:sym typeface="Times New Roman"/>
                        </a:rPr>
                        <a:t>“</a:t>
                      </a:r>
                      <a:r>
                        <a:rPr b="1" lang="en-US" sz="1800" u="none" cap="none" strike="noStrike">
                          <a:latin typeface="Times New Roman"/>
                          <a:ea typeface="Times New Roman"/>
                          <a:cs typeface="Times New Roman"/>
                          <a:sym typeface="Times New Roman"/>
                        </a:rPr>
                        <a:t>As Angela </a:t>
                      </a:r>
                      <a:r>
                        <a:rPr lang="en-US" sz="1800" u="none" cap="none" strike="noStrike">
                          <a:latin typeface="Times New Roman"/>
                          <a:ea typeface="Times New Roman"/>
                          <a:cs typeface="Times New Roman"/>
                          <a:sym typeface="Times New Roman"/>
                        </a:rPr>
                        <a:t>(a</a:t>
                      </a:r>
                      <a:r>
                        <a:rPr lang="en-US" sz="1800" u="none" cap="none" strike="noStrike">
                          <a:latin typeface="Times New Roman"/>
                          <a:ea typeface="Times New Roman"/>
                          <a:cs typeface="Times New Roman"/>
                          <a:sym typeface="Times New Roman"/>
                        </a:rPr>
                        <a:t> professional photographer)</a:t>
                      </a:r>
                      <a:r>
                        <a:rPr b="0" i="0" lang="en-US" sz="1800" u="none" cap="none" strike="noStrike">
                          <a:solidFill>
                            <a:srgbClr val="000000"/>
                          </a:solidFill>
                          <a:latin typeface="Times New Roman"/>
                          <a:ea typeface="Times New Roman"/>
                          <a:cs typeface="Times New Roman"/>
                          <a:sym typeface="Times New Roman"/>
                        </a:rPr>
                        <a:t>, </a:t>
                      </a:r>
                      <a:r>
                        <a:rPr b="1" i="0" lang="en-US" sz="1800" u="none" cap="none" strike="noStrike">
                          <a:solidFill>
                            <a:srgbClr val="000000"/>
                          </a:solidFill>
                          <a:latin typeface="Times New Roman"/>
                          <a:ea typeface="Times New Roman"/>
                          <a:cs typeface="Times New Roman"/>
                          <a:sym typeface="Times New Roman"/>
                        </a:rPr>
                        <a:t>I want to</a:t>
                      </a:r>
                      <a:r>
                        <a:rPr b="0" i="0" lang="en-US" sz="1800" u="none" cap="none" strike="noStrike">
                          <a:solidFill>
                            <a:srgbClr val="000000"/>
                          </a:solidFill>
                          <a:latin typeface="Times New Roman"/>
                          <a:ea typeface="Times New Roman"/>
                          <a:cs typeface="Times New Roman"/>
                          <a:sym typeface="Times New Roman"/>
                        </a:rPr>
                        <a:t> </a:t>
                      </a:r>
                      <a:r>
                        <a:rPr lang="en-US" sz="1800" u="none" cap="none" strike="noStrike">
                          <a:solidFill>
                            <a:srgbClr val="000000"/>
                          </a:solidFill>
                          <a:latin typeface="Times New Roman"/>
                          <a:ea typeface="Times New Roman"/>
                          <a:cs typeface="Times New Roman"/>
                          <a:sym typeface="Times New Roman"/>
                        </a:rPr>
                        <a:t>select the photobook size </a:t>
                      </a:r>
                      <a:r>
                        <a:rPr b="1" i="0" lang="en-US" sz="1800" u="none" cap="none" strike="noStrike">
                          <a:solidFill>
                            <a:srgbClr val="000000"/>
                          </a:solidFill>
                          <a:latin typeface="Times New Roman"/>
                          <a:ea typeface="Times New Roman"/>
                          <a:cs typeface="Times New Roman"/>
                          <a:sym typeface="Times New Roman"/>
                        </a:rPr>
                        <a:t>so that</a:t>
                      </a:r>
                      <a:r>
                        <a:rPr b="0" i="0" lang="en-US" sz="1800" u="none" cap="none" strike="noStrike">
                          <a:solidFill>
                            <a:srgbClr val="000000"/>
                          </a:solidFill>
                          <a:latin typeface="Times New Roman"/>
                          <a:ea typeface="Times New Roman"/>
                          <a:cs typeface="Times New Roman"/>
                          <a:sym typeface="Times New Roman"/>
                        </a:rPr>
                        <a:t> </a:t>
                      </a:r>
                      <a:r>
                        <a:rPr lang="en-US" sz="1800" u="none" cap="none" strike="noStrike">
                          <a:solidFill>
                            <a:srgbClr val="000000"/>
                          </a:solidFill>
                          <a:latin typeface="Times New Roman"/>
                          <a:ea typeface="Times New Roman"/>
                          <a:cs typeface="Times New Roman"/>
                          <a:sym typeface="Times New Roman"/>
                        </a:rPr>
                        <a:t>I can add my clients’ pictures to it.</a:t>
                      </a:r>
                      <a:r>
                        <a:rPr b="0" i="0" lang="en-US" sz="1800" u="none" cap="none" strike="noStrike">
                          <a:solidFill>
                            <a:srgbClr val="000000"/>
                          </a:solidFill>
                          <a:latin typeface="Times New Roman"/>
                          <a:ea typeface="Times New Roman"/>
                          <a:cs typeface="Times New Roman"/>
                          <a:sym typeface="Times New Roman"/>
                        </a:rPr>
                        <a:t> ”</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The system should display the 10 different photo book sizes we have so that the client can choose from it.</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5</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7</a:t>
                      </a:r>
                      <a:endParaRPr sz="1800" u="none" cap="none" strike="noStrike">
                        <a:latin typeface="Times New Roman"/>
                        <a:ea typeface="Times New Roman"/>
                        <a:cs typeface="Times New Roman"/>
                        <a:sym typeface="Times New Roman"/>
                      </a:endParaRPr>
                    </a:p>
                  </a:txBody>
                  <a:tcPr marT="63500" marB="63500" marR="63500" marL="63500"/>
                </a:tc>
              </a:tr>
              <a:tr h="1549475">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2.3.2</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2000"/>
                        <a:buFont typeface="Arial"/>
                        <a:buNone/>
                      </a:pPr>
                      <a:r>
                        <a:rPr lang="en-US" sz="1800" u="none" cap="none" strike="noStrike">
                          <a:latin typeface="Times New Roman"/>
                          <a:ea typeface="Times New Roman"/>
                          <a:cs typeface="Times New Roman"/>
                          <a:sym typeface="Times New Roman"/>
                        </a:rPr>
                        <a:t>“</a:t>
                      </a:r>
                      <a:r>
                        <a:rPr b="1" lang="en-US" sz="1800" u="none" cap="none" strike="noStrike">
                          <a:latin typeface="Times New Roman"/>
                          <a:ea typeface="Times New Roman"/>
                          <a:cs typeface="Times New Roman"/>
                          <a:sym typeface="Times New Roman"/>
                        </a:rPr>
                        <a:t>As Angela </a:t>
                      </a:r>
                      <a:r>
                        <a:rPr lang="en-US" sz="1800" u="none" cap="none" strike="noStrike">
                          <a:latin typeface="Times New Roman"/>
                          <a:ea typeface="Times New Roman"/>
                          <a:cs typeface="Times New Roman"/>
                          <a:sym typeface="Times New Roman"/>
                        </a:rPr>
                        <a:t>(a</a:t>
                      </a:r>
                      <a:r>
                        <a:rPr lang="en-US" sz="1800" u="none" cap="none" strike="noStrike">
                          <a:latin typeface="Times New Roman"/>
                          <a:ea typeface="Times New Roman"/>
                          <a:cs typeface="Times New Roman"/>
                          <a:sym typeface="Times New Roman"/>
                        </a:rPr>
                        <a:t> professional photographer), </a:t>
                      </a:r>
                      <a:r>
                        <a:rPr b="1" lang="en-US" sz="1800" u="none" cap="none" strike="noStrike">
                          <a:latin typeface="Times New Roman"/>
                          <a:ea typeface="Times New Roman"/>
                          <a:cs typeface="Times New Roman"/>
                          <a:sym typeface="Times New Roman"/>
                        </a:rPr>
                        <a:t>I want to</a:t>
                      </a:r>
                      <a:r>
                        <a:rPr lang="en-US" sz="1800" u="none" cap="none" strike="noStrike">
                          <a:latin typeface="Times New Roman"/>
                          <a:ea typeface="Times New Roman"/>
                          <a:cs typeface="Times New Roman"/>
                          <a:sym typeface="Times New Roman"/>
                        </a:rPr>
                        <a:t> select the photobook style </a:t>
                      </a:r>
                      <a:r>
                        <a:rPr b="1" lang="en-US" sz="1800" u="none" cap="none" strike="noStrike">
                          <a:latin typeface="Times New Roman"/>
                          <a:ea typeface="Times New Roman"/>
                          <a:cs typeface="Times New Roman"/>
                          <a:sym typeface="Times New Roman"/>
                        </a:rPr>
                        <a:t>so that</a:t>
                      </a:r>
                      <a:r>
                        <a:rPr lang="en-US" sz="1800" u="none" cap="none" strike="noStrike">
                          <a:latin typeface="Times New Roman"/>
                          <a:ea typeface="Times New Roman"/>
                          <a:cs typeface="Times New Roman"/>
                          <a:sym typeface="Times New Roman"/>
                        </a:rPr>
                        <a:t> I can match my client’s taste and needs. ”</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The system should display the 100 different photobooks styles we have under each category like wedding, birthday, anniversary, engagement, celebration, new borns, special occasions, office, sports and general.</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5</a:t>
                      </a:r>
                      <a:endParaRPr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7</a:t>
                      </a:r>
                      <a:endParaRPr sz="1800" u="none" cap="none" strike="noStrike">
                        <a:solidFill>
                          <a:srgbClr val="000000"/>
                        </a:solidFill>
                        <a:latin typeface="Times New Roman"/>
                        <a:ea typeface="Times New Roman"/>
                        <a:cs typeface="Times New Roman"/>
                        <a:sym typeface="Times New Roman"/>
                      </a:endParaRPr>
                    </a:p>
                  </a:txBody>
                  <a:tcPr marT="63500" marB="63500" marR="63500" marL="63500"/>
                </a:tc>
              </a:tr>
              <a:tr h="1095425">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2.3.3</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latin typeface="Times New Roman"/>
                          <a:ea typeface="Times New Roman"/>
                          <a:cs typeface="Times New Roman"/>
                          <a:sym typeface="Times New Roman"/>
                        </a:rPr>
                        <a:t>“</a:t>
                      </a:r>
                      <a:r>
                        <a:rPr b="1" lang="en-US" sz="1800" u="none" cap="none" strike="noStrike">
                          <a:latin typeface="Times New Roman"/>
                          <a:ea typeface="Times New Roman"/>
                          <a:cs typeface="Times New Roman"/>
                          <a:sym typeface="Times New Roman"/>
                        </a:rPr>
                        <a:t>As Angela </a:t>
                      </a:r>
                      <a:r>
                        <a:rPr lang="en-US" sz="1800" u="none" cap="none" strike="noStrike">
                          <a:latin typeface="Times New Roman"/>
                          <a:ea typeface="Times New Roman"/>
                          <a:cs typeface="Times New Roman"/>
                          <a:sym typeface="Times New Roman"/>
                        </a:rPr>
                        <a:t>(a</a:t>
                      </a:r>
                      <a:r>
                        <a:rPr lang="en-US" sz="1800" u="none" cap="none" strike="noStrike">
                          <a:latin typeface="Times New Roman"/>
                          <a:ea typeface="Times New Roman"/>
                          <a:cs typeface="Times New Roman"/>
                          <a:sym typeface="Times New Roman"/>
                        </a:rPr>
                        <a:t> professional photographer), </a:t>
                      </a:r>
                      <a:r>
                        <a:rPr b="1" lang="en-US" sz="1800" u="none" cap="none" strike="noStrike">
                          <a:latin typeface="Times New Roman"/>
                          <a:ea typeface="Times New Roman"/>
                          <a:cs typeface="Times New Roman"/>
                          <a:sym typeface="Times New Roman"/>
                        </a:rPr>
                        <a:t>I want to</a:t>
                      </a:r>
                      <a:r>
                        <a:rPr lang="en-US" sz="1800" u="none" cap="none" strike="noStrike">
                          <a:latin typeface="Times New Roman"/>
                          <a:ea typeface="Times New Roman"/>
                          <a:cs typeface="Times New Roman"/>
                          <a:sym typeface="Times New Roman"/>
                        </a:rPr>
                        <a:t> select the pictures </a:t>
                      </a:r>
                      <a:r>
                        <a:rPr b="1" lang="en-US" sz="1800" u="none" cap="none" strike="noStrike">
                          <a:latin typeface="Times New Roman"/>
                          <a:ea typeface="Times New Roman"/>
                          <a:cs typeface="Times New Roman"/>
                          <a:sym typeface="Times New Roman"/>
                        </a:rPr>
                        <a:t>so that</a:t>
                      </a:r>
                      <a:r>
                        <a:rPr lang="en-US" sz="1800" u="none" cap="none" strike="noStrike">
                          <a:latin typeface="Times New Roman"/>
                          <a:ea typeface="Times New Roman"/>
                          <a:cs typeface="Times New Roman"/>
                          <a:sym typeface="Times New Roman"/>
                        </a:rPr>
                        <a:t> I can add it to the photobook. ”</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The system lets the user select the photos from his/her gallery and add them to the photobook. </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4</a:t>
                      </a:r>
                      <a:endParaRPr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8</a:t>
                      </a:r>
                      <a:endParaRPr sz="18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pic>
        <p:nvPicPr>
          <p:cNvPr id="740" name="Google Shape;740;p5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741" name="Google Shape;741;p50"/>
          <p:cNvSpPr txBox="1"/>
          <p:nvPr/>
        </p:nvSpPr>
        <p:spPr>
          <a:xfrm>
            <a:off x="306225" y="6361838"/>
            <a:ext cx="108870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Times New Roman"/>
                <a:ea typeface="Times New Roman"/>
                <a:cs typeface="Times New Roman"/>
                <a:sym typeface="Times New Roman"/>
              </a:rPr>
              <a:t>E : Estimation by story points from 1-5, 5 is the highest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Times New Roman"/>
                <a:ea typeface="Times New Roman"/>
                <a:cs typeface="Times New Roman"/>
                <a:sym typeface="Times New Roman"/>
              </a:rPr>
              <a:t>P : Priority given according to task importance and dependency, estimated by points from 1-10, 10 is the highest priority</a:t>
            </a:r>
            <a:endParaRPr b="0" i="0" sz="1200" u="none" cap="none" strike="noStrike">
              <a:solidFill>
                <a:srgbClr val="000000"/>
              </a:solidFill>
              <a:latin typeface="Arial"/>
              <a:ea typeface="Arial"/>
              <a:cs typeface="Arial"/>
              <a:sym typeface="Arial"/>
            </a:endParaRPr>
          </a:p>
        </p:txBody>
      </p:sp>
      <p:sp>
        <p:nvSpPr>
          <p:cNvPr id="742" name="Google Shape;742;p50"/>
          <p:cNvSpPr txBox="1"/>
          <p:nvPr>
            <p:ph type="title"/>
          </p:nvPr>
        </p:nvSpPr>
        <p:spPr>
          <a:xfrm>
            <a:off x="784900" y="565675"/>
            <a:ext cx="11485500" cy="735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Angela - Professional Photographer (Level 2)</a:t>
            </a:r>
            <a:endParaRPr b="1">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52"/>
          <p:cNvSpPr/>
          <p:nvPr/>
        </p:nvSpPr>
        <p:spPr>
          <a:xfrm flipH="1" rot="10800000">
            <a:off x="578652" y="4501201"/>
            <a:ext cx="11034696" cy="18288"/>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48" name="Google Shape;748;p52"/>
          <p:cNvSpPr/>
          <p:nvPr/>
        </p:nvSpPr>
        <p:spPr>
          <a:xfrm>
            <a:off x="874050" y="1587125"/>
            <a:ext cx="10030800" cy="5001600"/>
          </a:xfrm>
          <a:prstGeom prst="rect">
            <a:avLst/>
          </a:prstGeom>
          <a:solidFill>
            <a:schemeClr val="lt1">
              <a:alpha val="49019"/>
            </a:schemeClr>
          </a:solidFill>
          <a:ln>
            <a:noFill/>
          </a:ln>
        </p:spPr>
        <p:txBody>
          <a:bodyPr anchorCtr="0" anchor="ctr" bIns="45700" lIns="91425" spcFirstLastPara="1" rIns="91425" wrap="square" tIns="45700">
            <a:noAutofit/>
          </a:bodyPr>
          <a:lstStyle/>
          <a:p>
            <a:pPr indent="0" lvl="0" marL="0" marR="0" rtl="0" algn="ctr">
              <a:lnSpc>
                <a:spcPct val="110000"/>
              </a:lnSpc>
              <a:spcBef>
                <a:spcPts val="1000"/>
              </a:spcBef>
              <a:spcAft>
                <a:spcPts val="0"/>
              </a:spcAft>
              <a:buClr>
                <a:srgbClr val="000000"/>
              </a:buClr>
              <a:buSzPts val="1100"/>
              <a:buFont typeface="Arial"/>
              <a:buNone/>
            </a:pPr>
            <a:r>
              <a:rPr b="1" i="0" lang="en-US" sz="2500" u="none" cap="none" strike="noStrike">
                <a:solidFill>
                  <a:schemeClr val="dk2"/>
                </a:solidFill>
                <a:latin typeface="Times New Roman"/>
                <a:ea typeface="Times New Roman"/>
                <a:cs typeface="Times New Roman"/>
                <a:sym typeface="Times New Roman"/>
              </a:rPr>
              <a:t>EPIC USER STORY</a:t>
            </a:r>
            <a:r>
              <a:rPr b="0" i="0" lang="en-US" sz="2500" u="none" cap="none" strike="noStrike">
                <a:solidFill>
                  <a:schemeClr val="dk2"/>
                </a:solidFill>
                <a:latin typeface="Times New Roman"/>
                <a:ea typeface="Times New Roman"/>
                <a:cs typeface="Times New Roman"/>
                <a:sym typeface="Times New Roman"/>
              </a:rPr>
              <a:t> </a:t>
            </a:r>
            <a:endParaRPr b="0" i="0" sz="2500" u="none" cap="none" strike="noStrike">
              <a:solidFill>
                <a:schemeClr val="dk1"/>
              </a:solidFill>
              <a:latin typeface="Times New Roman"/>
              <a:ea typeface="Times New Roman"/>
              <a:cs typeface="Times New Roman"/>
              <a:sym typeface="Times New Roman"/>
            </a:endParaRPr>
          </a:p>
          <a:p>
            <a:pPr indent="0" lvl="0" marL="0" marR="0" rtl="0" algn="ctr">
              <a:lnSpc>
                <a:spcPct val="110000"/>
              </a:lnSpc>
              <a:spcBef>
                <a:spcPts val="1000"/>
              </a:spcBef>
              <a:spcAft>
                <a:spcPts val="0"/>
              </a:spcAft>
              <a:buClr>
                <a:schemeClr val="dk1"/>
              </a:buClr>
              <a:buSzPts val="1100"/>
              <a:buFont typeface="Arial"/>
              <a:buNone/>
            </a:pPr>
            <a:r>
              <a:rPr b="0" i="0" lang="en-US" sz="2500" u="none" cap="none" strike="noStrike">
                <a:solidFill>
                  <a:schemeClr val="dk1"/>
                </a:solidFill>
                <a:latin typeface="Times New Roman"/>
                <a:ea typeface="Times New Roman"/>
                <a:cs typeface="Times New Roman"/>
                <a:sym typeface="Times New Roman"/>
              </a:rPr>
              <a:t>“</a:t>
            </a:r>
            <a:r>
              <a:rPr b="1" i="0" lang="en-US" sz="2500" u="none" cap="none" strike="noStrike">
                <a:solidFill>
                  <a:schemeClr val="dk1"/>
                </a:solidFill>
                <a:latin typeface="Times New Roman"/>
                <a:ea typeface="Times New Roman"/>
                <a:cs typeface="Times New Roman"/>
                <a:sym typeface="Times New Roman"/>
              </a:rPr>
              <a:t>As Charles (a </a:t>
            </a:r>
            <a:r>
              <a:rPr b="0" i="0" lang="en-US" sz="2500" u="none" cap="none" strike="noStrike">
                <a:solidFill>
                  <a:schemeClr val="dk1"/>
                </a:solidFill>
                <a:latin typeface="Times New Roman"/>
                <a:ea typeface="Times New Roman"/>
                <a:cs typeface="Times New Roman"/>
                <a:sym typeface="Times New Roman"/>
              </a:rPr>
              <a:t>data analyst),</a:t>
            </a:r>
            <a:r>
              <a:rPr b="1" i="0" lang="en-US" sz="2500" u="none" cap="none" strike="noStrike">
                <a:solidFill>
                  <a:schemeClr val="dk1"/>
                </a:solidFill>
                <a:latin typeface="Times New Roman"/>
                <a:ea typeface="Times New Roman"/>
                <a:cs typeface="Times New Roman"/>
                <a:sym typeface="Times New Roman"/>
              </a:rPr>
              <a:t> I want </a:t>
            </a:r>
            <a:r>
              <a:rPr b="0" i="0" lang="en-US" sz="2500" u="none" cap="none" strike="noStrike">
                <a:solidFill>
                  <a:schemeClr val="dk1"/>
                </a:solidFill>
                <a:latin typeface="Times New Roman"/>
                <a:ea typeface="Times New Roman"/>
                <a:cs typeface="Times New Roman"/>
                <a:sym typeface="Times New Roman"/>
              </a:rPr>
              <a:t>a system which will support historical data storage, sourced from diverse platforms(ShareIt and Picturesque), </a:t>
            </a:r>
            <a:r>
              <a:rPr b="1" i="0" lang="en-US" sz="2500" u="none" cap="none" strike="noStrike">
                <a:solidFill>
                  <a:schemeClr val="dk1"/>
                </a:solidFill>
                <a:latin typeface="Times New Roman"/>
                <a:ea typeface="Times New Roman"/>
                <a:cs typeface="Times New Roman"/>
                <a:sym typeface="Times New Roman"/>
              </a:rPr>
              <a:t>so that</a:t>
            </a:r>
            <a:r>
              <a:rPr b="0" i="0" lang="en-US" sz="2500" u="none" cap="none" strike="noStrike">
                <a:solidFill>
                  <a:schemeClr val="dk1"/>
                </a:solidFill>
                <a:latin typeface="Times New Roman"/>
                <a:ea typeface="Times New Roman"/>
                <a:cs typeface="Times New Roman"/>
                <a:sym typeface="Times New Roman"/>
              </a:rPr>
              <a:t> I can analyze the patterns and trends in customer behavior to help the management take informed decisions. ” </a:t>
            </a:r>
            <a:endParaRPr b="0" i="0" sz="2500" u="none" cap="none" strike="noStrike">
              <a:solidFill>
                <a:schemeClr val="dk1"/>
              </a:solidFill>
              <a:latin typeface="Times New Roman"/>
              <a:ea typeface="Times New Roman"/>
              <a:cs typeface="Times New Roman"/>
              <a:sym typeface="Times New Roman"/>
            </a:endParaRPr>
          </a:p>
          <a:p>
            <a:pPr indent="0" lvl="0" marL="0" marR="0" rtl="0" algn="ctr">
              <a:lnSpc>
                <a:spcPct val="110000"/>
              </a:lnSpc>
              <a:spcBef>
                <a:spcPts val="1000"/>
              </a:spcBef>
              <a:spcAft>
                <a:spcPts val="0"/>
              </a:spcAft>
              <a:buClr>
                <a:schemeClr val="dk1"/>
              </a:buClr>
              <a:buSzPts val="1100"/>
              <a:buFont typeface="Arial"/>
              <a:buNone/>
            </a:pPr>
            <a:r>
              <a:t/>
            </a:r>
            <a:endParaRPr b="0" i="0" sz="2500" u="none" cap="none" strike="noStrike">
              <a:solidFill>
                <a:schemeClr val="dk1"/>
              </a:solidFill>
              <a:latin typeface="Times New Roman"/>
              <a:ea typeface="Times New Roman"/>
              <a:cs typeface="Times New Roman"/>
              <a:sym typeface="Times New Roman"/>
            </a:endParaRPr>
          </a:p>
          <a:p>
            <a:pPr indent="0" lvl="0" marL="0" marR="0" rtl="0" algn="ctr">
              <a:lnSpc>
                <a:spcPct val="110000"/>
              </a:lnSpc>
              <a:spcBef>
                <a:spcPts val="1000"/>
              </a:spcBef>
              <a:spcAft>
                <a:spcPts val="0"/>
              </a:spcAft>
              <a:buClr>
                <a:srgbClr val="000000"/>
              </a:buClr>
              <a:buSzPts val="1100"/>
              <a:buFont typeface="Arial"/>
              <a:buNone/>
            </a:pPr>
            <a:r>
              <a:rPr b="1" i="0" lang="en-US" sz="2500" u="none" cap="none" strike="noStrike">
                <a:solidFill>
                  <a:schemeClr val="dk2"/>
                </a:solidFill>
                <a:latin typeface="Times New Roman"/>
                <a:ea typeface="Times New Roman"/>
                <a:cs typeface="Times New Roman"/>
                <a:sym typeface="Times New Roman"/>
              </a:rPr>
              <a:t>ACCEPTANCE CRITERIA</a:t>
            </a:r>
            <a:r>
              <a:rPr b="0" i="0" lang="en-US" sz="2500" u="none" cap="none" strike="noStrike">
                <a:solidFill>
                  <a:schemeClr val="dk1"/>
                </a:solidFill>
                <a:latin typeface="Times New Roman"/>
                <a:ea typeface="Times New Roman"/>
                <a:cs typeface="Times New Roman"/>
                <a:sym typeface="Times New Roman"/>
              </a:rPr>
              <a:t> </a:t>
            </a:r>
            <a:endParaRPr b="0" i="0" sz="2500" u="none" cap="none" strike="noStrike">
              <a:solidFill>
                <a:schemeClr val="dk1"/>
              </a:solidFill>
              <a:latin typeface="Times New Roman"/>
              <a:ea typeface="Times New Roman"/>
              <a:cs typeface="Times New Roman"/>
              <a:sym typeface="Times New Roman"/>
            </a:endParaRPr>
          </a:p>
          <a:p>
            <a:pPr indent="0" lvl="0" marL="0" marR="0" rtl="0" algn="ctr">
              <a:lnSpc>
                <a:spcPct val="110000"/>
              </a:lnSpc>
              <a:spcBef>
                <a:spcPts val="1000"/>
              </a:spcBef>
              <a:spcAft>
                <a:spcPts val="0"/>
              </a:spcAft>
              <a:buClr>
                <a:schemeClr val="dk1"/>
              </a:buClr>
              <a:buSzPts val="1100"/>
              <a:buFont typeface="Arial"/>
              <a:buNone/>
            </a:pPr>
            <a:r>
              <a:rPr b="0" i="0" lang="en-US" sz="2500" u="none" cap="none" strike="noStrike">
                <a:solidFill>
                  <a:schemeClr val="dk1"/>
                </a:solidFill>
                <a:latin typeface="Times New Roman"/>
                <a:ea typeface="Times New Roman"/>
                <a:cs typeface="Times New Roman"/>
                <a:sym typeface="Times New Roman"/>
              </a:rPr>
              <a:t> The system should let the user analyse all the data and build dashboards which can be used by the management.</a:t>
            </a:r>
            <a:endParaRPr b="0" i="0" sz="2500" u="none" cap="none" strike="noStrike">
              <a:solidFill>
                <a:schemeClr val="lt1"/>
              </a:solidFill>
              <a:latin typeface="Times New Roman"/>
              <a:ea typeface="Times New Roman"/>
              <a:cs typeface="Times New Roman"/>
              <a:sym typeface="Times New Roman"/>
            </a:endParaRPr>
          </a:p>
        </p:txBody>
      </p:sp>
      <p:sp>
        <p:nvSpPr>
          <p:cNvPr id="749" name="Google Shape;749;p52"/>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750" name="Google Shape;750;p52"/>
          <p:cNvPicPr preferRelativeResize="0"/>
          <p:nvPr/>
        </p:nvPicPr>
        <p:blipFill rotWithShape="1">
          <a:blip r:embed="rId3">
            <a:alphaModFix/>
          </a:blip>
          <a:srcRect b="0" l="0" r="0" t="0"/>
          <a:stretch/>
        </p:blipFill>
        <p:spPr>
          <a:xfrm>
            <a:off x="11389941" y="6258141"/>
            <a:ext cx="802059" cy="599859"/>
          </a:xfrm>
          <a:prstGeom prst="rect">
            <a:avLst/>
          </a:prstGeom>
          <a:noFill/>
          <a:ln>
            <a:noFill/>
          </a:ln>
        </p:spPr>
      </p:pic>
      <p:sp>
        <p:nvSpPr>
          <p:cNvPr id="751" name="Google Shape;751;p52"/>
          <p:cNvSpPr txBox="1"/>
          <p:nvPr>
            <p:ph type="title"/>
          </p:nvPr>
        </p:nvSpPr>
        <p:spPr>
          <a:xfrm>
            <a:off x="622794" y="490092"/>
            <a:ext cx="10533300" cy="137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3. Charles - Data Analyst (Internal User)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6"/>
          <p:cNvSpPr/>
          <p:nvPr/>
        </p:nvSpPr>
        <p:spPr>
          <a:xfrm>
            <a:off x="615458" y="-10432"/>
            <a:ext cx="12192000" cy="6858000"/>
          </a:xfrm>
          <a:prstGeom prst="rect">
            <a:avLst/>
          </a:prstGeom>
          <a:solidFill>
            <a:schemeClr val="lt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52" name="Google Shape;252;p6"/>
          <p:cNvSpPr txBox="1"/>
          <p:nvPr>
            <p:ph type="title"/>
          </p:nvPr>
        </p:nvSpPr>
        <p:spPr>
          <a:xfrm>
            <a:off x="926838" y="754146"/>
            <a:ext cx="6268800" cy="706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Times New Roman"/>
              <a:buNone/>
            </a:pPr>
            <a:r>
              <a:rPr b="1" lang="en-US">
                <a:latin typeface="Times New Roman"/>
                <a:ea typeface="Times New Roman"/>
                <a:cs typeface="Times New Roman"/>
                <a:sym typeface="Times New Roman"/>
              </a:rPr>
              <a:t>About Company</a:t>
            </a:r>
            <a:endParaRPr/>
          </a:p>
        </p:txBody>
      </p:sp>
      <p:pic>
        <p:nvPicPr>
          <p:cNvPr descr="A close up of a logo&#10;&#10;Description automatically generated" id="253" name="Google Shape;253;p6"/>
          <p:cNvPicPr preferRelativeResize="0"/>
          <p:nvPr/>
        </p:nvPicPr>
        <p:blipFill rotWithShape="1">
          <a:blip r:embed="rId3">
            <a:alphaModFix/>
          </a:blip>
          <a:srcRect b="0" l="0" r="0" t="0"/>
          <a:stretch/>
        </p:blipFill>
        <p:spPr>
          <a:xfrm>
            <a:off x="7168186" y="2026793"/>
            <a:ext cx="5116021" cy="3692197"/>
          </a:xfrm>
          <a:prstGeom prst="rect">
            <a:avLst/>
          </a:prstGeom>
          <a:noFill/>
          <a:ln>
            <a:noFill/>
          </a:ln>
        </p:spPr>
      </p:pic>
      <p:sp>
        <p:nvSpPr>
          <p:cNvPr id="254" name="Google Shape;254;p6"/>
          <p:cNvSpPr txBox="1"/>
          <p:nvPr>
            <p:ph idx="1" type="body"/>
          </p:nvPr>
        </p:nvSpPr>
        <p:spPr>
          <a:xfrm>
            <a:off x="497270" y="2253382"/>
            <a:ext cx="6891563" cy="2989613"/>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400"/>
              <a:buNone/>
            </a:pPr>
            <a:r>
              <a:rPr lang="en-US" sz="2400">
                <a:latin typeface="Times New Roman"/>
                <a:ea typeface="Times New Roman"/>
                <a:cs typeface="Times New Roman"/>
                <a:sym typeface="Times New Roman"/>
              </a:rPr>
              <a:t>Picturesque helps you cherish the most memorable moments in Life. As a growing company in the area of personalized photos and printing services, we help customers to create everlasting memento, photo books, cards, e-invites, and announcements. Also, we have innovative ways to help you share those memories among your friends and family.</a:t>
            </a:r>
            <a:endParaRPr/>
          </a:p>
        </p:txBody>
      </p:sp>
      <p:sp>
        <p:nvSpPr>
          <p:cNvPr id="255" name="Google Shape;255;p6"/>
          <p:cNvSpPr/>
          <p:nvPr/>
        </p:nvSpPr>
        <p:spPr>
          <a:xfrm>
            <a:off x="7691436" y="5427705"/>
            <a:ext cx="5116022"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venir"/>
                <a:ea typeface="Avenir"/>
                <a:cs typeface="Avenir"/>
                <a:sym typeface="Avenir"/>
              </a:rPr>
            </a:br>
            <a:endParaRPr b="0" i="0" sz="1800" u="none" cap="none" strike="noStrike">
              <a:solidFill>
                <a:schemeClr val="dk1"/>
              </a:solidFill>
              <a:latin typeface="Avenir"/>
              <a:ea typeface="Avenir"/>
              <a:cs typeface="Avenir"/>
              <a:sym typeface="Avenir"/>
            </a:endParaRPr>
          </a:p>
        </p:txBody>
      </p:sp>
      <p:pic>
        <p:nvPicPr>
          <p:cNvPr id="256" name="Google Shape;256;p6"/>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
        <p:nvSpPr>
          <p:cNvPr id="257" name="Google Shape;257;p6"/>
          <p:cNvSpPr txBox="1"/>
          <p:nvPr/>
        </p:nvSpPr>
        <p:spPr>
          <a:xfrm>
            <a:off x="615458" y="6258702"/>
            <a:ext cx="646052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000000"/>
                </a:solidFill>
                <a:latin typeface="Times New Roman"/>
                <a:ea typeface="Times New Roman"/>
                <a:cs typeface="Times New Roman"/>
                <a:sym typeface="Times New Roman"/>
                <a:hlinkClick r:id="rId5"/>
              </a:rPr>
              <a:t>[2]https://hatchful.shopify.com/editor/customize-logo</a:t>
            </a:r>
            <a:r>
              <a:rPr b="0" i="0" lang="en-US" sz="1100" u="none" cap="none" strike="noStrike">
                <a:solidFill>
                  <a:srgbClr val="000000"/>
                </a:solidFill>
                <a:latin typeface="Times New Roman"/>
                <a:ea typeface="Times New Roman"/>
                <a:cs typeface="Times New Roman"/>
                <a:sym typeface="Times New Roman"/>
              </a:rPr>
              <a:t> (Logo Purchased from this link)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imes New Roman"/>
              <a:ea typeface="Times New Roman"/>
              <a:cs typeface="Times New Roman"/>
              <a:sym typeface="Times New Roman"/>
            </a:endParaRPr>
          </a:p>
        </p:txBody>
      </p:sp>
      <p:sp>
        <p:nvSpPr>
          <p:cNvPr id="258" name="Google Shape;258;p6"/>
          <p:cNvSpPr txBox="1"/>
          <p:nvPr/>
        </p:nvSpPr>
        <p:spPr>
          <a:xfrm>
            <a:off x="9271415" y="5989805"/>
            <a:ext cx="170864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Times New Roman"/>
                <a:ea typeface="Times New Roman"/>
                <a:cs typeface="Times New Roman"/>
                <a:sym typeface="Times New Roman"/>
              </a:rPr>
              <a:t>Logo Credit : Shopify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g701990219a_1_14"/>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57" name="Google Shape;757;g701990219a_1_14"/>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58" name="Google Shape;758;g701990219a_1_14"/>
          <p:cNvSpPr/>
          <p:nvPr/>
        </p:nvSpPr>
        <p:spPr>
          <a:xfrm>
            <a:off x="3967163" y="1997075"/>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aphicFrame>
        <p:nvGraphicFramePr>
          <p:cNvPr id="759" name="Google Shape;759;g701990219a_1_14"/>
          <p:cNvGraphicFramePr/>
          <p:nvPr/>
        </p:nvGraphicFramePr>
        <p:xfrm>
          <a:off x="428961" y="2129593"/>
          <a:ext cx="3000000" cy="3000000"/>
        </p:xfrm>
        <a:graphic>
          <a:graphicData uri="http://schemas.openxmlformats.org/drawingml/2006/table">
            <a:tbl>
              <a:tblPr bandRow="1" firstRow="1">
                <a:noFill/>
                <a:tableStyleId>{B53F7E2C-10E2-45EE-9147-5FF44C9B2E7B}</a:tableStyleId>
              </a:tblPr>
              <a:tblGrid>
                <a:gridCol w="769325"/>
                <a:gridCol w="5091150"/>
                <a:gridCol w="5482025"/>
              </a:tblGrid>
              <a:tr h="539750">
                <a:tc>
                  <a:txBody>
                    <a:bodyPr/>
                    <a:lstStyle/>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2000" u="none" cap="none" strike="noStrike">
                        <a:latin typeface="Times New Roman"/>
                        <a:ea typeface="Times New Roman"/>
                        <a:cs typeface="Times New Roman"/>
                        <a:sym typeface="Times New Roman"/>
                      </a:endParaRPr>
                    </a:p>
                  </a:txBody>
                  <a:tcPr marT="45725" marB="45725" marR="91450" marL="91450"/>
                </a:tc>
              </a:tr>
              <a:tr h="136090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3.1</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Charles (a</a:t>
                      </a:r>
                      <a:r>
                        <a:rPr b="1" lang="en-US" sz="2000" u="none" cap="none" strike="noStrike">
                          <a:latin typeface="Times New Roman"/>
                          <a:ea typeface="Times New Roman"/>
                          <a:cs typeface="Times New Roman"/>
                          <a:sym typeface="Times New Roman"/>
                        </a:rPr>
                        <a:t> </a:t>
                      </a:r>
                      <a:r>
                        <a:rPr lang="en-US" sz="2000" u="none" cap="none" strike="noStrike">
                          <a:latin typeface="Times New Roman"/>
                          <a:ea typeface="Times New Roman"/>
                          <a:cs typeface="Times New Roman"/>
                          <a:sym typeface="Times New Roman"/>
                        </a:rPr>
                        <a:t>data analyst), </a:t>
                      </a:r>
                      <a:r>
                        <a:rPr b="1" lang="en-US" sz="2000" u="none" cap="none" strike="noStrike">
                          <a:latin typeface="Times New Roman"/>
                          <a:ea typeface="Times New Roman"/>
                          <a:cs typeface="Times New Roman"/>
                          <a:sym typeface="Times New Roman"/>
                        </a:rPr>
                        <a:t>I want </a:t>
                      </a:r>
                      <a:r>
                        <a:rPr lang="en-US" sz="2000" u="none" cap="none" strike="noStrike">
                          <a:latin typeface="Times New Roman"/>
                          <a:ea typeface="Times New Roman"/>
                          <a:cs typeface="Times New Roman"/>
                          <a:sym typeface="Times New Roman"/>
                        </a:rPr>
                        <a:t>to gather all the comments, feedback, likes, tags and reviews given by customers in both </a:t>
                      </a:r>
                      <a:r>
                        <a:rPr lang="en-US" sz="2000">
                          <a:latin typeface="Times New Roman"/>
                          <a:ea typeface="Times New Roman"/>
                          <a:cs typeface="Times New Roman"/>
                          <a:sym typeface="Times New Roman"/>
                        </a:rPr>
                        <a:t>Share It</a:t>
                      </a:r>
                      <a:r>
                        <a:rPr lang="en-US" sz="2000" u="none" cap="none" strike="noStrike">
                          <a:latin typeface="Times New Roman"/>
                          <a:ea typeface="Times New Roman"/>
                          <a:cs typeface="Times New Roman"/>
                          <a:sym typeface="Times New Roman"/>
                        </a:rPr>
                        <a:t> and Picturesque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use it to analyse customer behaviour.” </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The system should support data gathering from various platforms.</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63500" marB="63500" marR="63500" marL="63500"/>
                </a:tc>
              </a:tr>
              <a:tr h="113872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3.2</a:t>
                      </a:r>
                      <a:endParaRPr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2000" u="none" cap="none" strike="noStrike">
                          <a:solidFill>
                            <a:srgbClr val="000000"/>
                          </a:solidFill>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Charles </a:t>
                      </a:r>
                      <a:r>
                        <a:rPr lang="en-US" sz="2000" u="none" cap="none" strike="noStrike">
                          <a:latin typeface="Times New Roman"/>
                          <a:ea typeface="Times New Roman"/>
                          <a:cs typeface="Times New Roman"/>
                          <a:sym typeface="Times New Roman"/>
                        </a:rPr>
                        <a:t>(a</a:t>
                      </a:r>
                      <a:r>
                        <a:rPr lang="en-US" sz="2000" u="none" cap="none" strike="noStrike">
                          <a:latin typeface="Times New Roman"/>
                          <a:ea typeface="Times New Roman"/>
                          <a:cs typeface="Times New Roman"/>
                          <a:sym typeface="Times New Roman"/>
                        </a:rPr>
                        <a:t> data analyst)</a:t>
                      </a:r>
                      <a:r>
                        <a:rPr lang="en-US" sz="2000" u="none" cap="none" strike="noStrike">
                          <a:solidFill>
                            <a:srgbClr val="000000"/>
                          </a:solidFill>
                          <a:latin typeface="Times New Roman"/>
                          <a:ea typeface="Times New Roman"/>
                          <a:cs typeface="Times New Roman"/>
                          <a:sym typeface="Times New Roman"/>
                        </a:rPr>
                        <a:t>, </a:t>
                      </a:r>
                      <a:r>
                        <a:rPr b="1" lang="en-US" sz="2000" u="none" cap="none" strike="noStrike">
                          <a:solidFill>
                            <a:srgbClr val="000000"/>
                          </a:solidFill>
                          <a:latin typeface="Times New Roman"/>
                          <a:ea typeface="Times New Roman"/>
                          <a:cs typeface="Times New Roman"/>
                          <a:sym typeface="Times New Roman"/>
                        </a:rPr>
                        <a:t>I want </a:t>
                      </a:r>
                      <a:r>
                        <a:rPr lang="en-US" sz="2000" u="none" cap="none" strike="noStrike">
                          <a:solidFill>
                            <a:srgbClr val="000000"/>
                          </a:solidFill>
                          <a:latin typeface="Times New Roman"/>
                          <a:ea typeface="Times New Roman"/>
                          <a:cs typeface="Times New Roman"/>
                          <a:sym typeface="Times New Roman"/>
                        </a:rPr>
                        <a:t>to analyse the trends and patterns of real time data </a:t>
                      </a:r>
                      <a:r>
                        <a:rPr b="1" lang="en-US" sz="2000" u="none" cap="none" strike="noStrike">
                          <a:solidFill>
                            <a:srgbClr val="000000"/>
                          </a:solidFill>
                          <a:latin typeface="Times New Roman"/>
                          <a:ea typeface="Times New Roman"/>
                          <a:cs typeface="Times New Roman"/>
                          <a:sym typeface="Times New Roman"/>
                        </a:rPr>
                        <a:t>so that </a:t>
                      </a:r>
                      <a:r>
                        <a:rPr lang="en-US" sz="2000" u="none" cap="none" strike="noStrike">
                          <a:solidFill>
                            <a:srgbClr val="000000"/>
                          </a:solidFill>
                          <a:latin typeface="Times New Roman"/>
                          <a:ea typeface="Times New Roman"/>
                          <a:cs typeface="Times New Roman"/>
                          <a:sym typeface="Times New Roman"/>
                        </a:rPr>
                        <a:t>I can make informed decisions based on it</a:t>
                      </a:r>
                      <a:r>
                        <a:rPr b="1" lang="en-US" sz="2000" u="none" cap="none" strike="noStrike">
                          <a:solidFill>
                            <a:srgbClr val="000000"/>
                          </a:solidFill>
                          <a:latin typeface="Times New Roman"/>
                          <a:ea typeface="Times New Roman"/>
                          <a:cs typeface="Times New Roman"/>
                          <a:sym typeface="Times New Roman"/>
                        </a:rPr>
                        <a:t> </a:t>
                      </a:r>
                      <a:r>
                        <a:rPr lang="en-US" sz="2000" u="none" cap="none" strike="noStrike">
                          <a:solidFill>
                            <a:srgbClr val="000000"/>
                          </a:solidFill>
                          <a:latin typeface="Times New Roman"/>
                          <a:ea typeface="Times New Roman"/>
                          <a:cs typeface="Times New Roman"/>
                          <a:sym typeface="Times New Roman"/>
                        </a:rPr>
                        <a:t> ”</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i="0" lang="en-US" sz="2000" u="none" cap="none" strike="noStrike">
                          <a:solidFill>
                            <a:srgbClr val="000000"/>
                          </a:solidFill>
                          <a:latin typeface="Times New Roman"/>
                          <a:ea typeface="Times New Roman"/>
                          <a:cs typeface="Times New Roman"/>
                          <a:sym typeface="Times New Roman"/>
                        </a:rPr>
                        <a:t>The system should  support native aggregation capabilities for real time data[5</a:t>
                      </a:r>
                      <a:r>
                        <a:rPr lang="en-US" sz="2000">
                          <a:solidFill>
                            <a:srgbClr val="000000"/>
                          </a:solidFill>
                          <a:latin typeface="Times New Roman"/>
                          <a:ea typeface="Times New Roman"/>
                          <a:cs typeface="Times New Roman"/>
                          <a:sym typeface="Times New Roman"/>
                        </a:rPr>
                        <a:t>6</a:t>
                      </a:r>
                      <a:r>
                        <a:rPr i="0" lang="en-US" sz="2000" u="none" cap="none" strike="noStrike">
                          <a:solidFill>
                            <a:srgbClr val="000000"/>
                          </a:solidFill>
                          <a:latin typeface="Times New Roman"/>
                          <a:ea typeface="Times New Roman"/>
                          <a:cs typeface="Times New Roman"/>
                          <a:sym typeface="Times New Roman"/>
                        </a:rPr>
                        <a:t>]</a:t>
                      </a:r>
                      <a:r>
                        <a:rPr lang="en-US" sz="2000" u="none" cap="none" strike="noStrike">
                          <a:solidFill>
                            <a:srgbClr val="000000"/>
                          </a:solidFill>
                          <a:latin typeface="Times New Roman"/>
                          <a:ea typeface="Times New Roman"/>
                          <a:cs typeface="Times New Roman"/>
                          <a:sym typeface="Times New Roman"/>
                        </a:rPr>
                        <a:t>.</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pic>
        <p:nvPicPr>
          <p:cNvPr id="760" name="Google Shape;760;g701990219a_1_14"/>
          <p:cNvPicPr preferRelativeResize="0"/>
          <p:nvPr/>
        </p:nvPicPr>
        <p:blipFill rotWithShape="1">
          <a:blip r:embed="rId3">
            <a:alphaModFix/>
          </a:blip>
          <a:srcRect b="0" l="0" r="0" t="0"/>
          <a:stretch/>
        </p:blipFill>
        <p:spPr>
          <a:xfrm>
            <a:off x="11389941" y="6258141"/>
            <a:ext cx="802059" cy="599859"/>
          </a:xfrm>
          <a:prstGeom prst="rect">
            <a:avLst/>
          </a:prstGeom>
          <a:noFill/>
          <a:ln>
            <a:noFill/>
          </a:ln>
        </p:spPr>
      </p:pic>
      <p:sp>
        <p:nvSpPr>
          <p:cNvPr id="761" name="Google Shape;761;g701990219a_1_14"/>
          <p:cNvSpPr txBox="1"/>
          <p:nvPr/>
        </p:nvSpPr>
        <p:spPr>
          <a:xfrm>
            <a:off x="558834" y="6566404"/>
            <a:ext cx="5666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100" u="none" cap="none" strike="noStrike">
                <a:solidFill>
                  <a:srgbClr val="6D1D6B"/>
                </a:solidFill>
                <a:latin typeface="Times New Roman"/>
                <a:ea typeface="Times New Roman"/>
                <a:cs typeface="Times New Roman"/>
                <a:sym typeface="Times New Roman"/>
              </a:rPr>
              <a:t>[5</a:t>
            </a:r>
            <a:r>
              <a:rPr lang="en-US" sz="1100">
                <a:solidFill>
                  <a:srgbClr val="6D1D6B"/>
                </a:solidFill>
                <a:latin typeface="Times New Roman"/>
                <a:ea typeface="Times New Roman"/>
                <a:cs typeface="Times New Roman"/>
                <a:sym typeface="Times New Roman"/>
              </a:rPr>
              <a:t>6</a:t>
            </a:r>
            <a:r>
              <a:rPr b="0" i="0" lang="en-US" sz="1100" u="none" cap="none" strike="noStrike">
                <a:solidFill>
                  <a:srgbClr val="6D1D6B"/>
                </a:solidFill>
                <a:latin typeface="Times New Roman"/>
                <a:ea typeface="Times New Roman"/>
                <a:cs typeface="Times New Roman"/>
                <a:sym typeface="Times New Roman"/>
              </a:rPr>
              <a:t>] - https://jira.mongodb.org/secure/attachment/.../MongoDB_Architecture_Guide.pdf  </a:t>
            </a:r>
            <a:endParaRPr b="0" i="0" sz="1100" u="none" cap="none" strike="noStrike">
              <a:solidFill>
                <a:srgbClr val="6D1D6B"/>
              </a:solidFill>
              <a:latin typeface="Times New Roman"/>
              <a:ea typeface="Times New Roman"/>
              <a:cs typeface="Times New Roman"/>
              <a:sym typeface="Times New Roman"/>
            </a:endParaRPr>
          </a:p>
        </p:txBody>
      </p:sp>
      <p:sp>
        <p:nvSpPr>
          <p:cNvPr id="762" name="Google Shape;762;g701990219a_1_14"/>
          <p:cNvSpPr txBox="1"/>
          <p:nvPr/>
        </p:nvSpPr>
        <p:spPr>
          <a:xfrm>
            <a:off x="714375" y="6015475"/>
            <a:ext cx="30000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Relative sizing done in level 2</a:t>
            </a:r>
            <a:endParaRPr b="0" i="0" sz="1400" u="none" cap="none" strike="noStrike">
              <a:solidFill>
                <a:srgbClr val="000000"/>
              </a:solidFill>
              <a:latin typeface="Times New Roman"/>
              <a:ea typeface="Times New Roman"/>
              <a:cs typeface="Times New Roman"/>
              <a:sym typeface="Times New Roman"/>
            </a:endParaRPr>
          </a:p>
        </p:txBody>
      </p:sp>
      <p:sp>
        <p:nvSpPr>
          <p:cNvPr id="763" name="Google Shape;763;g701990219a_1_14"/>
          <p:cNvSpPr/>
          <p:nvPr/>
        </p:nvSpPr>
        <p:spPr>
          <a:xfrm>
            <a:off x="703950" y="685800"/>
            <a:ext cx="11097300" cy="734700"/>
          </a:xfrm>
          <a:prstGeom prst="rect">
            <a:avLst/>
          </a:prstGeom>
          <a:solidFill>
            <a:schemeClr val="lt1">
              <a:alpha val="49019"/>
            </a:schemeClr>
          </a:solidFill>
          <a:ln cap="flat" cmpd="sng" w="12700">
            <a:solidFill>
              <a:srgbClr val="F3E4F3"/>
            </a:solidFill>
            <a:prstDash val="solid"/>
            <a:miter lim="800000"/>
            <a:headEnd len="sm" w="sm" type="none"/>
            <a:tailEnd len="sm" w="sm" type="none"/>
          </a:ln>
          <a:effectLst>
            <a:outerShdw blurRad="50800" rotWithShape="0" algn="tl" dir="2700000" dist="38100">
              <a:srgbClr val="CABDCC">
                <a:alpha val="29019"/>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1" i="0" lang="en-US" sz="4000" u="none" cap="none" strike="noStrike">
                <a:solidFill>
                  <a:schemeClr val="dk1"/>
                </a:solidFill>
                <a:latin typeface="Times New Roman"/>
                <a:ea typeface="Times New Roman"/>
                <a:cs typeface="Times New Roman"/>
                <a:sym typeface="Times New Roman"/>
              </a:rPr>
              <a:t>Charles - Data Analyst (Level 1)</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g701d02d426_0_66"/>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69" name="Google Shape;769;g701d02d426_0_66"/>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70" name="Google Shape;770;g701d02d426_0_66"/>
          <p:cNvSpPr/>
          <p:nvPr/>
        </p:nvSpPr>
        <p:spPr>
          <a:xfrm rot="5400000">
            <a:off x="7130655" y="1071929"/>
            <a:ext cx="1021500" cy="90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771" name="Google Shape;771;g701d02d426_0_66"/>
          <p:cNvGraphicFramePr/>
          <p:nvPr/>
        </p:nvGraphicFramePr>
        <p:xfrm>
          <a:off x="395411" y="1680305"/>
          <a:ext cx="3000000" cy="3000000"/>
        </p:xfrm>
        <a:graphic>
          <a:graphicData uri="http://schemas.openxmlformats.org/drawingml/2006/table">
            <a:tbl>
              <a:tblPr bandRow="1" firstRow="1">
                <a:noFill/>
                <a:tableStyleId>{B53F7E2C-10E2-45EE-9147-5FF44C9B2E7B}</a:tableStyleId>
              </a:tblPr>
              <a:tblGrid>
                <a:gridCol w="739750"/>
                <a:gridCol w="4498050"/>
                <a:gridCol w="4673375"/>
                <a:gridCol w="427325"/>
                <a:gridCol w="382900"/>
                <a:gridCol w="679800"/>
              </a:tblGrid>
              <a:tr h="539750">
                <a:tc>
                  <a:txBody>
                    <a:bodyPr/>
                    <a:lstStyle/>
                    <a:p>
                      <a:pPr indent="0" lvl="0" marL="0" marR="0" rtl="0" algn="ctr">
                        <a:lnSpc>
                          <a:spcPct val="100000"/>
                        </a:lnSpc>
                        <a:spcBef>
                          <a:spcPts val="0"/>
                        </a:spcBef>
                        <a:spcAft>
                          <a:spcPts val="0"/>
                        </a:spcAft>
                        <a:buClr>
                          <a:srgbClr val="000000"/>
                        </a:buClr>
                        <a:buSzPts val="2000"/>
                        <a:buFont typeface="Arial"/>
                        <a:buNone/>
                      </a:pPr>
                      <a:r>
                        <a:t/>
                      </a:r>
                      <a:endParaRPr b="1" i="0"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1800" u="none" cap="none" strike="noStrike">
                          <a:solidFill>
                            <a:schemeClr val="lt1"/>
                          </a:solidFill>
                          <a:latin typeface="Times New Roman"/>
                          <a:ea typeface="Times New Roman"/>
                          <a:cs typeface="Times New Roman"/>
                          <a:sym typeface="Times New Roman"/>
                        </a:rPr>
                        <a:t>User Stories</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Acceptance Criteria</a:t>
                      </a:r>
                      <a:endParaRPr sz="1800" u="none" cap="none" strike="noStrike"/>
                    </a:p>
                  </a:txBody>
                  <a:tcPr marT="45725" marB="45725" marR="91450" marL="91450"/>
                </a:tc>
                <a:tc>
                  <a:txBody>
                    <a:bodyPr/>
                    <a:lstStyle/>
                    <a:p>
                      <a:pPr indent="0" lvl="0" marL="45720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E</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457200" marR="0" rtl="0" algn="ctr">
                        <a:lnSpc>
                          <a:spcPct val="100000"/>
                        </a:lnSpc>
                        <a:spcBef>
                          <a:spcPts val="0"/>
                        </a:spcBef>
                        <a:spcAft>
                          <a:spcPts val="0"/>
                        </a:spcAft>
                        <a:buClr>
                          <a:srgbClr val="000000"/>
                        </a:buClr>
                        <a:buSzPts val="2000"/>
                        <a:buFont typeface="Arial"/>
                        <a:buNone/>
                      </a:pPr>
                      <a:r>
                        <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1800">
                          <a:latin typeface="Times New Roman"/>
                          <a:ea typeface="Times New Roman"/>
                          <a:cs typeface="Times New Roman"/>
                          <a:sym typeface="Times New Roman"/>
                        </a:rPr>
                        <a:t>   </a:t>
                      </a:r>
                      <a:r>
                        <a:rPr lang="en-US" sz="1800" u="none" cap="none" strike="noStrike">
                          <a:latin typeface="Times New Roman"/>
                          <a:ea typeface="Times New Roman"/>
                          <a:cs typeface="Times New Roman"/>
                          <a:sym typeface="Times New Roman"/>
                        </a:rPr>
                        <a:t>P</a:t>
                      </a:r>
                      <a:endParaRPr sz="1800" u="none" cap="none" strike="noStrike">
                        <a:latin typeface="Times New Roman"/>
                        <a:ea typeface="Times New Roman"/>
                        <a:cs typeface="Times New Roman"/>
                        <a:sym typeface="Times New Roman"/>
                      </a:endParaRPr>
                    </a:p>
                  </a:txBody>
                  <a:tcPr marT="45725" marB="45725" marR="91450" marL="91450"/>
                </a:tc>
              </a:tr>
              <a:tr h="1263200">
                <a:tc>
                  <a:txBody>
                    <a:bodyPr/>
                    <a:lstStyle/>
                    <a:p>
                      <a:pPr indent="0" lvl="0" marL="0" marR="0" rtl="0" algn="l">
                        <a:lnSpc>
                          <a:spcPct val="100000"/>
                        </a:lnSpc>
                        <a:spcBef>
                          <a:spcPts val="0"/>
                        </a:spcBef>
                        <a:spcAft>
                          <a:spcPts val="0"/>
                        </a:spcAft>
                        <a:buClr>
                          <a:srgbClr val="000000"/>
                        </a:buClr>
                        <a:buSzPts val="1400"/>
                        <a:buFont typeface="Arial"/>
                        <a:buNone/>
                      </a:pPr>
                      <a:r>
                        <a:rPr lang="en-US" sz="1800" u="none" cap="none" strike="noStrike">
                          <a:latin typeface="Times New Roman"/>
                          <a:ea typeface="Times New Roman"/>
                          <a:cs typeface="Times New Roman"/>
                          <a:sym typeface="Times New Roman"/>
                        </a:rPr>
                        <a:t>3.1.1</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a:t>
                      </a:r>
                      <a:r>
                        <a:rPr b="1" lang="en-US" sz="1800" u="none" cap="none" strike="noStrike">
                          <a:latin typeface="Times New Roman"/>
                          <a:ea typeface="Times New Roman"/>
                          <a:cs typeface="Times New Roman"/>
                          <a:sym typeface="Times New Roman"/>
                        </a:rPr>
                        <a:t>As Charles </a:t>
                      </a:r>
                      <a:r>
                        <a:rPr lang="en-US" sz="1800" u="none" cap="none" strike="noStrike">
                          <a:latin typeface="Times New Roman"/>
                          <a:ea typeface="Times New Roman"/>
                          <a:cs typeface="Times New Roman"/>
                          <a:sym typeface="Times New Roman"/>
                        </a:rPr>
                        <a:t>(a </a:t>
                      </a:r>
                      <a:r>
                        <a:rPr lang="en-US" sz="1800" u="none" cap="none" strike="noStrike">
                          <a:latin typeface="Times New Roman"/>
                          <a:ea typeface="Times New Roman"/>
                          <a:cs typeface="Times New Roman"/>
                          <a:sym typeface="Times New Roman"/>
                        </a:rPr>
                        <a:t>data analyst), </a:t>
                      </a:r>
                      <a:r>
                        <a:rPr b="1" lang="en-US" sz="1800" u="none" cap="none" strike="noStrike">
                          <a:latin typeface="Times New Roman"/>
                          <a:ea typeface="Times New Roman"/>
                          <a:cs typeface="Times New Roman"/>
                          <a:sym typeface="Times New Roman"/>
                        </a:rPr>
                        <a:t>I want</a:t>
                      </a:r>
                      <a:r>
                        <a:rPr lang="en-US" sz="1800" u="none" cap="none" strike="noStrike">
                          <a:latin typeface="Times New Roman"/>
                          <a:ea typeface="Times New Roman"/>
                          <a:cs typeface="Times New Roman"/>
                          <a:sym typeface="Times New Roman"/>
                        </a:rPr>
                        <a:t> a database which will support complex query aggregations, </a:t>
                      </a:r>
                      <a:r>
                        <a:rPr b="1" lang="en-US" sz="1800" u="none" cap="none" strike="noStrike">
                          <a:latin typeface="Times New Roman"/>
                          <a:ea typeface="Times New Roman"/>
                          <a:cs typeface="Times New Roman"/>
                          <a:sym typeface="Times New Roman"/>
                        </a:rPr>
                        <a:t>so that</a:t>
                      </a:r>
                      <a:r>
                        <a:rPr lang="en-US" sz="1800" u="none" cap="none" strike="noStrike">
                          <a:latin typeface="Times New Roman"/>
                          <a:ea typeface="Times New Roman"/>
                          <a:cs typeface="Times New Roman"/>
                          <a:sym typeface="Times New Roman"/>
                        </a:rPr>
                        <a:t> I can unlock the value in structured, semi-structured and unstructured data.” </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The system should minimally support different types of queries such as key-value, range, geo-spatial, text-search, aggregation framework and mapreduce queries. [</a:t>
                      </a:r>
                      <a:r>
                        <a:rPr lang="en-US" sz="1800">
                          <a:latin typeface="Times New Roman"/>
                          <a:ea typeface="Times New Roman"/>
                          <a:cs typeface="Times New Roman"/>
                          <a:sym typeface="Times New Roman"/>
                        </a:rPr>
                        <a:t>56</a:t>
                      </a:r>
                      <a:r>
                        <a:rPr lang="en-US" sz="1800" u="none" cap="none" strike="noStrike">
                          <a:latin typeface="Times New Roman"/>
                          <a:ea typeface="Times New Roman"/>
                          <a:cs typeface="Times New Roman"/>
                          <a:sym typeface="Times New Roman"/>
                        </a:rPr>
                        <a:t>]</a:t>
                      </a:r>
                      <a:endParaRPr sz="1800" u="none" cap="none" strike="noStrike"/>
                    </a:p>
                    <a:p>
                      <a:pPr indent="0" lvl="0" marL="0" marR="0" rtl="0" algn="l">
                        <a:lnSpc>
                          <a:spcPct val="100000"/>
                        </a:lnSpc>
                        <a:spcBef>
                          <a:spcPts val="0"/>
                        </a:spcBef>
                        <a:spcAft>
                          <a:spcPts val="0"/>
                        </a:spcAft>
                        <a:buClr>
                          <a:srgbClr val="000000"/>
                        </a:buClr>
                        <a:buSzPts val="1400"/>
                        <a:buFont typeface="Arial"/>
                        <a:buNone/>
                      </a:pPr>
                      <a:r>
                        <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5</a:t>
                      </a:r>
                      <a:endParaRPr sz="18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latin typeface="Times New Roman"/>
                          <a:ea typeface="Times New Roman"/>
                          <a:cs typeface="Times New Roman"/>
                          <a:sym typeface="Times New Roman"/>
                        </a:rPr>
                        <a:t>9</a:t>
                      </a:r>
                      <a:endParaRPr sz="1800" u="none" cap="none" strike="noStrike">
                        <a:latin typeface="Times New Roman"/>
                        <a:ea typeface="Times New Roman"/>
                        <a:cs typeface="Times New Roman"/>
                        <a:sym typeface="Times New Roman"/>
                      </a:endParaRPr>
                    </a:p>
                  </a:txBody>
                  <a:tcPr marT="63500" marB="63500" marR="63500" marL="63500"/>
                </a:tc>
              </a:tr>
              <a:tr h="1858825">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3.1.2</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1800" u="none" cap="none" strike="noStrike">
                          <a:solidFill>
                            <a:srgbClr val="000000"/>
                          </a:solidFill>
                          <a:latin typeface="Times New Roman"/>
                          <a:ea typeface="Times New Roman"/>
                          <a:cs typeface="Times New Roman"/>
                          <a:sym typeface="Times New Roman"/>
                        </a:rPr>
                        <a:t>“</a:t>
                      </a:r>
                      <a:r>
                        <a:rPr b="1" lang="en-US" sz="1800" u="none" cap="none" strike="noStrike">
                          <a:latin typeface="Times New Roman"/>
                          <a:ea typeface="Times New Roman"/>
                          <a:cs typeface="Times New Roman"/>
                          <a:sym typeface="Times New Roman"/>
                        </a:rPr>
                        <a:t>As Charles </a:t>
                      </a:r>
                      <a:r>
                        <a:rPr lang="en-US" sz="1800" u="none" cap="none" strike="noStrike">
                          <a:latin typeface="Times New Roman"/>
                          <a:ea typeface="Times New Roman"/>
                          <a:cs typeface="Times New Roman"/>
                          <a:sym typeface="Times New Roman"/>
                        </a:rPr>
                        <a:t>(a</a:t>
                      </a:r>
                      <a:r>
                        <a:rPr b="1" lang="en-US" sz="1800" u="none" cap="none" strike="noStrike">
                          <a:latin typeface="Times New Roman"/>
                          <a:ea typeface="Times New Roman"/>
                          <a:cs typeface="Times New Roman"/>
                          <a:sym typeface="Times New Roman"/>
                        </a:rPr>
                        <a:t> </a:t>
                      </a:r>
                      <a:r>
                        <a:rPr lang="en-US" sz="1800" u="none" cap="none" strike="noStrike">
                          <a:latin typeface="Times New Roman"/>
                          <a:ea typeface="Times New Roman"/>
                          <a:cs typeface="Times New Roman"/>
                          <a:sym typeface="Times New Roman"/>
                        </a:rPr>
                        <a:t>data analyst)</a:t>
                      </a:r>
                      <a:r>
                        <a:rPr lang="en-US" sz="1800" u="none" cap="none" strike="noStrike">
                          <a:solidFill>
                            <a:srgbClr val="000000"/>
                          </a:solidFill>
                          <a:latin typeface="Times New Roman"/>
                          <a:ea typeface="Times New Roman"/>
                          <a:cs typeface="Times New Roman"/>
                          <a:sym typeface="Times New Roman"/>
                        </a:rPr>
                        <a:t>, </a:t>
                      </a:r>
                      <a:r>
                        <a:rPr b="1" lang="en-US" sz="1800" u="none" cap="none" strike="noStrike">
                          <a:solidFill>
                            <a:srgbClr val="000000"/>
                          </a:solidFill>
                          <a:latin typeface="Times New Roman"/>
                          <a:ea typeface="Times New Roman"/>
                          <a:cs typeface="Times New Roman"/>
                          <a:sym typeface="Times New Roman"/>
                        </a:rPr>
                        <a:t>I want </a:t>
                      </a:r>
                      <a:r>
                        <a:rPr lang="en-US" sz="1800" u="none" cap="none" strike="noStrike">
                          <a:solidFill>
                            <a:srgbClr val="000000"/>
                          </a:solidFill>
                          <a:latin typeface="Times New Roman"/>
                          <a:ea typeface="Times New Roman"/>
                          <a:cs typeface="Times New Roman"/>
                          <a:sym typeface="Times New Roman"/>
                        </a:rPr>
                        <a:t>a database which will support indexing procedures and has a storage engine which compresses indexes to mitigate their associated overhead </a:t>
                      </a:r>
                      <a:r>
                        <a:rPr b="1" lang="en-US" sz="1800" u="none" cap="none" strike="noStrike">
                          <a:solidFill>
                            <a:srgbClr val="000000"/>
                          </a:solidFill>
                          <a:latin typeface="Times New Roman"/>
                          <a:ea typeface="Times New Roman"/>
                          <a:cs typeface="Times New Roman"/>
                          <a:sym typeface="Times New Roman"/>
                        </a:rPr>
                        <a:t>so that </a:t>
                      </a:r>
                      <a:r>
                        <a:rPr lang="en-US" sz="1800" u="none" cap="none" strike="noStrike">
                          <a:solidFill>
                            <a:srgbClr val="000000"/>
                          </a:solidFill>
                          <a:latin typeface="Times New Roman"/>
                          <a:ea typeface="Times New Roman"/>
                          <a:cs typeface="Times New Roman"/>
                          <a:sym typeface="Times New Roman"/>
                        </a:rPr>
                        <a:t>I can retrieve and analyze the data with minimal latency.”</a:t>
                      </a:r>
                      <a:endParaRPr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Times New Roman"/>
                          <a:ea typeface="Times New Roman"/>
                          <a:cs typeface="Times New Roman"/>
                          <a:sym typeface="Times New Roman"/>
                        </a:rPr>
                        <a:t>The system should store all the</a:t>
                      </a:r>
                      <a:r>
                        <a:rPr lang="en-US" sz="1800" u="none" cap="none" strike="noStrike">
                          <a:solidFill>
                            <a:srgbClr val="000000"/>
                          </a:solidFill>
                          <a:latin typeface="Times New Roman"/>
                          <a:ea typeface="Times New Roman"/>
                          <a:cs typeface="Times New Roman"/>
                          <a:sym typeface="Times New Roman"/>
                        </a:rPr>
                        <a:t> structured, semi-structured, unstructured and polymorphic data and support unique, compound, array, time-to-live, geo-spatial, partial, sparse and text-search indexing and has an optimized storage engine which compresses indexes. [</a:t>
                      </a:r>
                      <a:r>
                        <a:rPr lang="en-US" sz="1800">
                          <a:solidFill>
                            <a:srgbClr val="000000"/>
                          </a:solidFill>
                          <a:latin typeface="Times New Roman"/>
                          <a:ea typeface="Times New Roman"/>
                          <a:cs typeface="Times New Roman"/>
                          <a:sym typeface="Times New Roman"/>
                        </a:rPr>
                        <a:t>56</a:t>
                      </a:r>
                      <a:r>
                        <a:rPr lang="en-US" sz="1800" u="none" cap="none" strike="noStrike">
                          <a:solidFill>
                            <a:srgbClr val="000000"/>
                          </a:solidFill>
                          <a:latin typeface="Times New Roman"/>
                          <a:ea typeface="Times New Roman"/>
                          <a:cs typeface="Times New Roman"/>
                          <a:sym typeface="Times New Roman"/>
                        </a:rPr>
                        <a:t>]</a:t>
                      </a:r>
                      <a:endParaRPr sz="18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5</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1800" u="none" cap="none" strike="noStrike">
                          <a:solidFill>
                            <a:srgbClr val="000000"/>
                          </a:solidFill>
                          <a:latin typeface="Times New Roman"/>
                          <a:ea typeface="Times New Roman"/>
                          <a:cs typeface="Times New Roman"/>
                          <a:sym typeface="Times New Roman"/>
                        </a:rPr>
                        <a:t>9</a:t>
                      </a:r>
                      <a:endParaRPr b="0" i="0" sz="18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pic>
        <p:nvPicPr>
          <p:cNvPr id="772" name="Google Shape;772;g701d02d426_0_66"/>
          <p:cNvPicPr preferRelativeResize="0"/>
          <p:nvPr/>
        </p:nvPicPr>
        <p:blipFill rotWithShape="1">
          <a:blip r:embed="rId3">
            <a:alphaModFix/>
          </a:blip>
          <a:srcRect b="0" l="0" r="0" t="0"/>
          <a:stretch/>
        </p:blipFill>
        <p:spPr>
          <a:xfrm>
            <a:off x="11389941" y="6258141"/>
            <a:ext cx="802059" cy="599859"/>
          </a:xfrm>
          <a:prstGeom prst="rect">
            <a:avLst/>
          </a:prstGeom>
          <a:noFill/>
          <a:ln>
            <a:noFill/>
          </a:ln>
        </p:spPr>
      </p:pic>
      <p:sp>
        <p:nvSpPr>
          <p:cNvPr id="773" name="Google Shape;773;g701d02d426_0_66"/>
          <p:cNvSpPr txBox="1"/>
          <p:nvPr/>
        </p:nvSpPr>
        <p:spPr>
          <a:xfrm>
            <a:off x="160250" y="5680125"/>
            <a:ext cx="96102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E : Estimation by story points from 1-5, 5 is the highest</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P : Priority given according to task importance and dependency, estimated by points from 1-10, 10 is the highest priority</a:t>
            </a:r>
            <a:endParaRPr b="0" i="0" sz="1400" u="none" cap="none" strike="noStrike">
              <a:solidFill>
                <a:schemeClr val="dk1"/>
              </a:solidFill>
              <a:latin typeface="Arial"/>
              <a:ea typeface="Arial"/>
              <a:cs typeface="Arial"/>
              <a:sym typeface="Arial"/>
            </a:endParaRPr>
          </a:p>
        </p:txBody>
      </p:sp>
      <p:sp>
        <p:nvSpPr>
          <p:cNvPr id="774" name="Google Shape;774;g701d02d426_0_66"/>
          <p:cNvSpPr/>
          <p:nvPr/>
        </p:nvSpPr>
        <p:spPr>
          <a:xfrm>
            <a:off x="703950" y="685800"/>
            <a:ext cx="11097300" cy="734700"/>
          </a:xfrm>
          <a:prstGeom prst="rect">
            <a:avLst/>
          </a:prstGeom>
          <a:solidFill>
            <a:schemeClr val="lt1">
              <a:alpha val="49019"/>
            </a:schemeClr>
          </a:solidFill>
          <a:ln cap="flat" cmpd="sng" w="12700">
            <a:solidFill>
              <a:srgbClr val="F3E4F3"/>
            </a:solidFill>
            <a:prstDash val="solid"/>
            <a:miter lim="800000"/>
            <a:headEnd len="sm" w="sm" type="none"/>
            <a:tailEnd len="sm" w="sm" type="none"/>
          </a:ln>
          <a:effectLst>
            <a:outerShdw blurRad="50800" rotWithShape="0" algn="tl" dir="2700000" dist="38100">
              <a:srgbClr val="CABDCC">
                <a:alpha val="29019"/>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1" i="0" lang="en-US" sz="4000" u="none" cap="none" strike="noStrike">
                <a:solidFill>
                  <a:schemeClr val="dk1"/>
                </a:solidFill>
                <a:latin typeface="Times New Roman"/>
                <a:ea typeface="Times New Roman"/>
                <a:cs typeface="Times New Roman"/>
                <a:sym typeface="Times New Roman"/>
              </a:rPr>
              <a:t>Charles - Data Analyst (Level 2)</a:t>
            </a:r>
            <a:endParaRPr b="0" i="0" sz="1800" u="none" cap="none" strike="noStrike">
              <a:solidFill>
                <a:srgbClr val="FFFFFF"/>
              </a:solidFill>
              <a:latin typeface="Calibri"/>
              <a:ea typeface="Calibri"/>
              <a:cs typeface="Calibri"/>
              <a:sym typeface="Calibri"/>
            </a:endParaRPr>
          </a:p>
        </p:txBody>
      </p:sp>
      <p:sp>
        <p:nvSpPr>
          <p:cNvPr id="775" name="Google Shape;775;g701d02d426_0_66"/>
          <p:cNvSpPr txBox="1"/>
          <p:nvPr/>
        </p:nvSpPr>
        <p:spPr>
          <a:xfrm>
            <a:off x="254725" y="6345075"/>
            <a:ext cx="5995800" cy="42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6D1D6B"/>
                </a:solidFill>
              </a:rPr>
              <a:t>[56] - https://jira.mongodb.org/secure/attachment/.../MongoDB_Architecture_Guide.pdf  </a:t>
            </a:r>
            <a:endParaRPr sz="1100">
              <a:solidFill>
                <a:srgbClr val="6D1D6B"/>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g701d02d426_0_78"/>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81" name="Google Shape;781;g701d02d426_0_78"/>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82" name="Google Shape;782;g701d02d426_0_78"/>
          <p:cNvSpPr/>
          <p:nvPr/>
        </p:nvSpPr>
        <p:spPr>
          <a:xfrm>
            <a:off x="3967163" y="1997075"/>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aphicFrame>
        <p:nvGraphicFramePr>
          <p:cNvPr id="783" name="Google Shape;783;g701d02d426_0_78"/>
          <p:cNvGraphicFramePr/>
          <p:nvPr/>
        </p:nvGraphicFramePr>
        <p:xfrm>
          <a:off x="424736" y="1632805"/>
          <a:ext cx="3000000" cy="3000000"/>
        </p:xfrm>
        <a:graphic>
          <a:graphicData uri="http://schemas.openxmlformats.org/drawingml/2006/table">
            <a:tbl>
              <a:tblPr bandRow="1" firstRow="1">
                <a:noFill/>
                <a:tableStyleId>{B53F7E2C-10E2-45EE-9147-5FF44C9B2E7B}</a:tableStyleId>
              </a:tblPr>
              <a:tblGrid>
                <a:gridCol w="1019825"/>
                <a:gridCol w="3746075"/>
                <a:gridCol w="3987650"/>
                <a:gridCol w="1158725"/>
                <a:gridCol w="1430175"/>
              </a:tblGrid>
              <a:tr h="489700">
                <a:tc>
                  <a:txBody>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c>
                  <a:txBody>
                    <a:bodyPr/>
                    <a:lstStyle/>
                    <a:p>
                      <a:pPr indent="0" lvl="0"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a:t>
                      </a:r>
                      <a:endParaRPr sz="2000" u="none" cap="none" strike="noStrike">
                        <a:latin typeface="Times New Roman"/>
                        <a:ea typeface="Times New Roman"/>
                        <a:cs typeface="Times New Roman"/>
                        <a:sym typeface="Times New Roman"/>
                      </a:endParaRPr>
                    </a:p>
                  </a:txBody>
                  <a:tcPr marT="45725" marB="45725" marR="91450" marL="91450"/>
                </a:tc>
              </a:tr>
              <a:tr h="1854375">
                <a:tc>
                  <a:txBody>
                    <a:bodyPr/>
                    <a:lstStyle/>
                    <a:p>
                      <a:pPr indent="0" lvl="0" marL="0" marR="0" rtl="0" algn="l">
                        <a:lnSpc>
                          <a:spcPct val="100000"/>
                        </a:lnSpc>
                        <a:spcBef>
                          <a:spcPts val="0"/>
                        </a:spcBef>
                        <a:spcAft>
                          <a:spcPts val="0"/>
                        </a:spcAft>
                        <a:buClr>
                          <a:srgbClr val="000000"/>
                        </a:buClr>
                        <a:buSzPts val="1400"/>
                        <a:buFont typeface="Arial"/>
                        <a:buNone/>
                      </a:pPr>
                      <a:r>
                        <a:rPr lang="en-US" sz="2000" u="none" cap="none" strike="noStrike">
                          <a:latin typeface="Times New Roman"/>
                          <a:ea typeface="Times New Roman"/>
                          <a:cs typeface="Times New Roman"/>
                          <a:sym typeface="Times New Roman"/>
                        </a:rPr>
                        <a:t>3.2.1</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Charles (a</a:t>
                      </a:r>
                      <a:r>
                        <a:rPr lang="en-US" sz="2000" u="none" cap="none" strike="noStrike">
                          <a:latin typeface="Times New Roman"/>
                          <a:ea typeface="Times New Roman"/>
                          <a:cs typeface="Times New Roman"/>
                          <a:sym typeface="Times New Roman"/>
                        </a:rPr>
                        <a:t> data analyst), </a:t>
                      </a:r>
                      <a:r>
                        <a:rPr b="1" lang="en-US" sz="2000" u="none" cap="none" strike="noStrike">
                          <a:latin typeface="Times New Roman"/>
                          <a:ea typeface="Times New Roman"/>
                          <a:cs typeface="Times New Roman"/>
                          <a:sym typeface="Times New Roman"/>
                        </a:rPr>
                        <a:t>I want </a:t>
                      </a:r>
                      <a:r>
                        <a:rPr lang="en-US" sz="2000" u="none" cap="none" strike="noStrike">
                          <a:latin typeface="Times New Roman"/>
                          <a:ea typeface="Times New Roman"/>
                          <a:cs typeface="Times New Roman"/>
                          <a:sym typeface="Times New Roman"/>
                        </a:rPr>
                        <a:t>a database that supports BI tools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I can perform descriptive, predictive and prescriptive analytics .”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2000"/>
                        <a:buFont typeface="Arial"/>
                        <a:buNone/>
                      </a:pPr>
                      <a:r>
                        <a:rPr lang="en-US" sz="2000" u="none" cap="none" strike="noStrike">
                          <a:latin typeface="Times New Roman"/>
                          <a:ea typeface="Times New Roman"/>
                          <a:cs typeface="Times New Roman"/>
                          <a:sym typeface="Times New Roman"/>
                        </a:rPr>
                        <a:t>The system should use the BI connector and let you create an ODBC connection to access any BI tools to support data visualization and analysis. [</a:t>
                      </a:r>
                      <a:r>
                        <a:rPr lang="en-US" sz="2000">
                          <a:latin typeface="Times New Roman"/>
                          <a:ea typeface="Times New Roman"/>
                          <a:cs typeface="Times New Roman"/>
                          <a:sym typeface="Times New Roman"/>
                        </a:rPr>
                        <a:t>56</a:t>
                      </a:r>
                      <a:r>
                        <a:rPr lang="en-US" sz="2000" u="none" cap="none" strike="noStrike">
                          <a:latin typeface="Times New Roman"/>
                          <a:ea typeface="Times New Roman"/>
                          <a:cs typeface="Times New Roman"/>
                          <a:sym typeface="Times New Roman"/>
                        </a:rPr>
                        <a:t>]</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3</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7</a:t>
                      </a:r>
                      <a:endParaRPr sz="2000" u="none" cap="none" strike="noStrike">
                        <a:latin typeface="Times New Roman"/>
                        <a:ea typeface="Times New Roman"/>
                        <a:cs typeface="Times New Roman"/>
                        <a:sym typeface="Times New Roman"/>
                      </a:endParaRPr>
                    </a:p>
                  </a:txBody>
                  <a:tcPr marT="63500" marB="63500" marR="63500" marL="63500"/>
                </a:tc>
              </a:tr>
              <a:tr h="16864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3.2.2</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1100"/>
                        <a:buFont typeface="Arial"/>
                        <a:buNone/>
                      </a:pPr>
                      <a:r>
                        <a:rPr lang="en-US" sz="2000" u="none" cap="none" strike="noStrike">
                          <a:solidFill>
                            <a:srgbClr val="000000"/>
                          </a:solidFill>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Charles </a:t>
                      </a:r>
                      <a:r>
                        <a:rPr lang="en-US" sz="2000" u="none" cap="none" strike="noStrike">
                          <a:latin typeface="Times New Roman"/>
                          <a:ea typeface="Times New Roman"/>
                          <a:cs typeface="Times New Roman"/>
                          <a:sym typeface="Times New Roman"/>
                        </a:rPr>
                        <a:t>(a data analyst)</a:t>
                      </a:r>
                      <a:r>
                        <a:rPr lang="en-US" sz="2000" u="none" cap="none" strike="noStrike">
                          <a:solidFill>
                            <a:srgbClr val="000000"/>
                          </a:solidFill>
                          <a:latin typeface="Times New Roman"/>
                          <a:ea typeface="Times New Roman"/>
                          <a:cs typeface="Times New Roman"/>
                          <a:sym typeface="Times New Roman"/>
                        </a:rPr>
                        <a:t>, </a:t>
                      </a:r>
                      <a:r>
                        <a:rPr b="1" lang="en-US" sz="2000" u="none" cap="none" strike="noStrike">
                          <a:solidFill>
                            <a:srgbClr val="000000"/>
                          </a:solidFill>
                          <a:latin typeface="Times New Roman"/>
                          <a:ea typeface="Times New Roman"/>
                          <a:cs typeface="Times New Roman"/>
                          <a:sym typeface="Times New Roman"/>
                        </a:rPr>
                        <a:t>I want </a:t>
                      </a:r>
                      <a:r>
                        <a:rPr lang="en-US" sz="2000" u="none" cap="none" strike="noStrike">
                          <a:solidFill>
                            <a:srgbClr val="000000"/>
                          </a:solidFill>
                          <a:latin typeface="Times New Roman"/>
                          <a:ea typeface="Times New Roman"/>
                          <a:cs typeface="Times New Roman"/>
                          <a:sym typeface="Times New Roman"/>
                        </a:rPr>
                        <a:t>to build revenue, customer engagement and sales dashboards so that It will help management in taking informed decisions.”</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The system should refresh the da</a:t>
                      </a:r>
                      <a:r>
                        <a:rPr lang="en-US" sz="2000" u="none" cap="none" strike="noStrike">
                          <a:solidFill>
                            <a:srgbClr val="000000"/>
                          </a:solidFill>
                          <a:latin typeface="Times New Roman"/>
                          <a:ea typeface="Times New Roman"/>
                          <a:cs typeface="Times New Roman"/>
                          <a:sym typeface="Times New Roman"/>
                        </a:rPr>
                        <a:t>shboard every 5 minutes so data is up to date</a:t>
                      </a:r>
                      <a:r>
                        <a:rPr b="0" i="0" lang="en-US" sz="2000" u="none" cap="none" strike="noStrike">
                          <a:solidFill>
                            <a:srgbClr val="000000"/>
                          </a:solidFill>
                          <a:latin typeface="Times New Roman"/>
                          <a:ea typeface="Times New Roman"/>
                          <a:cs typeface="Times New Roman"/>
                          <a:sym typeface="Times New Roman"/>
                        </a:rPr>
                        <a:t> </a:t>
                      </a:r>
                      <a:r>
                        <a:rPr lang="en-US" sz="2000" u="none" cap="none" strike="noStrike">
                          <a:solidFill>
                            <a:srgbClr val="000000"/>
                          </a:solidFill>
                          <a:latin typeface="Times New Roman"/>
                          <a:ea typeface="Times New Roman"/>
                          <a:cs typeface="Times New Roman"/>
                          <a:sym typeface="Times New Roman"/>
                        </a:rPr>
                        <a:t>.</a:t>
                      </a:r>
                      <a:endParaRPr sz="20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3</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7</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pic>
        <p:nvPicPr>
          <p:cNvPr id="784" name="Google Shape;784;g701d02d426_0_78"/>
          <p:cNvPicPr preferRelativeResize="0"/>
          <p:nvPr/>
        </p:nvPicPr>
        <p:blipFill rotWithShape="1">
          <a:blip r:embed="rId3">
            <a:alphaModFix/>
          </a:blip>
          <a:srcRect b="0" l="0" r="0" t="0"/>
          <a:stretch/>
        </p:blipFill>
        <p:spPr>
          <a:xfrm>
            <a:off x="11389941" y="6258141"/>
            <a:ext cx="802059" cy="599859"/>
          </a:xfrm>
          <a:prstGeom prst="rect">
            <a:avLst/>
          </a:prstGeom>
          <a:noFill/>
          <a:ln>
            <a:noFill/>
          </a:ln>
        </p:spPr>
      </p:pic>
      <p:sp>
        <p:nvSpPr>
          <p:cNvPr id="785" name="Google Shape;785;g701d02d426_0_78"/>
          <p:cNvSpPr txBox="1"/>
          <p:nvPr/>
        </p:nvSpPr>
        <p:spPr>
          <a:xfrm>
            <a:off x="336025" y="5764738"/>
            <a:ext cx="9372600" cy="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E : Estimation by story points from 1-5, 5 is the highest</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P : Priority given according to task importance and dependency, estimated by points from 1-10, 10 is the highest priority</a:t>
            </a:r>
            <a:endParaRPr b="0" i="0" sz="1400" u="none" cap="none" strike="noStrike">
              <a:solidFill>
                <a:schemeClr val="dk1"/>
              </a:solidFill>
              <a:latin typeface="Arial"/>
              <a:ea typeface="Arial"/>
              <a:cs typeface="Arial"/>
              <a:sym typeface="Arial"/>
            </a:endParaRPr>
          </a:p>
        </p:txBody>
      </p:sp>
      <p:sp>
        <p:nvSpPr>
          <p:cNvPr id="786" name="Google Shape;786;g701d02d426_0_78"/>
          <p:cNvSpPr/>
          <p:nvPr/>
        </p:nvSpPr>
        <p:spPr>
          <a:xfrm>
            <a:off x="703950" y="685800"/>
            <a:ext cx="11097300" cy="734700"/>
          </a:xfrm>
          <a:prstGeom prst="rect">
            <a:avLst/>
          </a:prstGeom>
          <a:solidFill>
            <a:schemeClr val="lt1">
              <a:alpha val="49019"/>
            </a:schemeClr>
          </a:solidFill>
          <a:ln cap="flat" cmpd="sng" w="12700">
            <a:solidFill>
              <a:srgbClr val="F3E4F3"/>
            </a:solidFill>
            <a:prstDash val="solid"/>
            <a:miter lim="800000"/>
            <a:headEnd len="sm" w="sm" type="none"/>
            <a:tailEnd len="sm" w="sm" type="none"/>
          </a:ln>
          <a:effectLst>
            <a:outerShdw blurRad="50800" rotWithShape="0" algn="tl" dir="2700000" dist="38100">
              <a:srgbClr val="CABDCC">
                <a:alpha val="29019"/>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100"/>
              <a:buFont typeface="Arial"/>
              <a:buNone/>
            </a:pPr>
            <a:r>
              <a:rPr b="1" i="0" lang="en-US" sz="4000" u="none" cap="none" strike="noStrike">
                <a:solidFill>
                  <a:schemeClr val="dk1"/>
                </a:solidFill>
                <a:latin typeface="Times New Roman"/>
                <a:ea typeface="Times New Roman"/>
                <a:cs typeface="Times New Roman"/>
                <a:sym typeface="Times New Roman"/>
              </a:rPr>
              <a:t>Charles - Data Analyst (Level 2)</a:t>
            </a:r>
            <a:endParaRPr b="0" i="0" sz="1800" u="none" cap="none" strike="noStrike">
              <a:solidFill>
                <a:srgbClr val="FFFFFF"/>
              </a:solidFill>
              <a:latin typeface="Calibri"/>
              <a:ea typeface="Calibri"/>
              <a:cs typeface="Calibri"/>
              <a:sym typeface="Calibri"/>
            </a:endParaRPr>
          </a:p>
        </p:txBody>
      </p:sp>
      <p:sp>
        <p:nvSpPr>
          <p:cNvPr id="787" name="Google Shape;787;g701d02d426_0_78"/>
          <p:cNvSpPr txBox="1"/>
          <p:nvPr/>
        </p:nvSpPr>
        <p:spPr>
          <a:xfrm>
            <a:off x="336025" y="6485725"/>
            <a:ext cx="5643300" cy="4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6D1D6B"/>
                </a:solidFill>
              </a:rPr>
              <a:t>[56] - https://jira.mongodb.org/secure/attachment/.../MongoDB_Architecture_Guide.pdf  </a:t>
            </a:r>
            <a:endParaRPr sz="1100">
              <a:solidFill>
                <a:srgbClr val="6D1D6B"/>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pic>
        <p:nvPicPr>
          <p:cNvPr id="793" name="Google Shape;793;g701d79d6aa_2_15"/>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794" name="Google Shape;794;g701d79d6aa_2_15"/>
          <p:cNvSpPr txBox="1"/>
          <p:nvPr>
            <p:ph idx="1" type="body"/>
          </p:nvPr>
        </p:nvSpPr>
        <p:spPr>
          <a:xfrm>
            <a:off x="706575" y="1953500"/>
            <a:ext cx="10577100" cy="4218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1000"/>
              </a:spcBef>
              <a:spcAft>
                <a:spcPts val="0"/>
              </a:spcAft>
              <a:buSzPts val="1800"/>
              <a:buNone/>
            </a:pPr>
            <a:r>
              <a:rPr b="1" lang="en-US" sz="2500">
                <a:solidFill>
                  <a:schemeClr val="accent1"/>
                </a:solidFill>
                <a:latin typeface="Times New Roman"/>
                <a:ea typeface="Times New Roman"/>
                <a:cs typeface="Times New Roman"/>
                <a:sym typeface="Times New Roman"/>
              </a:rPr>
              <a:t>EPIC USER STORY</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ctr">
              <a:lnSpc>
                <a:spcPct val="115000"/>
              </a:lnSpc>
              <a:spcBef>
                <a:spcPts val="0"/>
              </a:spcBef>
              <a:spcAft>
                <a:spcPts val="0"/>
              </a:spcAft>
              <a:buSzPts val="1800"/>
              <a:buNone/>
            </a:pPr>
            <a:r>
              <a:rPr lang="en-US" sz="2500">
                <a:latin typeface="Times New Roman"/>
                <a:ea typeface="Times New Roman"/>
                <a:cs typeface="Times New Roman"/>
                <a:sym typeface="Times New Roman"/>
              </a:rPr>
              <a:t>“</a:t>
            </a:r>
            <a:r>
              <a:rPr b="1" lang="en-US" sz="2500">
                <a:latin typeface="Times New Roman"/>
                <a:ea typeface="Times New Roman"/>
                <a:cs typeface="Times New Roman"/>
                <a:sym typeface="Times New Roman"/>
              </a:rPr>
              <a:t>As Joel </a:t>
            </a:r>
            <a:r>
              <a:rPr lang="en-US" sz="2500">
                <a:latin typeface="Times New Roman"/>
                <a:ea typeface="Times New Roman"/>
                <a:cs typeface="Times New Roman"/>
                <a:sym typeface="Times New Roman"/>
              </a:rPr>
              <a:t>(a</a:t>
            </a:r>
            <a:r>
              <a:rPr lang="en-US" sz="2500">
                <a:latin typeface="Times New Roman"/>
                <a:ea typeface="Times New Roman"/>
                <a:cs typeface="Times New Roman"/>
                <a:sym typeface="Times New Roman"/>
              </a:rPr>
              <a:t> database architect), </a:t>
            </a:r>
            <a:r>
              <a:rPr b="1" lang="en-US" sz="2500">
                <a:latin typeface="Times New Roman"/>
                <a:ea typeface="Times New Roman"/>
                <a:cs typeface="Times New Roman"/>
                <a:sym typeface="Times New Roman"/>
              </a:rPr>
              <a:t>I want</a:t>
            </a:r>
            <a:r>
              <a:rPr lang="en-US" sz="2500">
                <a:latin typeface="Times New Roman"/>
                <a:ea typeface="Times New Roman"/>
                <a:cs typeface="Times New Roman"/>
                <a:sym typeface="Times New Roman"/>
              </a:rPr>
              <a:t> a database that could support unstructured data and complex queries </a:t>
            </a:r>
            <a:r>
              <a:rPr b="1" lang="en-US" sz="2500">
                <a:latin typeface="Times New Roman"/>
                <a:ea typeface="Times New Roman"/>
                <a:cs typeface="Times New Roman"/>
                <a:sym typeface="Times New Roman"/>
              </a:rPr>
              <a:t>so that</a:t>
            </a:r>
            <a:r>
              <a:rPr lang="en-US" sz="2500">
                <a:latin typeface="Times New Roman"/>
                <a:ea typeface="Times New Roman"/>
                <a:cs typeface="Times New Roman"/>
                <a:sym typeface="Times New Roman"/>
              </a:rPr>
              <a:t> I can import and manage the data more easily.”</a:t>
            </a:r>
            <a:endParaRPr sz="2500">
              <a:latin typeface="Times New Roman"/>
              <a:ea typeface="Times New Roman"/>
              <a:cs typeface="Times New Roman"/>
              <a:sym typeface="Times New Roman"/>
            </a:endParaRPr>
          </a:p>
          <a:p>
            <a:pPr indent="0" lvl="0" marL="0" rtl="0" algn="ctr">
              <a:lnSpc>
                <a:spcPct val="115000"/>
              </a:lnSpc>
              <a:spcBef>
                <a:spcPts val="1600"/>
              </a:spcBef>
              <a:spcAft>
                <a:spcPts val="0"/>
              </a:spcAft>
              <a:buSzPts val="1800"/>
              <a:buNone/>
            </a:pPr>
            <a:r>
              <a:t/>
            </a:r>
            <a:endParaRPr sz="2500">
              <a:latin typeface="Times New Roman"/>
              <a:ea typeface="Times New Roman"/>
              <a:cs typeface="Times New Roman"/>
              <a:sym typeface="Times New Roman"/>
            </a:endParaRPr>
          </a:p>
          <a:p>
            <a:pPr indent="0" lvl="0" marL="0" rtl="0" algn="ctr">
              <a:lnSpc>
                <a:spcPct val="115000"/>
              </a:lnSpc>
              <a:spcBef>
                <a:spcPts val="1600"/>
              </a:spcBef>
              <a:spcAft>
                <a:spcPts val="0"/>
              </a:spcAft>
              <a:buSzPts val="1800"/>
              <a:buNone/>
            </a:pPr>
            <a:r>
              <a:rPr b="1" lang="en-US" sz="2500">
                <a:solidFill>
                  <a:schemeClr val="dk2"/>
                </a:solidFill>
                <a:latin typeface="Times New Roman"/>
                <a:ea typeface="Times New Roman"/>
                <a:cs typeface="Times New Roman"/>
                <a:sym typeface="Times New Roman"/>
              </a:rPr>
              <a:t>ACCEPTANCE CRITERIA</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ctr">
              <a:lnSpc>
                <a:spcPct val="115000"/>
              </a:lnSpc>
              <a:spcBef>
                <a:spcPts val="1000"/>
              </a:spcBef>
              <a:spcAft>
                <a:spcPts val="0"/>
              </a:spcAft>
              <a:buSzPts val="1800"/>
              <a:buNone/>
            </a:pPr>
            <a:r>
              <a:rPr lang="en-US" sz="2500">
                <a:solidFill>
                  <a:srgbClr val="263238"/>
                </a:solidFill>
                <a:latin typeface="Times New Roman"/>
                <a:ea typeface="Times New Roman"/>
                <a:cs typeface="Times New Roman"/>
                <a:sym typeface="Times New Roman"/>
              </a:rPr>
              <a:t>The database should be able to store data with different structure in the same collection, and it should have official support for importing data from other database.</a:t>
            </a:r>
            <a:endParaRPr sz="2500">
              <a:latin typeface="Times New Roman"/>
              <a:ea typeface="Times New Roman"/>
              <a:cs typeface="Times New Roman"/>
              <a:sym typeface="Times New Roman"/>
            </a:endParaRPr>
          </a:p>
        </p:txBody>
      </p:sp>
      <p:sp>
        <p:nvSpPr>
          <p:cNvPr id="795" name="Google Shape;795;g701d79d6aa_2_15"/>
          <p:cNvSpPr txBox="1"/>
          <p:nvPr>
            <p:ph type="title"/>
          </p:nvPr>
        </p:nvSpPr>
        <p:spPr>
          <a:xfrm>
            <a:off x="890325" y="677800"/>
            <a:ext cx="10168200" cy="11796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1600"/>
              </a:spcAft>
              <a:buSzPts val="4000"/>
              <a:buNone/>
            </a:pPr>
            <a:r>
              <a:rPr b="1" lang="en-US">
                <a:latin typeface="Times New Roman"/>
                <a:ea typeface="Times New Roman"/>
                <a:cs typeface="Times New Roman"/>
                <a:sym typeface="Times New Roman"/>
              </a:rPr>
              <a:t>4. Joel - Database Architect (Internal User)</a:t>
            </a:r>
            <a:endParaRPr/>
          </a:p>
        </p:txBody>
      </p:sp>
      <p:sp>
        <p:nvSpPr>
          <p:cNvPr id="796" name="Google Shape;796;g701d79d6aa_2_15"/>
          <p:cNvSpPr/>
          <p:nvPr/>
        </p:nvSpPr>
        <p:spPr>
          <a:xfrm flipH="1" rot="10800000">
            <a:off x="578702" y="3950114"/>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g80d1365a45_31_14"/>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802" name="Google Shape;802;g80d1365a45_31_14"/>
          <p:cNvGraphicFramePr/>
          <p:nvPr/>
        </p:nvGraphicFramePr>
        <p:xfrm>
          <a:off x="619675" y="2312570"/>
          <a:ext cx="3000000" cy="3000000"/>
        </p:xfrm>
        <a:graphic>
          <a:graphicData uri="http://schemas.openxmlformats.org/drawingml/2006/table">
            <a:tbl>
              <a:tblPr bandRow="1" firstRow="1">
                <a:noFill/>
                <a:tableStyleId>{B53F7E2C-10E2-45EE-9147-5FF44C9B2E7B}</a:tableStyleId>
              </a:tblPr>
              <a:tblGrid>
                <a:gridCol w="867200"/>
                <a:gridCol w="5868150"/>
                <a:gridCol w="4361975"/>
              </a:tblGrid>
              <a:tr h="441325">
                <a:tc>
                  <a:txBody>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r>
              <a:tr h="976150">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4.1</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5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 to</a:t>
                      </a:r>
                      <a:r>
                        <a:rPr lang="en-US" sz="2000" u="none" cap="none" strike="noStrike">
                          <a:latin typeface="Times New Roman"/>
                          <a:ea typeface="Times New Roman"/>
                          <a:cs typeface="Times New Roman"/>
                          <a:sym typeface="Times New Roman"/>
                        </a:rPr>
                        <a:t> avoid the time-consuming schema update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come save at least 8 hours per week to work on performance tuning.”</a:t>
                      </a:r>
                      <a:endParaRPr sz="2000" u="none" cap="none" strike="noStrike"/>
                    </a:p>
                  </a:txBody>
                  <a:tcPr marT="63500" marB="63500" marR="63500" marL="63500"/>
                </a:tc>
                <a:tc>
                  <a:txBody>
                    <a:bodyPr/>
                    <a:lstStyle/>
                    <a:p>
                      <a:pPr indent="0" lvl="0" marL="0" marR="0" rtl="0" algn="l">
                        <a:lnSpc>
                          <a:spcPct val="125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The system should be schema less and support storing heterogeneous entries [5</a:t>
                      </a:r>
                      <a:r>
                        <a:rPr lang="en-US" sz="2000">
                          <a:latin typeface="Times New Roman"/>
                          <a:ea typeface="Times New Roman"/>
                          <a:cs typeface="Times New Roman"/>
                          <a:sym typeface="Times New Roman"/>
                        </a:rPr>
                        <a:t>7</a:t>
                      </a:r>
                      <a:r>
                        <a:rPr lang="en-US" sz="2000" u="none" cap="none" strike="noStrike">
                          <a:latin typeface="Times New Roman"/>
                          <a:ea typeface="Times New Roman"/>
                          <a:cs typeface="Times New Roman"/>
                          <a:sym typeface="Times New Roman"/>
                        </a:rPr>
                        <a:t>].</a:t>
                      </a:r>
                      <a:endParaRPr sz="2000" u="none" cap="none" strike="noStrike"/>
                    </a:p>
                  </a:txBody>
                  <a:tcPr marT="63500" marB="63500" marR="63500" marL="63500"/>
                </a:tc>
              </a:tr>
              <a:tr h="808775">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4.2</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5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a:t>
                      </a:r>
                      <a:r>
                        <a:rPr lang="en-US" sz="2000" u="none" cap="none" strike="noStrike">
                          <a:latin typeface="Times New Roman"/>
                          <a:ea typeface="Times New Roman"/>
                          <a:cs typeface="Times New Roman"/>
                          <a:sym typeface="Times New Roman"/>
                        </a:rPr>
                        <a:t> the database failover to perform automatically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we can reach 99.999% SLA.”</a:t>
                      </a:r>
                      <a:endParaRPr sz="2000" u="none" cap="none" strike="noStrike"/>
                    </a:p>
                  </a:txBody>
                  <a:tcPr marT="63500" marB="63500" marR="63500" marL="63500"/>
                </a:tc>
                <a:tc>
                  <a:txBody>
                    <a:bodyPr/>
                    <a:lstStyle/>
                    <a:p>
                      <a:pPr indent="0" lvl="0" marL="0" marR="0" rtl="0" algn="l">
                        <a:lnSpc>
                          <a:spcPct val="125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The system should have automatic failover mechanism which finishes within 3 seconds [5</a:t>
                      </a:r>
                      <a:r>
                        <a:rPr lang="en-US" sz="2000">
                          <a:latin typeface="Times New Roman"/>
                          <a:ea typeface="Times New Roman"/>
                          <a:cs typeface="Times New Roman"/>
                          <a:sym typeface="Times New Roman"/>
                        </a:rPr>
                        <a:t>8</a:t>
                      </a:r>
                      <a:r>
                        <a:rPr lang="en-US" sz="2000" u="none" cap="none" strike="noStrike">
                          <a:latin typeface="Times New Roman"/>
                          <a:ea typeface="Times New Roman"/>
                          <a:cs typeface="Times New Roman"/>
                          <a:sym typeface="Times New Roman"/>
                        </a:rPr>
                        <a:t>].</a:t>
                      </a:r>
                      <a:endParaRPr sz="2000" u="none" cap="none" strike="noStrike"/>
                    </a:p>
                  </a:txBody>
                  <a:tcPr marT="63500" marB="63500" marR="63500" marL="63500"/>
                </a:tc>
              </a:tr>
            </a:tbl>
          </a:graphicData>
        </a:graphic>
      </p:graphicFrame>
      <p:sp>
        <p:nvSpPr>
          <p:cNvPr id="803" name="Google Shape;803;g80d1365a45_31_14"/>
          <p:cNvSpPr txBox="1"/>
          <p:nvPr/>
        </p:nvSpPr>
        <p:spPr>
          <a:xfrm>
            <a:off x="426507" y="6434137"/>
            <a:ext cx="6171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[5</a:t>
            </a:r>
            <a:r>
              <a:rPr lang="en-US" sz="1100">
                <a:solidFill>
                  <a:srgbClr val="6D1D6B"/>
                </a:solidFill>
                <a:latin typeface="Times New Roman"/>
                <a:ea typeface="Times New Roman"/>
                <a:cs typeface="Times New Roman"/>
                <a:sym typeface="Times New Roman"/>
              </a:rPr>
              <a:t>7</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3"/>
              </a:rPr>
              <a:t>https://www.studytonight.com/mongodb/introduction-to-mongodb</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[5</a:t>
            </a:r>
            <a:r>
              <a:rPr lang="en-US" sz="1100">
                <a:solidFill>
                  <a:srgbClr val="6D1D6B"/>
                </a:solidFill>
                <a:latin typeface="Times New Roman"/>
                <a:ea typeface="Times New Roman"/>
                <a:cs typeface="Times New Roman"/>
                <a:sym typeface="Times New Roman"/>
              </a:rPr>
              <a:t>8</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https://docs.mongodb.com/manual/replication/#automatic-failover</a:t>
            </a:r>
            <a:endParaRPr b="0" i="0" sz="1100" u="none" cap="none" strike="noStrike">
              <a:solidFill>
                <a:srgbClr val="6D1D6B"/>
              </a:solidFill>
              <a:latin typeface="Arial"/>
              <a:ea typeface="Arial"/>
              <a:cs typeface="Arial"/>
              <a:sym typeface="Arial"/>
            </a:endParaRPr>
          </a:p>
        </p:txBody>
      </p:sp>
      <p:sp>
        <p:nvSpPr>
          <p:cNvPr id="804" name="Google Shape;804;g80d1365a45_31_14"/>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600"/>
              </a:spcAft>
              <a:buSzPts val="4000"/>
              <a:buNone/>
            </a:pPr>
            <a:r>
              <a:rPr b="1" lang="en-US">
                <a:latin typeface="Times New Roman"/>
                <a:ea typeface="Times New Roman"/>
                <a:cs typeface="Times New Roman"/>
                <a:sym typeface="Times New Roman"/>
              </a:rPr>
              <a:t>Joel - Database Architect (Level 1)</a:t>
            </a:r>
            <a:endParaRPr/>
          </a:p>
        </p:txBody>
      </p:sp>
      <p:pic>
        <p:nvPicPr>
          <p:cNvPr id="805" name="Google Shape;805;g80d1365a45_31_14"/>
          <p:cNvPicPr preferRelativeResize="0"/>
          <p:nvPr/>
        </p:nvPicPr>
        <p:blipFill rotWithShape="1">
          <a:blip r:embed="rId5">
            <a:alphaModFix/>
          </a:blip>
          <a:srcRect b="0" l="0" r="0" t="0"/>
          <a:stretch/>
        </p:blipFill>
        <p:spPr>
          <a:xfrm>
            <a:off x="11058525" y="6010275"/>
            <a:ext cx="1133475" cy="847725"/>
          </a:xfrm>
          <a:prstGeom prst="rect">
            <a:avLst/>
          </a:prstGeom>
          <a:noFill/>
          <a:ln>
            <a:noFill/>
          </a:ln>
        </p:spPr>
      </p:pic>
      <p:sp>
        <p:nvSpPr>
          <p:cNvPr id="806" name="Google Shape;806;g80d1365a45_31_14"/>
          <p:cNvSpPr txBox="1"/>
          <p:nvPr/>
        </p:nvSpPr>
        <p:spPr>
          <a:xfrm>
            <a:off x="280925" y="5735563"/>
            <a:ext cx="3000000" cy="4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Relative sizing done in level 2</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g80d1365a45_31_22"/>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12" name="Google Shape;812;g80d1365a45_31_22"/>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813" name="Google Shape;813;g80d1365a45_31_22"/>
          <p:cNvGraphicFramePr/>
          <p:nvPr/>
        </p:nvGraphicFramePr>
        <p:xfrm>
          <a:off x="619738" y="2309370"/>
          <a:ext cx="3000000" cy="3000000"/>
        </p:xfrm>
        <a:graphic>
          <a:graphicData uri="http://schemas.openxmlformats.org/drawingml/2006/table">
            <a:tbl>
              <a:tblPr bandRow="1" firstRow="1">
                <a:noFill/>
                <a:tableStyleId>{B53F7E2C-10E2-45EE-9147-5FF44C9B2E7B}</a:tableStyleId>
              </a:tblPr>
              <a:tblGrid>
                <a:gridCol w="775525"/>
                <a:gridCol w="5959825"/>
                <a:gridCol w="4361975"/>
              </a:tblGrid>
              <a:tr h="441325">
                <a:tc>
                  <a:txBody>
                    <a:bodyPr/>
                    <a:lstStyle/>
                    <a:p>
                      <a:pPr indent="0" lvl="0" marL="0" marR="0" rtl="0" algn="ctr">
                        <a:lnSpc>
                          <a:spcPct val="125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25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r>
              <a:tr h="976150">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4.3</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a:t>
                      </a:r>
                      <a:r>
                        <a:rPr lang="en-US" sz="2000" u="none" cap="none" strike="noStrike">
                          <a:latin typeface="Times New Roman"/>
                          <a:ea typeface="Times New Roman"/>
                          <a:cs typeface="Times New Roman"/>
                          <a:sym typeface="Times New Roman"/>
                        </a:rPr>
                        <a:t> the database to support complex query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perform analysis easier.”</a:t>
                      </a:r>
                      <a:endParaRPr sz="2000" u="none" cap="none" strike="noStrike"/>
                    </a:p>
                  </a:txBody>
                  <a:tcPr marT="63500" marB="63500" marR="63500" marL="6350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 should support not only CRUD operations, but also text search and aggregation [5</a:t>
                      </a:r>
                      <a:r>
                        <a:rPr lang="en-US" sz="2000">
                          <a:latin typeface="Times New Roman"/>
                          <a:ea typeface="Times New Roman"/>
                          <a:cs typeface="Times New Roman"/>
                          <a:sym typeface="Times New Roman"/>
                        </a:rPr>
                        <a:t>9</a:t>
                      </a:r>
                      <a:r>
                        <a:rPr lang="en-US" sz="2000" u="none" cap="none" strike="noStrike">
                          <a:latin typeface="Times New Roman"/>
                          <a:ea typeface="Times New Roman"/>
                          <a:cs typeface="Times New Roman"/>
                          <a:sym typeface="Times New Roman"/>
                        </a:rPr>
                        <a:t>].</a:t>
                      </a:r>
                      <a:endParaRPr sz="2000" u="none" cap="none" strike="noStrike"/>
                    </a:p>
                  </a:txBody>
                  <a:tcPr marT="63500" marB="63500" marR="63500" marL="63500"/>
                </a:tc>
              </a:tr>
              <a:tr h="976150">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4.4</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a:t>
                      </a:r>
                      <a:r>
                        <a:rPr lang="en-US" sz="2000" u="none" cap="none" strike="noStrike">
                          <a:latin typeface="Times New Roman"/>
                          <a:ea typeface="Times New Roman"/>
                          <a:cs typeface="Times New Roman"/>
                          <a:sym typeface="Times New Roman"/>
                        </a:rPr>
                        <a:t> a new database that can migrate to easily</a:t>
                      </a:r>
                      <a:r>
                        <a:rPr b="1" lang="en-US" sz="2000" u="none" cap="none" strike="noStrike">
                          <a:latin typeface="Times New Roman"/>
                          <a:ea typeface="Times New Roman"/>
                          <a:cs typeface="Times New Roman"/>
                          <a:sym typeface="Times New Roman"/>
                        </a:rPr>
                        <a:t> so that</a:t>
                      </a:r>
                      <a:r>
                        <a:rPr lang="en-US" sz="2000" u="none" cap="none" strike="noStrike">
                          <a:latin typeface="Times New Roman"/>
                          <a:ea typeface="Times New Roman"/>
                          <a:cs typeface="Times New Roman"/>
                          <a:sym typeface="Times New Roman"/>
                        </a:rPr>
                        <a:t> we finish the whole </a:t>
                      </a:r>
                      <a:r>
                        <a:rPr lang="en-US" sz="2000" u="none" cap="none" strike="noStrike">
                          <a:latin typeface="Times New Roman"/>
                          <a:ea typeface="Times New Roman"/>
                          <a:cs typeface="Times New Roman"/>
                          <a:sym typeface="Times New Roman"/>
                          <a:extLst>
                            <a:ext uri="http://customooxmlschemas.google.com/">
                              <go:slidesCustomData xmlns:go="http://customooxmlschemas.google.com/" textRoundtripDataId="5"/>
                            </a:ext>
                          </a:extLst>
                        </a:rPr>
                        <a:t>database migration as planned.</a:t>
                      </a:r>
                      <a:r>
                        <a:rPr lang="en-US" sz="2000" u="none" cap="none" strike="noStrike">
                          <a:latin typeface="Times New Roman"/>
                          <a:ea typeface="Times New Roman"/>
                          <a:cs typeface="Times New Roman"/>
                          <a:sym typeface="Times New Roman"/>
                        </a:rPr>
                        <a:t>”</a:t>
                      </a:r>
                      <a:endParaRPr sz="2000" u="none" cap="none" strike="noStrike"/>
                    </a:p>
                  </a:txBody>
                  <a:tcPr marT="63500" marB="63500" marR="63500" marL="6350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 should have support to import data and metadata from existing databases.</a:t>
                      </a:r>
                      <a:endParaRPr sz="2000" u="none" cap="none" strike="noStrike"/>
                    </a:p>
                  </a:txBody>
                  <a:tcPr marT="63500" marB="63500" marR="63500" marL="63500"/>
                </a:tc>
              </a:tr>
            </a:tbl>
          </a:graphicData>
        </a:graphic>
      </p:graphicFrame>
      <p:sp>
        <p:nvSpPr>
          <p:cNvPr id="814" name="Google Shape;814;g80d1365a45_31_22"/>
          <p:cNvSpPr txBox="1"/>
          <p:nvPr/>
        </p:nvSpPr>
        <p:spPr>
          <a:xfrm>
            <a:off x="450433" y="6434137"/>
            <a:ext cx="6171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1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US" sz="1100" u="none" cap="none" strike="noStrike">
                <a:solidFill>
                  <a:srgbClr val="6D1D6B"/>
                </a:solidFill>
                <a:latin typeface="Times New Roman"/>
                <a:ea typeface="Times New Roman"/>
                <a:cs typeface="Times New Roman"/>
                <a:sym typeface="Times New Roman"/>
              </a:rPr>
              <a:t>[5</a:t>
            </a:r>
            <a:r>
              <a:rPr lang="en-US" sz="1100">
                <a:solidFill>
                  <a:srgbClr val="6D1D6B"/>
                </a:solidFill>
                <a:latin typeface="Times New Roman"/>
                <a:ea typeface="Times New Roman"/>
                <a:cs typeface="Times New Roman"/>
                <a:sym typeface="Times New Roman"/>
              </a:rPr>
              <a:t>9</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3"/>
              </a:rPr>
              <a:t>https://docs.mongodb.com/manual/text-search/</a:t>
            </a:r>
            <a:r>
              <a:rPr b="0" i="0" lang="en-US" sz="1100" u="none" cap="none" strike="noStrike">
                <a:solidFill>
                  <a:srgbClr val="6D1D6B"/>
                </a:solidFill>
                <a:latin typeface="Times New Roman"/>
                <a:ea typeface="Times New Roman"/>
                <a:cs typeface="Times New Roman"/>
                <a:sym typeface="Times New Roman"/>
              </a:rPr>
              <a:t> </a:t>
            </a:r>
            <a:endParaRPr b="0" i="0" sz="1100" u="none" cap="none" strike="noStrike">
              <a:solidFill>
                <a:srgbClr val="6D1D6B"/>
              </a:solidFill>
              <a:latin typeface="Arial"/>
              <a:ea typeface="Arial"/>
              <a:cs typeface="Arial"/>
              <a:sym typeface="Arial"/>
            </a:endParaRPr>
          </a:p>
        </p:txBody>
      </p:sp>
      <p:sp>
        <p:nvSpPr>
          <p:cNvPr id="815" name="Google Shape;815;g80d1365a45_31_22"/>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600"/>
              </a:spcAft>
              <a:buSzPts val="4000"/>
              <a:buNone/>
            </a:pPr>
            <a:r>
              <a:rPr b="1" lang="en-US">
                <a:latin typeface="Times New Roman"/>
                <a:ea typeface="Times New Roman"/>
                <a:cs typeface="Times New Roman"/>
                <a:sym typeface="Times New Roman"/>
              </a:rPr>
              <a:t>Joel - Database Architect (Level 1) - contd..</a:t>
            </a:r>
            <a:endParaRPr/>
          </a:p>
        </p:txBody>
      </p:sp>
      <p:pic>
        <p:nvPicPr>
          <p:cNvPr id="816" name="Google Shape;816;g80d1365a45_31_22"/>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
        <p:nvSpPr>
          <p:cNvPr id="817" name="Google Shape;817;g80d1365a45_31_22"/>
          <p:cNvSpPr txBox="1"/>
          <p:nvPr/>
        </p:nvSpPr>
        <p:spPr>
          <a:xfrm>
            <a:off x="313975" y="5735563"/>
            <a:ext cx="3000000" cy="4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Relative sizing done in level 2</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g80d1365a45_31_31"/>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23" name="Google Shape;823;g80d1365a45_31_31"/>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24" name="Google Shape;824;g80d1365a45_31_31"/>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600"/>
              </a:spcAft>
              <a:buSzPts val="4000"/>
              <a:buNone/>
            </a:pPr>
            <a:r>
              <a:rPr b="1" lang="en-US">
                <a:latin typeface="Times New Roman"/>
                <a:ea typeface="Times New Roman"/>
                <a:cs typeface="Times New Roman"/>
                <a:sym typeface="Times New Roman"/>
              </a:rPr>
              <a:t>Joel - Database Architect (Level 2)  </a:t>
            </a:r>
            <a:endParaRPr/>
          </a:p>
        </p:txBody>
      </p:sp>
      <p:graphicFrame>
        <p:nvGraphicFramePr>
          <p:cNvPr id="825" name="Google Shape;825;g80d1365a45_31_31"/>
          <p:cNvGraphicFramePr/>
          <p:nvPr/>
        </p:nvGraphicFramePr>
        <p:xfrm>
          <a:off x="551553" y="1747241"/>
          <a:ext cx="3000000" cy="3000000"/>
        </p:xfrm>
        <a:graphic>
          <a:graphicData uri="http://schemas.openxmlformats.org/drawingml/2006/table">
            <a:tbl>
              <a:tblPr bandRow="1" firstRow="1">
                <a:noFill/>
                <a:tableStyleId>{B53F7E2C-10E2-45EE-9147-5FF44C9B2E7B}</a:tableStyleId>
              </a:tblPr>
              <a:tblGrid>
                <a:gridCol w="846450"/>
                <a:gridCol w="5212500"/>
                <a:gridCol w="3899050"/>
                <a:gridCol w="548975"/>
                <a:gridCol w="590375"/>
              </a:tblGrid>
              <a:tr h="484325">
                <a:tc>
                  <a:txBody>
                    <a:bodyPr/>
                    <a:lstStyle/>
                    <a:p>
                      <a:pPr indent="0" lvl="0" marL="0" marR="0" rtl="0" algn="ctr">
                        <a:lnSpc>
                          <a:spcPct val="12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a:t>
                      </a:r>
                      <a:endParaRPr sz="20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4.1.1</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b="1" lang="en-US" sz="2000" u="none" cap="none" strike="noStrike">
                          <a:latin typeface="Times New Roman"/>
                          <a:ea typeface="Times New Roman"/>
                          <a:cs typeface="Times New Roman"/>
                          <a:sym typeface="Times New Roman"/>
                        </a:rPr>
                        <a:t>, I want</a:t>
                      </a:r>
                      <a:r>
                        <a:rPr lang="en-US" sz="2000" u="none" cap="none" strike="noStrike">
                          <a:latin typeface="Times New Roman"/>
                          <a:ea typeface="Times New Roman"/>
                          <a:cs typeface="Times New Roman"/>
                          <a:sym typeface="Times New Roman"/>
                        </a:rPr>
                        <a:t> to store data in different structure in the same dataset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the insert and lookup can be easy and fast</a:t>
                      </a:r>
                      <a:r>
                        <a:rPr b="1" lang="en-US" sz="2000" u="none" cap="none" strike="noStrike">
                          <a:latin typeface="Times New Roman"/>
                          <a:ea typeface="Times New Roman"/>
                          <a:cs typeface="Times New Roman"/>
                          <a:sym typeface="Times New Roman"/>
                        </a:rPr>
                        <a:t>.”</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database should be document based.</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9</a:t>
                      </a:r>
                      <a:endParaRPr sz="20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4.1.2</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b="1" lang="en-US" sz="2000" u="none" cap="none" strike="noStrike">
                          <a:latin typeface="Times New Roman"/>
                          <a:ea typeface="Times New Roman"/>
                          <a:cs typeface="Times New Roman"/>
                          <a:sym typeface="Times New Roman"/>
                        </a:rPr>
                        <a:t>, I want</a:t>
                      </a:r>
                      <a:r>
                        <a:rPr lang="en-US" sz="2000" u="none" cap="none" strike="noStrike">
                          <a:latin typeface="Times New Roman"/>
                          <a:ea typeface="Times New Roman"/>
                          <a:cs typeface="Times New Roman"/>
                          <a:sym typeface="Times New Roman"/>
                        </a:rPr>
                        <a:t> to change the structure of existing data without updating the whole database</a:t>
                      </a:r>
                      <a:r>
                        <a:rPr b="1" lang="en-US" sz="2000" u="none" cap="none" strike="noStrike">
                          <a:latin typeface="Times New Roman"/>
                          <a:ea typeface="Times New Roman"/>
                          <a:cs typeface="Times New Roman"/>
                          <a:sym typeface="Times New Roman"/>
                        </a:rPr>
                        <a:t> so that</a:t>
                      </a:r>
                      <a:r>
                        <a:rPr lang="en-US" sz="2000" u="none" cap="none" strike="noStrike">
                          <a:latin typeface="Times New Roman"/>
                          <a:ea typeface="Times New Roman"/>
                          <a:cs typeface="Times New Roman"/>
                          <a:sym typeface="Times New Roman"/>
                        </a:rPr>
                        <a:t> we can apply changes frequently to fit development needs.”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The database should be schema-less</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9</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826" name="Google Shape;826;g80d1365a45_31_31"/>
          <p:cNvSpPr txBox="1"/>
          <p:nvPr/>
        </p:nvSpPr>
        <p:spPr>
          <a:xfrm>
            <a:off x="623850" y="6034825"/>
            <a:ext cx="10944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E : Estimation by story points from 1-5, 5 is the highest</a:t>
            </a:r>
            <a:endParaRPr b="0" i="0" sz="15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rgbClr val="000000"/>
              </a:solidFill>
              <a:latin typeface="Times New Roman"/>
              <a:ea typeface="Times New Roman"/>
              <a:cs typeface="Times New Roman"/>
              <a:sym typeface="Times New Roman"/>
            </a:endParaRPr>
          </a:p>
        </p:txBody>
      </p:sp>
      <p:pic>
        <p:nvPicPr>
          <p:cNvPr id="827" name="Google Shape;827;g80d1365a45_31_31"/>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g80d1365a45_31_40"/>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33" name="Google Shape;833;g80d1365a45_31_40"/>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34" name="Google Shape;834;g80d1365a45_31_4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600"/>
              </a:spcAft>
              <a:buSzPts val="4000"/>
              <a:buNone/>
            </a:pPr>
            <a:r>
              <a:rPr b="1" lang="en-US">
                <a:latin typeface="Times New Roman"/>
                <a:ea typeface="Times New Roman"/>
                <a:cs typeface="Times New Roman"/>
                <a:sym typeface="Times New Roman"/>
              </a:rPr>
              <a:t>Joel - Database Architect (Level 2) - contd..</a:t>
            </a:r>
            <a:endParaRPr/>
          </a:p>
        </p:txBody>
      </p:sp>
      <p:graphicFrame>
        <p:nvGraphicFramePr>
          <p:cNvPr id="835" name="Google Shape;835;g80d1365a45_31_40"/>
          <p:cNvGraphicFramePr/>
          <p:nvPr/>
        </p:nvGraphicFramePr>
        <p:xfrm>
          <a:off x="551553" y="1747241"/>
          <a:ext cx="3000000" cy="3000000"/>
        </p:xfrm>
        <a:graphic>
          <a:graphicData uri="http://schemas.openxmlformats.org/drawingml/2006/table">
            <a:tbl>
              <a:tblPr bandRow="1" firstRow="1">
                <a:noFill/>
                <a:tableStyleId>{B53F7E2C-10E2-45EE-9147-5FF44C9B2E7B}</a:tableStyleId>
              </a:tblPr>
              <a:tblGrid>
                <a:gridCol w="846450"/>
                <a:gridCol w="4937400"/>
                <a:gridCol w="4056250"/>
                <a:gridCol w="666875"/>
                <a:gridCol w="590375"/>
              </a:tblGrid>
              <a:tr h="484325">
                <a:tc>
                  <a:txBody>
                    <a:bodyPr/>
                    <a:lstStyle/>
                    <a:p>
                      <a:pPr indent="0" lvl="0" marL="0" marR="0" rtl="0" algn="ctr">
                        <a:lnSpc>
                          <a:spcPct val="12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a:t>
                      </a:r>
                      <a:endParaRPr sz="20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4.2.1</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b="1" lang="en-US" sz="2000" u="none" cap="none" strike="noStrike">
                          <a:latin typeface="Times New Roman"/>
                          <a:ea typeface="Times New Roman"/>
                          <a:cs typeface="Times New Roman"/>
                          <a:sym typeface="Times New Roman"/>
                        </a:rPr>
                        <a:t>, I want </a:t>
                      </a:r>
                      <a:r>
                        <a:rPr lang="en-US" sz="2000" u="none" cap="none" strike="noStrike">
                          <a:latin typeface="Times New Roman"/>
                          <a:ea typeface="Times New Roman"/>
                          <a:cs typeface="Times New Roman"/>
                          <a:sym typeface="Times New Roman"/>
                        </a:rPr>
                        <a:t>the database to perform automatic failover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we don’t need on-call 24x7 to prepare for failover.”</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 should be able to detect failed node and automatically failover to other replicas.</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9</a:t>
                      </a:r>
                      <a:endParaRPr sz="20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4.2.2</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b="1" lang="en-US" sz="2000" u="none" cap="none" strike="noStrike">
                          <a:latin typeface="Times New Roman"/>
                          <a:ea typeface="Times New Roman"/>
                          <a:cs typeface="Times New Roman"/>
                          <a:sym typeface="Times New Roman"/>
                        </a:rPr>
                        <a:t>, I want </a:t>
                      </a:r>
                      <a:r>
                        <a:rPr lang="en-US" sz="2000" u="none" cap="none" strike="noStrike">
                          <a:latin typeface="Times New Roman"/>
                          <a:ea typeface="Times New Roman"/>
                          <a:cs typeface="Times New Roman"/>
                          <a:sym typeface="Times New Roman"/>
                        </a:rPr>
                        <a:t>the auto failover to finish within 2 seconds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the database can have better than five nines availability</a:t>
                      </a:r>
                      <a:r>
                        <a:rPr b="1" lang="en-US" sz="2000" u="none" cap="none" strike="noStrike">
                          <a:latin typeface="Times New Roman"/>
                          <a:ea typeface="Times New Roman"/>
                          <a:cs typeface="Times New Roman"/>
                          <a:sym typeface="Times New Roman"/>
                        </a:rPr>
                        <a:t>.”</a:t>
                      </a:r>
                      <a:endParaRPr b="1"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The system should be able to perform automatic failover within 2 seconds.</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9</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836" name="Google Shape;836;g80d1365a45_31_40"/>
          <p:cNvSpPr txBox="1"/>
          <p:nvPr/>
        </p:nvSpPr>
        <p:spPr>
          <a:xfrm>
            <a:off x="623850" y="6034825"/>
            <a:ext cx="10944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E : Estimation by story points from 1-5, 5 is the highest</a:t>
            </a:r>
            <a:endParaRPr b="0" i="0" sz="15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rgbClr val="000000"/>
              </a:solidFill>
              <a:latin typeface="Times New Roman"/>
              <a:ea typeface="Times New Roman"/>
              <a:cs typeface="Times New Roman"/>
              <a:sym typeface="Times New Roman"/>
            </a:endParaRPr>
          </a:p>
        </p:txBody>
      </p:sp>
      <p:pic>
        <p:nvPicPr>
          <p:cNvPr id="837" name="Google Shape;837;g80d1365a45_31_4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g80d1365a45_31_49"/>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43" name="Google Shape;843;g80d1365a45_31_49"/>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600"/>
              </a:spcAft>
              <a:buSzPts val="4000"/>
              <a:buNone/>
            </a:pPr>
            <a:r>
              <a:rPr b="1" lang="en-US">
                <a:latin typeface="Times New Roman"/>
                <a:ea typeface="Times New Roman"/>
                <a:cs typeface="Times New Roman"/>
                <a:sym typeface="Times New Roman"/>
              </a:rPr>
              <a:t>Joel - Database Architect (Level 2) - contd.. </a:t>
            </a:r>
            <a:endParaRPr/>
          </a:p>
        </p:txBody>
      </p:sp>
      <p:graphicFrame>
        <p:nvGraphicFramePr>
          <p:cNvPr id="844" name="Google Shape;844;g80d1365a45_31_49"/>
          <p:cNvGraphicFramePr/>
          <p:nvPr/>
        </p:nvGraphicFramePr>
        <p:xfrm>
          <a:off x="551553" y="1747241"/>
          <a:ext cx="3000000" cy="3000000"/>
        </p:xfrm>
        <a:graphic>
          <a:graphicData uri="http://schemas.openxmlformats.org/drawingml/2006/table">
            <a:tbl>
              <a:tblPr bandRow="1" firstRow="1">
                <a:noFill/>
                <a:tableStyleId>{B53F7E2C-10E2-45EE-9147-5FF44C9B2E7B}</a:tableStyleId>
              </a:tblPr>
              <a:tblGrid>
                <a:gridCol w="846450"/>
                <a:gridCol w="4937400"/>
                <a:gridCol w="3899050"/>
                <a:gridCol w="698375"/>
                <a:gridCol w="716075"/>
              </a:tblGrid>
              <a:tr h="484325">
                <a:tc>
                  <a:txBody>
                    <a:bodyPr/>
                    <a:lstStyle/>
                    <a:p>
                      <a:pPr indent="0" lvl="0" marL="0" marR="0" rtl="0" algn="ctr">
                        <a:lnSpc>
                          <a:spcPct val="12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2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a:t>
                      </a:r>
                      <a:endParaRPr sz="20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4.3.1</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b="1" lang="en-US" sz="2000" u="none" cap="none" strike="noStrike">
                          <a:latin typeface="Times New Roman"/>
                          <a:ea typeface="Times New Roman"/>
                          <a:cs typeface="Times New Roman"/>
                          <a:sym typeface="Times New Roman"/>
                        </a:rPr>
                        <a:t> I want</a:t>
                      </a:r>
                      <a:r>
                        <a:rPr lang="en-US" sz="2000" u="none" cap="none" strike="noStrike">
                          <a:latin typeface="Times New Roman"/>
                          <a:ea typeface="Times New Roman"/>
                          <a:cs typeface="Times New Roman"/>
                          <a:sym typeface="Times New Roman"/>
                        </a:rPr>
                        <a:t> to aggregate on the data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collect summarized information.”</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 should have aggregation pipeline support.</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3</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9</a:t>
                      </a:r>
                      <a:endParaRPr sz="20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4.3.2</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b="1" lang="en-US" sz="2000" u="none" cap="none" strike="noStrike">
                          <a:latin typeface="Times New Roman"/>
                          <a:ea typeface="Times New Roman"/>
                          <a:cs typeface="Times New Roman"/>
                          <a:sym typeface="Times New Roman"/>
                        </a:rPr>
                        <a:t> I want to </a:t>
                      </a:r>
                      <a:r>
                        <a:rPr lang="en-US" sz="2000" u="none" cap="none" strike="noStrike">
                          <a:latin typeface="Times New Roman"/>
                          <a:ea typeface="Times New Roman"/>
                          <a:cs typeface="Times New Roman"/>
                          <a:sym typeface="Times New Roman"/>
                        </a:rPr>
                        <a:t>perform text search over the data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better filter data by certain keywords.”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The system should be able to support text search.</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3</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9</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845" name="Google Shape;845;g80d1365a45_31_49"/>
          <p:cNvSpPr txBox="1"/>
          <p:nvPr/>
        </p:nvSpPr>
        <p:spPr>
          <a:xfrm>
            <a:off x="623850" y="6034825"/>
            <a:ext cx="10944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E : Estimation by story points from 1-5, 5 is the highest</a:t>
            </a:r>
            <a:endParaRPr b="0" i="0" sz="15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rgbClr val="000000"/>
              </a:solidFill>
              <a:latin typeface="Times New Roman"/>
              <a:ea typeface="Times New Roman"/>
              <a:cs typeface="Times New Roman"/>
              <a:sym typeface="Times New Roman"/>
            </a:endParaRPr>
          </a:p>
        </p:txBody>
      </p:sp>
      <p:pic>
        <p:nvPicPr>
          <p:cNvPr id="846" name="Google Shape;846;g80d1365a45_31_49"/>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g80d1365a45_31_57"/>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52" name="Google Shape;852;g80d1365a45_31_57"/>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53" name="Google Shape;853;g80d1365a45_31_57"/>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600"/>
              </a:spcAft>
              <a:buSzPts val="4000"/>
              <a:buNone/>
            </a:pPr>
            <a:r>
              <a:rPr b="1" lang="en-US">
                <a:latin typeface="Times New Roman"/>
                <a:ea typeface="Times New Roman"/>
                <a:cs typeface="Times New Roman"/>
                <a:sym typeface="Times New Roman"/>
              </a:rPr>
              <a:t>Joel - Database Architect (Level 2) - contd.. </a:t>
            </a:r>
            <a:endParaRPr/>
          </a:p>
        </p:txBody>
      </p:sp>
      <p:graphicFrame>
        <p:nvGraphicFramePr>
          <p:cNvPr id="854" name="Google Shape;854;g80d1365a45_31_57"/>
          <p:cNvGraphicFramePr/>
          <p:nvPr/>
        </p:nvGraphicFramePr>
        <p:xfrm>
          <a:off x="551553" y="1747241"/>
          <a:ext cx="3000000" cy="3000000"/>
        </p:xfrm>
        <a:graphic>
          <a:graphicData uri="http://schemas.openxmlformats.org/drawingml/2006/table">
            <a:tbl>
              <a:tblPr bandRow="1" firstRow="1">
                <a:noFill/>
                <a:tableStyleId>{B53F7E2C-10E2-45EE-9147-5FF44C9B2E7B}</a:tableStyleId>
              </a:tblPr>
              <a:tblGrid>
                <a:gridCol w="846450"/>
                <a:gridCol w="4592475"/>
                <a:gridCol w="4165375"/>
                <a:gridCol w="776975"/>
                <a:gridCol w="716075"/>
              </a:tblGrid>
              <a:tr h="484325">
                <a:tc>
                  <a:txBody>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E</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P</a:t>
                      </a:r>
                      <a:endParaRPr sz="20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4.4.1</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b="1" lang="en-US" sz="2000" u="none" cap="none" strike="noStrike">
                          <a:latin typeface="Times New Roman"/>
                          <a:ea typeface="Times New Roman"/>
                          <a:cs typeface="Times New Roman"/>
                          <a:sym typeface="Times New Roman"/>
                        </a:rPr>
                        <a:t> I want </a:t>
                      </a:r>
                      <a:r>
                        <a:rPr lang="en-US" sz="2000" u="none" cap="none" strike="noStrike">
                          <a:latin typeface="Times New Roman"/>
                          <a:ea typeface="Times New Roman"/>
                          <a:cs typeface="Times New Roman"/>
                          <a:sym typeface="Times New Roman"/>
                        </a:rPr>
                        <a:t>to move all data from existing database to the new one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we can have consistent data after the migration.”</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system should have the ability to perform ETL operations which can support SQL to JSON data conversion.</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5</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10</a:t>
                      </a:r>
                      <a:endParaRPr sz="20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4.4.2</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b="1" lang="en-US" sz="2000" u="none" cap="none" strike="noStrike">
                          <a:latin typeface="Times New Roman"/>
                          <a:ea typeface="Times New Roman"/>
                          <a:cs typeface="Times New Roman"/>
                          <a:sym typeface="Times New Roman"/>
                        </a:rPr>
                        <a:t> I want</a:t>
                      </a:r>
                      <a:r>
                        <a:rPr lang="en-US" sz="2000" u="none" cap="none" strike="noStrike">
                          <a:latin typeface="Times New Roman"/>
                          <a:ea typeface="Times New Roman"/>
                          <a:cs typeface="Times New Roman"/>
                          <a:sym typeface="Times New Roman"/>
                        </a:rPr>
                        <a:t> to migrate the user privilege as well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don’t have to configure the user privileges again.”</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The system should be able to ingest the exported users along with their privileges from SQL.</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9</a:t>
                      </a:r>
                      <a:endParaRPr sz="20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4.4.3</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Joel </a:t>
                      </a:r>
                      <a:r>
                        <a:rPr lang="en-US" sz="2000" u="none" cap="none" strike="noStrike">
                          <a:latin typeface="Times New Roman"/>
                          <a:ea typeface="Times New Roman"/>
                          <a:cs typeface="Times New Roman"/>
                          <a:sym typeface="Times New Roman"/>
                        </a:rPr>
                        <a:t>(a database architect),</a:t>
                      </a:r>
                      <a:r>
                        <a:rPr b="1" lang="en-US" sz="2000" u="none" cap="none" strike="noStrike">
                          <a:latin typeface="Times New Roman"/>
                          <a:ea typeface="Times New Roman"/>
                          <a:cs typeface="Times New Roman"/>
                          <a:sym typeface="Times New Roman"/>
                        </a:rPr>
                        <a:t> I want </a:t>
                      </a:r>
                      <a:r>
                        <a:rPr lang="en-US" sz="2000" u="none" cap="none" strike="noStrike">
                          <a:latin typeface="Times New Roman"/>
                          <a:ea typeface="Times New Roman"/>
                          <a:cs typeface="Times New Roman"/>
                          <a:sym typeface="Times New Roman"/>
                        </a:rPr>
                        <a:t>the data and user migration to be easy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finish the migration as planned.”</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The system should be able to migrate existing images to new database within less than 4 weeks timeframe. </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5</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10</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sp>
        <p:nvSpPr>
          <p:cNvPr id="855" name="Google Shape;855;g80d1365a45_31_57"/>
          <p:cNvSpPr txBox="1"/>
          <p:nvPr/>
        </p:nvSpPr>
        <p:spPr>
          <a:xfrm>
            <a:off x="623850" y="6183338"/>
            <a:ext cx="10944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E : Estimation by story points from 1-5, 5 is the highest</a:t>
            </a:r>
            <a:endParaRPr b="0" i="0" sz="15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00000"/>
                </a:solidFill>
                <a:latin typeface="Times New Roman"/>
                <a:ea typeface="Times New Roman"/>
                <a:cs typeface="Times New Roman"/>
                <a:sym typeface="Times New Roman"/>
              </a:rPr>
              <a:t>P : Priority given according to task importance and dependency, estimated by points from 1-10, 10 is the highest priority</a:t>
            </a:r>
            <a:endParaRPr b="0" i="0" sz="1500" u="none" cap="none" strike="noStrike">
              <a:solidFill>
                <a:srgbClr val="000000"/>
              </a:solidFill>
              <a:latin typeface="Times New Roman"/>
              <a:ea typeface="Times New Roman"/>
              <a:cs typeface="Times New Roman"/>
              <a:sym typeface="Times New Roman"/>
            </a:endParaRPr>
          </a:p>
        </p:txBody>
      </p:sp>
      <p:pic>
        <p:nvPicPr>
          <p:cNvPr id="856" name="Google Shape;856;g80d1365a45_31_57"/>
          <p:cNvPicPr preferRelativeResize="0"/>
          <p:nvPr/>
        </p:nvPicPr>
        <p:blipFill rotWithShape="1">
          <a:blip r:embed="rId3">
            <a:alphaModFix/>
          </a:blip>
          <a:srcRect b="0" l="0" r="0" t="0"/>
          <a:stretch/>
        </p:blipFill>
        <p:spPr>
          <a:xfrm>
            <a:off x="11283775" y="6178739"/>
            <a:ext cx="908225" cy="6792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7"/>
          <p:cNvSpPr/>
          <p:nvPr/>
        </p:nvSpPr>
        <p:spPr>
          <a:xfrm>
            <a:off x="0" y="-59960"/>
            <a:ext cx="12192000" cy="6858000"/>
          </a:xfrm>
          <a:prstGeom prst="rect">
            <a:avLst/>
          </a:prstGeom>
          <a:solidFill>
            <a:schemeClr val="lt1">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64" name="Google Shape;264;p7"/>
          <p:cNvSpPr txBox="1"/>
          <p:nvPr>
            <p:ph type="title"/>
          </p:nvPr>
        </p:nvSpPr>
        <p:spPr>
          <a:xfrm>
            <a:off x="926838" y="782771"/>
            <a:ext cx="6268800" cy="785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200"/>
              <a:buFont typeface="Times New Roman"/>
              <a:buNone/>
            </a:pPr>
            <a:r>
              <a:rPr b="1" lang="en-US">
                <a:latin typeface="Times New Roman"/>
                <a:ea typeface="Times New Roman"/>
                <a:cs typeface="Times New Roman"/>
                <a:sym typeface="Times New Roman"/>
              </a:rPr>
              <a:t>Who are we?</a:t>
            </a:r>
            <a:endParaRPr/>
          </a:p>
        </p:txBody>
      </p:sp>
      <p:pic>
        <p:nvPicPr>
          <p:cNvPr descr="A close up of a logo&#10;&#10;Description automatically generated" id="265" name="Google Shape;265;p7"/>
          <p:cNvPicPr preferRelativeResize="0"/>
          <p:nvPr/>
        </p:nvPicPr>
        <p:blipFill rotWithShape="1">
          <a:blip r:embed="rId3">
            <a:alphaModFix/>
          </a:blip>
          <a:srcRect b="0" l="0" r="0" t="0"/>
          <a:stretch/>
        </p:blipFill>
        <p:spPr>
          <a:xfrm>
            <a:off x="7075979" y="2066953"/>
            <a:ext cx="5116021" cy="3692197"/>
          </a:xfrm>
          <a:prstGeom prst="rect">
            <a:avLst/>
          </a:prstGeom>
          <a:noFill/>
          <a:ln>
            <a:noFill/>
          </a:ln>
        </p:spPr>
      </p:pic>
      <p:sp>
        <p:nvSpPr>
          <p:cNvPr id="266" name="Google Shape;266;p7"/>
          <p:cNvSpPr txBox="1"/>
          <p:nvPr>
            <p:ph idx="1" type="body"/>
          </p:nvPr>
        </p:nvSpPr>
        <p:spPr>
          <a:xfrm>
            <a:off x="453727" y="2410902"/>
            <a:ext cx="6891563" cy="32372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2"/>
              <a:buNone/>
            </a:pPr>
            <a:r>
              <a:rPr lang="en-US" sz="2402">
                <a:latin typeface="Times New Roman"/>
                <a:ea typeface="Times New Roman"/>
                <a:cs typeface="Times New Roman"/>
                <a:sym typeface="Times New Roman"/>
              </a:rPr>
              <a:t>Currently, we are a small e-commerce company with 50 - 60 employees. We are in the Bay Area, California. We offer web-based services that include photo and printing services to bring pictures to life. We currently have 10-15 corporate clients all over the US and 200 plus daily customer transactions over our websites. We are planning to expand our business in the next  year to other countries starting with Canada.</a:t>
            </a:r>
            <a:endParaRPr/>
          </a:p>
        </p:txBody>
      </p:sp>
      <p:pic>
        <p:nvPicPr>
          <p:cNvPr id="267" name="Google Shape;267;p7"/>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
        <p:nvSpPr>
          <p:cNvPr id="268" name="Google Shape;268;p7"/>
          <p:cNvSpPr txBox="1"/>
          <p:nvPr/>
        </p:nvSpPr>
        <p:spPr>
          <a:xfrm>
            <a:off x="9388561" y="5894860"/>
            <a:ext cx="166996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Times New Roman"/>
                <a:ea typeface="Times New Roman"/>
                <a:cs typeface="Times New Roman"/>
                <a:sym typeface="Times New Roman"/>
              </a:rPr>
              <a:t>Logo Credit : Shopify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51"/>
          <p:cNvSpPr/>
          <p:nvPr/>
        </p:nvSpPr>
        <p:spPr>
          <a:xfrm flipH="1" rot="10800000">
            <a:off x="578652" y="4501201"/>
            <a:ext cx="11034696" cy="18288"/>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62" name="Google Shape;862;p51"/>
          <p:cNvSpPr/>
          <p:nvPr/>
        </p:nvSpPr>
        <p:spPr>
          <a:xfrm>
            <a:off x="551550" y="1877950"/>
            <a:ext cx="10213500" cy="4433700"/>
          </a:xfrm>
          <a:prstGeom prst="rect">
            <a:avLst/>
          </a:prstGeom>
          <a:solidFill>
            <a:schemeClr val="lt1">
              <a:alpha val="49019"/>
            </a:schemeClr>
          </a:solidFill>
          <a:ln>
            <a:noFill/>
          </a:ln>
        </p:spPr>
        <p:txBody>
          <a:bodyPr anchorCtr="0" anchor="ctr" bIns="45700" lIns="91425" spcFirstLastPara="1" rIns="91425" wrap="square" tIns="45700">
            <a:noAutofit/>
          </a:bodyPr>
          <a:lstStyle/>
          <a:p>
            <a:pPr indent="0" lvl="0" marL="0" marR="0" rtl="0" algn="ctr">
              <a:lnSpc>
                <a:spcPct val="110000"/>
              </a:lnSpc>
              <a:spcBef>
                <a:spcPts val="1000"/>
              </a:spcBef>
              <a:spcAft>
                <a:spcPts val="0"/>
              </a:spcAft>
              <a:buClr>
                <a:srgbClr val="000000"/>
              </a:buClr>
              <a:buSzPts val="1100"/>
              <a:buFont typeface="Arial"/>
              <a:buNone/>
            </a:pPr>
            <a:r>
              <a:rPr b="1" i="0" lang="en-US" sz="2500" u="none" cap="none" strike="noStrike">
                <a:solidFill>
                  <a:schemeClr val="accent1"/>
                </a:solidFill>
                <a:latin typeface="Times New Roman"/>
                <a:ea typeface="Times New Roman"/>
                <a:cs typeface="Times New Roman"/>
                <a:sym typeface="Times New Roman"/>
              </a:rPr>
              <a:t>EPIC USER STORY</a:t>
            </a:r>
            <a:r>
              <a:rPr b="0" i="0" lang="en-US" sz="2500" u="none" cap="none" strike="noStrike">
                <a:solidFill>
                  <a:schemeClr val="dk1"/>
                </a:solidFill>
                <a:latin typeface="Times New Roman"/>
                <a:ea typeface="Times New Roman"/>
                <a:cs typeface="Times New Roman"/>
                <a:sym typeface="Times New Roman"/>
              </a:rPr>
              <a:t> </a:t>
            </a:r>
            <a:endParaRPr b="0" i="0" sz="2500" u="none" cap="none" strike="noStrike">
              <a:solidFill>
                <a:schemeClr val="dk1"/>
              </a:solidFill>
              <a:latin typeface="Times New Roman"/>
              <a:ea typeface="Times New Roman"/>
              <a:cs typeface="Times New Roman"/>
              <a:sym typeface="Times New Roman"/>
            </a:endParaRPr>
          </a:p>
          <a:p>
            <a:pPr indent="0" lvl="0" marL="0" marR="0" rtl="0" algn="ctr">
              <a:lnSpc>
                <a:spcPct val="110000"/>
              </a:lnSpc>
              <a:spcBef>
                <a:spcPts val="1000"/>
              </a:spcBef>
              <a:spcAft>
                <a:spcPts val="0"/>
              </a:spcAft>
              <a:buClr>
                <a:schemeClr val="dk1"/>
              </a:buClr>
              <a:buSzPts val="1100"/>
              <a:buFont typeface="Arial"/>
              <a:buNone/>
            </a:pPr>
            <a:r>
              <a:rPr b="0" i="0" lang="en-US" sz="2500" u="none" cap="none" strike="noStrike">
                <a:solidFill>
                  <a:schemeClr val="dk1"/>
                </a:solidFill>
                <a:latin typeface="Times New Roman"/>
                <a:ea typeface="Times New Roman"/>
                <a:cs typeface="Times New Roman"/>
                <a:sym typeface="Times New Roman"/>
              </a:rPr>
              <a:t>“</a:t>
            </a:r>
            <a:r>
              <a:rPr b="1" i="0" lang="en-US" sz="2500" u="none" cap="none" strike="noStrike">
                <a:solidFill>
                  <a:schemeClr val="dk1"/>
                </a:solidFill>
                <a:latin typeface="Times New Roman"/>
                <a:ea typeface="Times New Roman"/>
                <a:cs typeface="Times New Roman"/>
                <a:sym typeface="Times New Roman"/>
              </a:rPr>
              <a:t>As Eric (a</a:t>
            </a:r>
            <a:r>
              <a:rPr b="0" i="0" lang="en-US" sz="2500" u="none" cap="none" strike="noStrike">
                <a:solidFill>
                  <a:schemeClr val="dk1"/>
                </a:solidFill>
                <a:latin typeface="Times New Roman"/>
                <a:ea typeface="Times New Roman"/>
                <a:cs typeface="Times New Roman"/>
                <a:sym typeface="Times New Roman"/>
              </a:rPr>
              <a:t> creative designer), </a:t>
            </a:r>
            <a:r>
              <a:rPr b="1" i="0" lang="en-US" sz="2500" u="none" cap="none" strike="noStrike">
                <a:solidFill>
                  <a:schemeClr val="dk1"/>
                </a:solidFill>
                <a:latin typeface="Times New Roman"/>
                <a:ea typeface="Times New Roman"/>
                <a:cs typeface="Times New Roman"/>
                <a:sym typeface="Times New Roman"/>
              </a:rPr>
              <a:t>I want to</a:t>
            </a:r>
            <a:r>
              <a:rPr b="0" i="0" lang="en-US" sz="2500" u="none" cap="none" strike="noStrike">
                <a:solidFill>
                  <a:schemeClr val="dk1"/>
                </a:solidFill>
                <a:latin typeface="Times New Roman"/>
                <a:ea typeface="Times New Roman"/>
                <a:cs typeface="Times New Roman"/>
                <a:sym typeface="Times New Roman"/>
              </a:rPr>
              <a:t> design new products and collaborate with our technical team to improving our internal tools, and give feedback on improving our website </a:t>
            </a:r>
            <a:r>
              <a:rPr b="1" i="0" lang="en-US" sz="2500" u="none" cap="none" strike="noStrike">
                <a:solidFill>
                  <a:schemeClr val="dk1"/>
                </a:solidFill>
                <a:latin typeface="Times New Roman"/>
                <a:ea typeface="Times New Roman"/>
                <a:cs typeface="Times New Roman"/>
                <a:sym typeface="Times New Roman"/>
              </a:rPr>
              <a:t>so that</a:t>
            </a:r>
            <a:r>
              <a:rPr b="0" i="0" lang="en-US" sz="2500" u="none" cap="none" strike="noStrike">
                <a:solidFill>
                  <a:schemeClr val="dk1"/>
                </a:solidFill>
                <a:latin typeface="Times New Roman"/>
                <a:ea typeface="Times New Roman"/>
                <a:cs typeface="Times New Roman"/>
                <a:sym typeface="Times New Roman"/>
              </a:rPr>
              <a:t> we can meet our customer needs.”   </a:t>
            </a:r>
            <a:endParaRPr b="0" i="0" sz="2500" u="none" cap="none" strike="noStrike">
              <a:solidFill>
                <a:schemeClr val="dk1"/>
              </a:solidFill>
              <a:latin typeface="Times New Roman"/>
              <a:ea typeface="Times New Roman"/>
              <a:cs typeface="Times New Roman"/>
              <a:sym typeface="Times New Roman"/>
            </a:endParaRPr>
          </a:p>
          <a:p>
            <a:pPr indent="0" lvl="0" marL="0" marR="0" rtl="0" algn="ctr">
              <a:lnSpc>
                <a:spcPct val="110000"/>
              </a:lnSpc>
              <a:spcBef>
                <a:spcPts val="1000"/>
              </a:spcBef>
              <a:spcAft>
                <a:spcPts val="0"/>
              </a:spcAft>
              <a:buClr>
                <a:schemeClr val="dk1"/>
              </a:buClr>
              <a:buSzPts val="1100"/>
              <a:buFont typeface="Arial"/>
              <a:buNone/>
            </a:pPr>
            <a:r>
              <a:t/>
            </a:r>
            <a:endParaRPr b="0" i="0" sz="2500" u="none" cap="none" strike="noStrike">
              <a:solidFill>
                <a:schemeClr val="dk1"/>
              </a:solidFill>
              <a:latin typeface="Times New Roman"/>
              <a:ea typeface="Times New Roman"/>
              <a:cs typeface="Times New Roman"/>
              <a:sym typeface="Times New Roman"/>
            </a:endParaRPr>
          </a:p>
          <a:p>
            <a:pPr indent="0" lvl="0" marL="0" marR="0" rtl="0" algn="ctr">
              <a:lnSpc>
                <a:spcPct val="110000"/>
              </a:lnSpc>
              <a:spcBef>
                <a:spcPts val="1000"/>
              </a:spcBef>
              <a:spcAft>
                <a:spcPts val="0"/>
              </a:spcAft>
              <a:buClr>
                <a:srgbClr val="000000"/>
              </a:buClr>
              <a:buSzPts val="1100"/>
              <a:buFont typeface="Arial"/>
              <a:buNone/>
            </a:pPr>
            <a:r>
              <a:rPr b="1" i="0" lang="en-US" sz="2500" u="none" cap="none" strike="noStrike">
                <a:solidFill>
                  <a:schemeClr val="accent1"/>
                </a:solidFill>
                <a:latin typeface="Times New Roman"/>
                <a:ea typeface="Times New Roman"/>
                <a:cs typeface="Times New Roman"/>
                <a:sym typeface="Times New Roman"/>
              </a:rPr>
              <a:t>ACCEPTANCE CRITERIA</a:t>
            </a:r>
            <a:r>
              <a:rPr b="0" i="0" lang="en-US" sz="2500" u="none" cap="none" strike="noStrike">
                <a:solidFill>
                  <a:schemeClr val="dk1"/>
                </a:solidFill>
                <a:latin typeface="Times New Roman"/>
                <a:ea typeface="Times New Roman"/>
                <a:cs typeface="Times New Roman"/>
                <a:sym typeface="Times New Roman"/>
              </a:rPr>
              <a:t> </a:t>
            </a:r>
            <a:endParaRPr b="0" i="0" sz="2500" u="none" cap="none" strike="noStrike">
              <a:solidFill>
                <a:schemeClr val="dk1"/>
              </a:solidFill>
              <a:latin typeface="Times New Roman"/>
              <a:ea typeface="Times New Roman"/>
              <a:cs typeface="Times New Roman"/>
              <a:sym typeface="Times New Roman"/>
            </a:endParaRPr>
          </a:p>
          <a:p>
            <a:pPr indent="0" lvl="0" marL="0" marR="0" rtl="0" algn="ctr">
              <a:lnSpc>
                <a:spcPct val="110000"/>
              </a:lnSpc>
              <a:spcBef>
                <a:spcPts val="1000"/>
              </a:spcBef>
              <a:spcAft>
                <a:spcPts val="0"/>
              </a:spcAft>
              <a:buClr>
                <a:schemeClr val="dk1"/>
              </a:buClr>
              <a:buSzPts val="1100"/>
              <a:buFont typeface="Arial"/>
              <a:buNone/>
            </a:pPr>
            <a:r>
              <a:rPr b="0" i="0" lang="en-US" sz="2500" u="none" cap="none" strike="noStrike">
                <a:solidFill>
                  <a:schemeClr val="dk1"/>
                </a:solidFill>
                <a:latin typeface="Times New Roman"/>
                <a:ea typeface="Times New Roman"/>
                <a:cs typeface="Times New Roman"/>
                <a:sym typeface="Times New Roman"/>
              </a:rPr>
              <a:t> The system should be flexible to support creation of new products and redesign existing features.</a:t>
            </a:r>
            <a:endParaRPr b="0" i="0" sz="2500" u="none" cap="none" strike="noStrike">
              <a:solidFill>
                <a:schemeClr val="lt1"/>
              </a:solidFill>
              <a:latin typeface="Times New Roman"/>
              <a:ea typeface="Times New Roman"/>
              <a:cs typeface="Times New Roman"/>
              <a:sym typeface="Times New Roman"/>
            </a:endParaRPr>
          </a:p>
        </p:txBody>
      </p:sp>
      <p:sp>
        <p:nvSpPr>
          <p:cNvPr id="863" name="Google Shape;863;p51"/>
          <p:cNvSpPr txBox="1"/>
          <p:nvPr>
            <p:ph type="title"/>
          </p:nvPr>
        </p:nvSpPr>
        <p:spPr>
          <a:xfrm>
            <a:off x="901689" y="405575"/>
            <a:ext cx="10533300" cy="1371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5) Eric - Creative Designer (Internal User) </a:t>
            </a:r>
            <a:endParaRPr/>
          </a:p>
        </p:txBody>
      </p:sp>
      <p:sp>
        <p:nvSpPr>
          <p:cNvPr id="864" name="Google Shape;864;p51"/>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865" name="Google Shape;865;p51"/>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sp>
        <p:nvSpPr>
          <p:cNvPr id="870" name="Google Shape;870;g701990219a_1_0"/>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71" name="Google Shape;871;g701990219a_1_0"/>
          <p:cNvSpPr/>
          <p:nvPr/>
        </p:nvSpPr>
        <p:spPr>
          <a:xfrm>
            <a:off x="3967163" y="1997075"/>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venir"/>
              <a:ea typeface="Avenir"/>
              <a:cs typeface="Avenir"/>
              <a:sym typeface="Avenir"/>
            </a:endParaRPr>
          </a:p>
        </p:txBody>
      </p:sp>
      <p:graphicFrame>
        <p:nvGraphicFramePr>
          <p:cNvPr id="872" name="Google Shape;872;g701990219a_1_0"/>
          <p:cNvGraphicFramePr/>
          <p:nvPr/>
        </p:nvGraphicFramePr>
        <p:xfrm>
          <a:off x="578656" y="1671416"/>
          <a:ext cx="3000000" cy="3000000"/>
        </p:xfrm>
        <a:graphic>
          <a:graphicData uri="http://schemas.openxmlformats.org/drawingml/2006/table">
            <a:tbl>
              <a:tblPr bandRow="1" firstRow="1">
                <a:noFill/>
                <a:tableStyleId>{B53F7E2C-10E2-45EE-9147-5FF44C9B2E7B}</a:tableStyleId>
              </a:tblPr>
              <a:tblGrid>
                <a:gridCol w="599125"/>
                <a:gridCol w="5090300"/>
                <a:gridCol w="5445600"/>
              </a:tblGrid>
              <a:tr h="506000">
                <a:tc>
                  <a:txBody>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00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1400" u="none" cap="none" strike="noStrike"/>
                    </a:p>
                  </a:txBody>
                  <a:tcPr marT="45725" marB="45725" marR="91450" marL="91450"/>
                </a:tc>
              </a:tr>
              <a:tr h="1247050">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5.1</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a:t>
                      </a:r>
                      <a:r>
                        <a:rPr b="1" i="0" lang="en-US" sz="2000" u="none" cap="none" strike="noStrike">
                          <a:solidFill>
                            <a:srgbClr val="000000"/>
                          </a:solidFill>
                          <a:latin typeface="Times New Roman"/>
                          <a:ea typeface="Times New Roman"/>
                          <a:cs typeface="Times New Roman"/>
                          <a:sym typeface="Times New Roman"/>
                        </a:rPr>
                        <a:t>As Eric </a:t>
                      </a:r>
                      <a:r>
                        <a:rPr i="0" lang="en-US" sz="2000" u="none" cap="none" strike="noStrike">
                          <a:solidFill>
                            <a:srgbClr val="000000"/>
                          </a:solidFill>
                          <a:latin typeface="Times New Roman"/>
                          <a:ea typeface="Times New Roman"/>
                          <a:cs typeface="Times New Roman"/>
                          <a:sym typeface="Times New Roman"/>
                        </a:rPr>
                        <a:t>(a</a:t>
                      </a:r>
                      <a:r>
                        <a:rPr b="1" i="0" lang="en-US" sz="2000" u="none" cap="none" strike="noStrike">
                          <a:solidFill>
                            <a:srgbClr val="000000"/>
                          </a:solidFill>
                          <a:latin typeface="Times New Roman"/>
                          <a:ea typeface="Times New Roman"/>
                          <a:cs typeface="Times New Roman"/>
                          <a:sym typeface="Times New Roman"/>
                        </a:rPr>
                        <a:t> </a:t>
                      </a:r>
                      <a:r>
                        <a:rPr b="0" i="0" lang="en-US" sz="2000" u="none" cap="none" strike="noStrike">
                          <a:solidFill>
                            <a:srgbClr val="000000"/>
                          </a:solidFill>
                          <a:latin typeface="Times New Roman"/>
                          <a:ea typeface="Times New Roman"/>
                          <a:cs typeface="Times New Roman"/>
                          <a:sym typeface="Times New Roman"/>
                        </a:rPr>
                        <a:t>creative designer)</a:t>
                      </a:r>
                      <a:r>
                        <a:rPr b="1" i="0" lang="en-US" sz="2000" u="none" cap="none" strike="noStrike">
                          <a:solidFill>
                            <a:srgbClr val="000000"/>
                          </a:solidFill>
                          <a:latin typeface="Times New Roman"/>
                          <a:ea typeface="Times New Roman"/>
                          <a:cs typeface="Times New Roman"/>
                          <a:sym typeface="Times New Roman"/>
                        </a:rPr>
                        <a:t>, I want </a:t>
                      </a:r>
                      <a:r>
                        <a:rPr b="0" i="0" lang="en-US" sz="2000" u="none" cap="none" strike="noStrike">
                          <a:solidFill>
                            <a:srgbClr val="000000"/>
                          </a:solidFill>
                          <a:latin typeface="Times New Roman"/>
                          <a:ea typeface="Times New Roman"/>
                          <a:cs typeface="Times New Roman"/>
                          <a:sym typeface="Times New Roman"/>
                        </a:rPr>
                        <a:t>to view </a:t>
                      </a:r>
                      <a:r>
                        <a:rPr lang="en-US" sz="2000" u="none" cap="none" strike="noStrike">
                          <a:solidFill>
                            <a:srgbClr val="000000"/>
                          </a:solidFill>
                          <a:latin typeface="Times New Roman"/>
                          <a:ea typeface="Times New Roman"/>
                          <a:cs typeface="Times New Roman"/>
                          <a:sym typeface="Times New Roman"/>
                        </a:rPr>
                        <a:t>the real time dashboards</a:t>
                      </a:r>
                      <a:r>
                        <a:rPr b="0" i="0" lang="en-US" sz="2000" u="none" cap="none" strike="noStrike">
                          <a:solidFill>
                            <a:srgbClr val="000000"/>
                          </a:solidFill>
                          <a:latin typeface="Times New Roman"/>
                          <a:ea typeface="Times New Roman"/>
                          <a:cs typeface="Times New Roman"/>
                          <a:sym typeface="Times New Roman"/>
                        </a:rPr>
                        <a:t> so that I can analyze performance of Picturesque ”</a:t>
                      </a:r>
                      <a:endParaRPr sz="20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The system should have a downstream visualization tool support to informative dashboard creation and to reduce the data refresh lag time to no more than 10 mins.</a:t>
                      </a:r>
                      <a:endParaRPr sz="2000" u="none" cap="none" strike="noStrike"/>
                    </a:p>
                  </a:txBody>
                  <a:tcPr marT="63500" marB="63500" marR="63500" marL="63500"/>
                </a:tc>
              </a:tr>
              <a:tr h="11420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5.2</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a:t>
                      </a:r>
                      <a:r>
                        <a:rPr b="1" i="0" lang="en-US" sz="2000" u="none" cap="none" strike="noStrike">
                          <a:solidFill>
                            <a:srgbClr val="000000"/>
                          </a:solidFill>
                          <a:latin typeface="Times New Roman"/>
                          <a:ea typeface="Times New Roman"/>
                          <a:cs typeface="Times New Roman"/>
                          <a:sym typeface="Times New Roman"/>
                        </a:rPr>
                        <a:t>As Eric </a:t>
                      </a:r>
                      <a:r>
                        <a:rPr i="0" lang="en-US" sz="2000" u="none" cap="none" strike="noStrike">
                          <a:solidFill>
                            <a:srgbClr val="000000"/>
                          </a:solidFill>
                          <a:latin typeface="Times New Roman"/>
                          <a:ea typeface="Times New Roman"/>
                          <a:cs typeface="Times New Roman"/>
                          <a:sym typeface="Times New Roman"/>
                        </a:rPr>
                        <a:t>(a </a:t>
                      </a:r>
                      <a:r>
                        <a:rPr b="0" i="0" lang="en-US" sz="2000" u="none" cap="none" strike="noStrike">
                          <a:solidFill>
                            <a:srgbClr val="000000"/>
                          </a:solidFill>
                          <a:latin typeface="Times New Roman"/>
                          <a:ea typeface="Times New Roman"/>
                          <a:cs typeface="Times New Roman"/>
                          <a:sym typeface="Times New Roman"/>
                        </a:rPr>
                        <a:t>creative designer),  </a:t>
                      </a:r>
                      <a:r>
                        <a:rPr b="1" i="0" lang="en-US" sz="2000" u="none" cap="none" strike="noStrike">
                          <a:solidFill>
                            <a:srgbClr val="000000"/>
                          </a:solidFill>
                          <a:latin typeface="Times New Roman"/>
                          <a:ea typeface="Times New Roman"/>
                          <a:cs typeface="Times New Roman"/>
                          <a:sym typeface="Times New Roman"/>
                        </a:rPr>
                        <a:t>I want </a:t>
                      </a:r>
                      <a:r>
                        <a:rPr b="0" i="0" lang="en-US" sz="2000" u="none" cap="none" strike="noStrike">
                          <a:solidFill>
                            <a:srgbClr val="000000"/>
                          </a:solidFill>
                          <a:latin typeface="Times New Roman"/>
                          <a:ea typeface="Times New Roman"/>
                          <a:cs typeface="Times New Roman"/>
                          <a:sym typeface="Times New Roman"/>
                        </a:rPr>
                        <a:t>to design new products</a:t>
                      </a:r>
                      <a:r>
                        <a:rPr lang="en-US" sz="2000" u="none" cap="none" strike="noStrike">
                          <a:solidFill>
                            <a:srgbClr val="000000"/>
                          </a:solidFill>
                          <a:latin typeface="Times New Roman"/>
                          <a:ea typeface="Times New Roman"/>
                          <a:cs typeface="Times New Roman"/>
                          <a:sym typeface="Times New Roman"/>
                        </a:rPr>
                        <a:t> </a:t>
                      </a:r>
                      <a:r>
                        <a:rPr b="1" lang="en-US" sz="2000" u="none" cap="none" strike="noStrike">
                          <a:solidFill>
                            <a:srgbClr val="000000"/>
                          </a:solidFill>
                          <a:latin typeface="Times New Roman"/>
                          <a:ea typeface="Times New Roman"/>
                          <a:cs typeface="Times New Roman"/>
                          <a:sym typeface="Times New Roman"/>
                        </a:rPr>
                        <a:t>so that </a:t>
                      </a:r>
                      <a:r>
                        <a:rPr lang="en-US" sz="2000" u="none" cap="none" strike="noStrike">
                          <a:solidFill>
                            <a:srgbClr val="000000"/>
                          </a:solidFill>
                          <a:latin typeface="Times New Roman"/>
                          <a:ea typeface="Times New Roman"/>
                          <a:cs typeface="Times New Roman"/>
                          <a:sym typeface="Times New Roman"/>
                        </a:rPr>
                        <a:t>we improve our services.</a:t>
                      </a:r>
                      <a:r>
                        <a:rPr b="0" i="0" lang="en-US" sz="2000" u="none" cap="none" strike="noStrike">
                          <a:solidFill>
                            <a:srgbClr val="000000"/>
                          </a:solidFill>
                          <a:latin typeface="Times New Roman"/>
                          <a:ea typeface="Times New Roman"/>
                          <a:cs typeface="Times New Roman"/>
                          <a:sym typeface="Times New Roman"/>
                        </a:rPr>
                        <a:t>”</a:t>
                      </a:r>
                      <a:endParaRPr sz="2000" u="none" cap="none" strike="noStrike"/>
                    </a:p>
                  </a:txBody>
                  <a:tcPr marT="63500" marB="63500" marR="63500" marL="63500"/>
                </a:tc>
                <a:tc>
                  <a:txBody>
                    <a:bodyPr/>
                    <a:lstStyle/>
                    <a:p>
                      <a:pPr indent="0" lvl="0" marL="0" marR="0" rtl="0" algn="l">
                        <a:lnSpc>
                          <a:spcPct val="100000"/>
                        </a:lnSpc>
                        <a:spcBef>
                          <a:spcPts val="0"/>
                        </a:spcBef>
                        <a:spcAft>
                          <a:spcPts val="0"/>
                        </a:spcAft>
                        <a:buClr>
                          <a:schemeClr val="dk1"/>
                        </a:buClr>
                        <a:buSzPts val="2000"/>
                        <a:buFont typeface="Arial"/>
                        <a:buNone/>
                      </a:pPr>
                      <a:r>
                        <a:rPr lang="en-US" sz="2000" u="none" cap="none" strike="noStrike">
                          <a:latin typeface="Times New Roman"/>
                          <a:ea typeface="Times New Roman"/>
                          <a:cs typeface="Times New Roman"/>
                          <a:sym typeface="Times New Roman"/>
                        </a:rPr>
                        <a:t>The system be should have a flexible data model  and be able to map to latest tools launched in the market.[</a:t>
                      </a:r>
                      <a:r>
                        <a:rPr lang="en-US" sz="2000">
                          <a:latin typeface="Times New Roman"/>
                          <a:ea typeface="Times New Roman"/>
                          <a:cs typeface="Times New Roman"/>
                          <a:sym typeface="Times New Roman"/>
                        </a:rPr>
                        <a:t>60</a:t>
                      </a:r>
                      <a:r>
                        <a:rPr lang="en-US" sz="2000" u="none" cap="none" strike="noStrike">
                          <a:latin typeface="Times New Roman"/>
                          <a:ea typeface="Times New Roman"/>
                          <a:cs typeface="Times New Roman"/>
                          <a:sym typeface="Times New Roman"/>
                        </a:rPr>
                        <a:t>]</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r>
              <a:tr h="1492775">
                <a:tc>
                  <a:txBody>
                    <a:bodyPr/>
                    <a:lstStyle/>
                    <a:p>
                      <a:pPr indent="0" lvl="0" marL="0" marR="0" rtl="0" algn="l">
                        <a:lnSpc>
                          <a:spcPct val="100000"/>
                        </a:lnSpc>
                        <a:spcBef>
                          <a:spcPts val="0"/>
                        </a:spcBef>
                        <a:spcAft>
                          <a:spcPts val="0"/>
                        </a:spcAft>
                        <a:buClr>
                          <a:srgbClr val="000000"/>
                        </a:buClr>
                        <a:buSzPts val="2000"/>
                        <a:buFont typeface="Arial"/>
                        <a:buNone/>
                      </a:pPr>
                      <a:r>
                        <a:rPr lang="en-US" sz="2000" u="none" cap="none" strike="noStrike">
                          <a:solidFill>
                            <a:srgbClr val="000000"/>
                          </a:solidFill>
                          <a:latin typeface="Times New Roman"/>
                          <a:ea typeface="Times New Roman"/>
                          <a:cs typeface="Times New Roman"/>
                          <a:sym typeface="Times New Roman"/>
                        </a:rPr>
                        <a:t>5.3</a:t>
                      </a:r>
                      <a:endParaRPr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2000"/>
                        <a:buFont typeface="Arial"/>
                        <a:buNone/>
                      </a:pPr>
                      <a:r>
                        <a:rPr b="1" lang="en-US" sz="2000" u="none" cap="none" strike="noStrike">
                          <a:latin typeface="Times New Roman"/>
                          <a:ea typeface="Times New Roman"/>
                          <a:cs typeface="Times New Roman"/>
                          <a:sym typeface="Times New Roman"/>
                        </a:rPr>
                        <a:t>As Eric</a:t>
                      </a:r>
                      <a:r>
                        <a:rPr lang="en-US" sz="2000" u="none" cap="none" strike="noStrike">
                          <a:latin typeface="Times New Roman"/>
                          <a:ea typeface="Times New Roman"/>
                          <a:cs typeface="Times New Roman"/>
                          <a:sym typeface="Times New Roman"/>
                        </a:rPr>
                        <a:t> (a</a:t>
                      </a:r>
                      <a:r>
                        <a:rPr b="1" lang="en-US" sz="2000" u="none" cap="none" strike="noStrike">
                          <a:latin typeface="Times New Roman"/>
                          <a:ea typeface="Times New Roman"/>
                          <a:cs typeface="Times New Roman"/>
                          <a:sym typeface="Times New Roman"/>
                        </a:rPr>
                        <a:t> </a:t>
                      </a:r>
                      <a:r>
                        <a:rPr lang="en-US" sz="2000" u="none" cap="none" strike="noStrike">
                          <a:latin typeface="Times New Roman"/>
                          <a:ea typeface="Times New Roman"/>
                          <a:cs typeface="Times New Roman"/>
                          <a:sym typeface="Times New Roman"/>
                        </a:rPr>
                        <a:t>creative designer),  </a:t>
                      </a:r>
                      <a:r>
                        <a:rPr b="1" lang="en-US" sz="2000" u="none" cap="none" strike="noStrike">
                          <a:latin typeface="Times New Roman"/>
                          <a:ea typeface="Times New Roman"/>
                          <a:cs typeface="Times New Roman"/>
                          <a:sym typeface="Times New Roman"/>
                        </a:rPr>
                        <a:t>I want </a:t>
                      </a:r>
                      <a:r>
                        <a:rPr lang="en-US" sz="2000" u="none" cap="none" strike="noStrike">
                          <a:latin typeface="Times New Roman"/>
                          <a:ea typeface="Times New Roman"/>
                          <a:cs typeface="Times New Roman"/>
                          <a:sym typeface="Times New Roman"/>
                        </a:rPr>
                        <a:t>to collaborate with our technical team to improving our internal tools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we constantly keep reviewing our website.”</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2000"/>
                        <a:buFont typeface="Arial"/>
                        <a:buNone/>
                      </a:pPr>
                      <a:r>
                        <a:rPr lang="en-US" sz="2000" u="none" cap="none" strike="noStrike">
                          <a:latin typeface="Times New Roman"/>
                          <a:ea typeface="Times New Roman"/>
                          <a:cs typeface="Times New Roman"/>
                          <a:sym typeface="Times New Roman"/>
                        </a:rPr>
                        <a:t>The system redesigning should be an easy and flexible task so that the changes can be made easily to evaluate the system credibility.</a:t>
                      </a:r>
                      <a:endParaRPr b="0" i="0" sz="2000" u="none" cap="none" strike="noStrike">
                        <a:solidFill>
                          <a:srgbClr val="000000"/>
                        </a:solidFill>
                        <a:latin typeface="Times New Roman"/>
                        <a:ea typeface="Times New Roman"/>
                        <a:cs typeface="Times New Roman"/>
                        <a:sym typeface="Times New Roman"/>
                      </a:endParaRPr>
                    </a:p>
                  </a:txBody>
                  <a:tcPr marT="63500" marB="63500" marR="63500" marL="63500"/>
                </a:tc>
              </a:tr>
            </a:tbl>
          </a:graphicData>
        </a:graphic>
      </p:graphicFrame>
      <p:pic>
        <p:nvPicPr>
          <p:cNvPr id="873" name="Google Shape;873;g701990219a_1_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874" name="Google Shape;874;g701990219a_1_0"/>
          <p:cNvSpPr txBox="1"/>
          <p:nvPr>
            <p:ph type="title"/>
          </p:nvPr>
        </p:nvSpPr>
        <p:spPr>
          <a:xfrm>
            <a:off x="780102" y="740933"/>
            <a:ext cx="10631700" cy="1021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Eric - Creative Designer (Internal User) </a:t>
            </a:r>
            <a:endParaRPr/>
          </a:p>
        </p:txBody>
      </p:sp>
      <p:sp>
        <p:nvSpPr>
          <p:cNvPr id="875" name="Google Shape;875;g701990219a_1_0"/>
          <p:cNvSpPr txBox="1"/>
          <p:nvPr/>
        </p:nvSpPr>
        <p:spPr>
          <a:xfrm>
            <a:off x="498015" y="6566404"/>
            <a:ext cx="4917300" cy="26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60</a:t>
            </a:r>
            <a:r>
              <a:rPr b="0" i="0" lang="en-US" sz="1100" u="none" cap="none" strike="noStrike">
                <a:solidFill>
                  <a:srgbClr val="6D1D6B"/>
                </a:solidFill>
                <a:latin typeface="Times New Roman"/>
                <a:ea typeface="Times New Roman"/>
                <a:cs typeface="Times New Roman"/>
                <a:sym typeface="Times New Roman"/>
              </a:rPr>
              <a:t>] </a:t>
            </a:r>
            <a:r>
              <a:rPr b="0" i="0" lang="en-US" sz="1100" u="sng" cap="none" strike="noStrike">
                <a:solidFill>
                  <a:srgbClr val="6D1D6B"/>
                </a:solidFill>
                <a:latin typeface="Times New Roman"/>
                <a:ea typeface="Times New Roman"/>
                <a:cs typeface="Times New Roman"/>
                <a:sym typeface="Times New Roman"/>
                <a:hlinkClick r:id="rId4"/>
              </a:rPr>
              <a:t>https://www.mongodb.com/compare/mongodb-mysql</a:t>
            </a:r>
            <a:endParaRPr b="0" i="0" sz="11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pic>
        <p:nvPicPr>
          <p:cNvPr id="881" name="Google Shape;881;g701d79d6aa_2_24"/>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882" name="Google Shape;882;g701d79d6aa_2_24"/>
          <p:cNvSpPr txBox="1"/>
          <p:nvPr>
            <p:ph idx="1" type="body"/>
          </p:nvPr>
        </p:nvSpPr>
        <p:spPr>
          <a:xfrm>
            <a:off x="706575" y="1953500"/>
            <a:ext cx="10577100" cy="42186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1000"/>
              </a:spcBef>
              <a:spcAft>
                <a:spcPts val="0"/>
              </a:spcAft>
              <a:buSzPts val="1800"/>
              <a:buNone/>
            </a:pPr>
            <a:r>
              <a:rPr b="1" lang="en-US" sz="2500">
                <a:solidFill>
                  <a:schemeClr val="accent1"/>
                </a:solidFill>
                <a:latin typeface="Times New Roman"/>
                <a:ea typeface="Times New Roman"/>
                <a:cs typeface="Times New Roman"/>
                <a:sym typeface="Times New Roman"/>
              </a:rPr>
              <a:t>EPIC USER STORY</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ctr">
              <a:lnSpc>
                <a:spcPct val="115000"/>
              </a:lnSpc>
              <a:spcBef>
                <a:spcPts val="0"/>
              </a:spcBef>
              <a:spcAft>
                <a:spcPts val="0"/>
              </a:spcAft>
              <a:buSzPts val="1800"/>
              <a:buNone/>
            </a:pPr>
            <a:r>
              <a:rPr lang="en-US" sz="2500">
                <a:latin typeface="Times New Roman"/>
                <a:ea typeface="Times New Roman"/>
                <a:cs typeface="Times New Roman"/>
                <a:sym typeface="Times New Roman"/>
              </a:rPr>
              <a:t>“</a:t>
            </a:r>
            <a:r>
              <a:rPr b="1" lang="en-US" sz="2500">
                <a:latin typeface="Times New Roman"/>
                <a:ea typeface="Times New Roman"/>
                <a:cs typeface="Times New Roman"/>
                <a:sym typeface="Times New Roman"/>
              </a:rPr>
              <a:t>As </a:t>
            </a:r>
            <a:r>
              <a:rPr b="1" lang="en-US" sz="2500">
                <a:latin typeface="Times New Roman"/>
                <a:ea typeface="Times New Roman"/>
                <a:cs typeface="Times New Roman"/>
                <a:sym typeface="Times New Roman"/>
              </a:rPr>
              <a:t>Sheila</a:t>
            </a:r>
            <a:r>
              <a:rPr lang="en-US" sz="2500">
                <a:latin typeface="Times New Roman"/>
                <a:ea typeface="Times New Roman"/>
                <a:cs typeface="Times New Roman"/>
                <a:sym typeface="Times New Roman"/>
              </a:rPr>
              <a:t> (a backend developer), </a:t>
            </a:r>
            <a:r>
              <a:rPr b="1" lang="en-US" sz="2500">
                <a:latin typeface="Times New Roman"/>
                <a:ea typeface="Times New Roman"/>
                <a:cs typeface="Times New Roman"/>
                <a:sym typeface="Times New Roman"/>
              </a:rPr>
              <a:t>I want</a:t>
            </a:r>
            <a:r>
              <a:rPr lang="en-US" sz="2500">
                <a:latin typeface="Times New Roman"/>
                <a:ea typeface="Times New Roman"/>
                <a:cs typeface="Times New Roman"/>
                <a:sym typeface="Times New Roman"/>
              </a:rPr>
              <a:t> a database that supports different format of data in a dataset, be always online with low latency and can be easily integrated with my code base, </a:t>
            </a:r>
            <a:r>
              <a:rPr b="1" lang="en-US" sz="2500">
                <a:latin typeface="Times New Roman"/>
                <a:ea typeface="Times New Roman"/>
                <a:cs typeface="Times New Roman"/>
                <a:sym typeface="Times New Roman"/>
              </a:rPr>
              <a:t>so that</a:t>
            </a:r>
            <a:r>
              <a:rPr lang="en-US" sz="2500">
                <a:latin typeface="Times New Roman"/>
                <a:ea typeface="Times New Roman"/>
                <a:cs typeface="Times New Roman"/>
                <a:sym typeface="Times New Roman"/>
              </a:rPr>
              <a:t> I can build reliable and fast backend with rich features.”</a:t>
            </a:r>
            <a:endParaRPr sz="1000">
              <a:latin typeface="Times New Roman"/>
              <a:ea typeface="Times New Roman"/>
              <a:cs typeface="Times New Roman"/>
              <a:sym typeface="Times New Roman"/>
            </a:endParaRPr>
          </a:p>
          <a:p>
            <a:pPr indent="0" lvl="0" marL="0" rtl="0" algn="ctr">
              <a:lnSpc>
                <a:spcPct val="115000"/>
              </a:lnSpc>
              <a:spcBef>
                <a:spcPts val="1600"/>
              </a:spcBef>
              <a:spcAft>
                <a:spcPts val="0"/>
              </a:spcAft>
              <a:buSzPts val="1800"/>
              <a:buNone/>
            </a:pPr>
            <a:r>
              <a:rPr b="1" lang="en-US" sz="2500">
                <a:solidFill>
                  <a:schemeClr val="dk2"/>
                </a:solidFill>
                <a:latin typeface="Times New Roman"/>
                <a:ea typeface="Times New Roman"/>
                <a:cs typeface="Times New Roman"/>
                <a:sym typeface="Times New Roman"/>
              </a:rPr>
              <a:t>ACCEPTANCE CRITERIA</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indent="0" lvl="0" marL="0" rtl="0" algn="ctr">
              <a:lnSpc>
                <a:spcPct val="115000"/>
              </a:lnSpc>
              <a:spcBef>
                <a:spcPts val="1000"/>
              </a:spcBef>
              <a:spcAft>
                <a:spcPts val="0"/>
              </a:spcAft>
              <a:buSzPts val="1800"/>
              <a:buNone/>
            </a:pPr>
            <a:r>
              <a:rPr lang="en-US" sz="2500">
                <a:solidFill>
                  <a:srgbClr val="263238"/>
                </a:solidFill>
                <a:latin typeface="Times New Roman"/>
                <a:ea typeface="Times New Roman"/>
                <a:cs typeface="Times New Roman"/>
                <a:sym typeface="Times New Roman"/>
              </a:rPr>
              <a:t>The system should reach high availability of SLA, medium latency of common CRUD operation should be lower than 10ms, and it should have official driver for languages used by Picturesque.</a:t>
            </a:r>
            <a:endParaRPr sz="2500">
              <a:latin typeface="Times New Roman"/>
              <a:ea typeface="Times New Roman"/>
              <a:cs typeface="Times New Roman"/>
              <a:sym typeface="Times New Roman"/>
            </a:endParaRPr>
          </a:p>
        </p:txBody>
      </p:sp>
      <p:sp>
        <p:nvSpPr>
          <p:cNvPr id="883" name="Google Shape;883;g701d79d6aa_2_24"/>
          <p:cNvSpPr txBox="1"/>
          <p:nvPr>
            <p:ph type="title"/>
          </p:nvPr>
        </p:nvSpPr>
        <p:spPr>
          <a:xfrm>
            <a:off x="827394" y="677800"/>
            <a:ext cx="10168200" cy="11796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1600"/>
              </a:spcAft>
              <a:buSzPts val="4000"/>
              <a:buNone/>
            </a:pPr>
            <a:r>
              <a:rPr b="1" lang="en-US">
                <a:latin typeface="Times New Roman"/>
                <a:ea typeface="Times New Roman"/>
                <a:cs typeface="Times New Roman"/>
                <a:sym typeface="Times New Roman"/>
              </a:rPr>
              <a:t>6. Sheila - Backend Developer (Internal User)</a:t>
            </a:r>
            <a:endParaRPr/>
          </a:p>
        </p:txBody>
      </p:sp>
      <p:sp>
        <p:nvSpPr>
          <p:cNvPr id="884" name="Google Shape;884;g701d79d6aa_2_24"/>
          <p:cNvSpPr/>
          <p:nvPr/>
        </p:nvSpPr>
        <p:spPr>
          <a:xfrm flipH="1" rot="10800000">
            <a:off x="578702" y="4256264"/>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54"/>
          <p:cNvSpPr/>
          <p:nvPr/>
        </p:nvSpPr>
        <p:spPr>
          <a:xfrm flipH="1" rot="10800000">
            <a:off x="578652" y="4501201"/>
            <a:ext cx="11034696" cy="18288"/>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90" name="Google Shape;890;p54"/>
          <p:cNvSpPr/>
          <p:nvPr/>
        </p:nvSpPr>
        <p:spPr>
          <a:xfrm>
            <a:off x="494784" y="764424"/>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891" name="Google Shape;891;p54"/>
          <p:cNvGraphicFramePr/>
          <p:nvPr/>
        </p:nvGraphicFramePr>
        <p:xfrm>
          <a:off x="655175" y="1950066"/>
          <a:ext cx="3000000" cy="3000000"/>
        </p:xfrm>
        <a:graphic>
          <a:graphicData uri="http://schemas.openxmlformats.org/drawingml/2006/table">
            <a:tbl>
              <a:tblPr bandRow="1" firstRow="1">
                <a:noFill/>
                <a:tableStyleId>{B53F7E2C-10E2-45EE-9147-5FF44C9B2E7B}</a:tableStyleId>
              </a:tblPr>
              <a:tblGrid>
                <a:gridCol w="805775"/>
                <a:gridCol w="5765575"/>
                <a:gridCol w="4310275"/>
              </a:tblGrid>
              <a:tr h="426325">
                <a:tc>
                  <a:txBody>
                    <a:bodyPr/>
                    <a:lstStyle/>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2000" u="none" cap="none" strike="noStrike"/>
                    </a:p>
                  </a:txBody>
                  <a:tcPr marT="45725" marB="45725" marR="91450" marL="91450"/>
                </a:tc>
              </a:tr>
              <a:tr h="976150">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6.1</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Sheila </a:t>
                      </a:r>
                      <a:r>
                        <a:rPr lang="en-US" sz="2000" u="none" cap="none" strike="noStrike">
                          <a:latin typeface="Times New Roman"/>
                          <a:ea typeface="Times New Roman"/>
                          <a:cs typeface="Times New Roman"/>
                          <a:sym typeface="Times New Roman"/>
                        </a:rPr>
                        <a:t>(a backend developer),</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 to</a:t>
                      </a:r>
                      <a:r>
                        <a:rPr lang="en-US" sz="2000" u="none" cap="none" strike="noStrike">
                          <a:latin typeface="Times New Roman"/>
                          <a:ea typeface="Times New Roman"/>
                          <a:cs typeface="Times New Roman"/>
                          <a:sym typeface="Times New Roman"/>
                        </a:rPr>
                        <a:t> avoid schema design, which takes me at least a week when designing a new feature,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can spend all time on developing user facing features.”</a:t>
                      </a:r>
                      <a:endParaRPr sz="2000" u="none" cap="none" strike="noStrike"/>
                    </a:p>
                  </a:txBody>
                  <a:tcPr marT="63500" marB="63500" marR="63500" marL="6350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new database should be schema flexible, document typed.</a:t>
                      </a:r>
                      <a:endParaRPr sz="2000" u="none" cap="none" strike="noStrike"/>
                    </a:p>
                  </a:txBody>
                  <a:tcPr marT="63500" marB="63500" marR="63500" marL="63500"/>
                </a:tc>
              </a:tr>
              <a:tr h="808775">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6.2</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Sheila </a:t>
                      </a:r>
                      <a:r>
                        <a:rPr lang="en-US" sz="2000" u="none" cap="none" strike="noStrike">
                          <a:latin typeface="Times New Roman"/>
                          <a:ea typeface="Times New Roman"/>
                          <a:cs typeface="Times New Roman"/>
                          <a:sym typeface="Times New Roman"/>
                        </a:rPr>
                        <a:t>(a backend developer)</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 </a:t>
                      </a:r>
                      <a:r>
                        <a:rPr lang="en-US" sz="2000" u="none" cap="none" strike="noStrike">
                          <a:latin typeface="Times New Roman"/>
                          <a:ea typeface="Times New Roman"/>
                          <a:cs typeface="Times New Roman"/>
                          <a:sym typeface="Times New Roman"/>
                        </a:rPr>
                        <a:t>the database to have support on at least 3 different programming languages </a:t>
                      </a:r>
                      <a:r>
                        <a:rPr b="1" lang="en-US" sz="2000" u="none" cap="none" strike="noStrike">
                          <a:latin typeface="Times New Roman"/>
                          <a:ea typeface="Times New Roman"/>
                          <a:cs typeface="Times New Roman"/>
                          <a:sym typeface="Times New Roman"/>
                        </a:rPr>
                        <a:t>so that</a:t>
                      </a:r>
                      <a:r>
                        <a:rPr lang="en-US" sz="2000" u="none" cap="none" strike="noStrike">
                          <a:latin typeface="Times New Roman"/>
                          <a:ea typeface="Times New Roman"/>
                          <a:cs typeface="Times New Roman"/>
                          <a:sym typeface="Times New Roman"/>
                        </a:rPr>
                        <a:t> I won’t be limited when choosing languages for development.”</a:t>
                      </a:r>
                      <a:endParaRPr sz="2000" u="none" cap="none" strike="noStrike"/>
                    </a:p>
                  </a:txBody>
                  <a:tcPr marT="63500" marB="63500" marR="63500" marL="63500"/>
                </a:tc>
                <a:tc>
                  <a:txBody>
                    <a:bodyPr/>
                    <a:lstStyle/>
                    <a:p>
                      <a:pPr indent="0" lvl="0" marL="0" marR="0" rtl="0" algn="l">
                        <a:lnSpc>
                          <a:spcPct val="125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The new database should have official drivers for C++, Java and Go.</a:t>
                      </a:r>
                      <a:endParaRPr sz="2000" u="none" cap="none" strike="noStrike"/>
                    </a:p>
                  </a:txBody>
                  <a:tcPr marT="63500" marB="63500" marR="63500" marL="63500"/>
                </a:tc>
              </a:tr>
            </a:tbl>
          </a:graphicData>
        </a:graphic>
      </p:graphicFrame>
      <p:pic>
        <p:nvPicPr>
          <p:cNvPr id="892" name="Google Shape;892;p54"/>
          <p:cNvPicPr preferRelativeResize="0"/>
          <p:nvPr/>
        </p:nvPicPr>
        <p:blipFill rotWithShape="1">
          <a:blip r:embed="rId3">
            <a:alphaModFix/>
          </a:blip>
          <a:srcRect b="0" l="0" r="0" t="0"/>
          <a:stretch/>
        </p:blipFill>
        <p:spPr>
          <a:xfrm>
            <a:off x="11058525" y="5917750"/>
            <a:ext cx="1133475" cy="847725"/>
          </a:xfrm>
          <a:prstGeom prst="rect">
            <a:avLst/>
          </a:prstGeom>
          <a:noFill/>
          <a:ln>
            <a:noFill/>
          </a:ln>
        </p:spPr>
      </p:pic>
      <p:sp>
        <p:nvSpPr>
          <p:cNvPr id="893" name="Google Shape;893;p54"/>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600"/>
              </a:spcAft>
              <a:buSzPts val="4000"/>
              <a:buNone/>
            </a:pPr>
            <a:r>
              <a:rPr b="1" lang="en-US">
                <a:latin typeface="Times New Roman"/>
                <a:ea typeface="Times New Roman"/>
                <a:cs typeface="Times New Roman"/>
                <a:sym typeface="Times New Roman"/>
              </a:rPr>
              <a:t>Sheila - Backend Developer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g701990219a_0_65"/>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99" name="Google Shape;899;g701990219a_0_65"/>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900" name="Google Shape;900;g701990219a_0_65"/>
          <p:cNvGraphicFramePr/>
          <p:nvPr/>
        </p:nvGraphicFramePr>
        <p:xfrm>
          <a:off x="758851" y="2005891"/>
          <a:ext cx="3000000" cy="3000000"/>
        </p:xfrm>
        <a:graphic>
          <a:graphicData uri="http://schemas.openxmlformats.org/drawingml/2006/table">
            <a:tbl>
              <a:tblPr bandRow="1" firstRow="1">
                <a:noFill/>
                <a:tableStyleId>{B53F7E2C-10E2-45EE-9147-5FF44C9B2E7B}</a:tableStyleId>
              </a:tblPr>
              <a:tblGrid>
                <a:gridCol w="805750"/>
                <a:gridCol w="5479850"/>
                <a:gridCol w="4596025"/>
              </a:tblGrid>
              <a:tr h="426325">
                <a:tc>
                  <a:txBody>
                    <a:bodyPr/>
                    <a:lstStyle/>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Times New Roman"/>
                          <a:ea typeface="Times New Roman"/>
                          <a:cs typeface="Times New Roman"/>
                          <a:sym typeface="Times New Roman"/>
                        </a:rPr>
                        <a:t>User Stories</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Acceptance Criteria</a:t>
                      </a:r>
                      <a:endParaRPr sz="2000" u="none" cap="none" strike="noStrike"/>
                    </a:p>
                  </a:txBody>
                  <a:tcPr marT="45725" marB="45725" marR="91450" marL="91450"/>
                </a:tc>
              </a:tr>
              <a:tr h="976150">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6.3</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5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Sheila (a backend developer)</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 to</a:t>
                      </a:r>
                      <a:r>
                        <a:rPr lang="en-US" sz="2000" u="none" cap="none" strike="noStrike">
                          <a:latin typeface="Times New Roman"/>
                          <a:ea typeface="Times New Roman"/>
                          <a:cs typeface="Times New Roman"/>
                          <a:sym typeface="Times New Roman"/>
                        </a:rPr>
                        <a:t> frequently change the structure of data stored in the database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I can do agile development.”</a:t>
                      </a:r>
                      <a:endParaRPr sz="2000" u="none" cap="none" strike="noStrike"/>
                    </a:p>
                  </a:txBody>
                  <a:tcPr marT="63500" marB="63500" marR="63500" marL="63500"/>
                </a:tc>
                <a:tc>
                  <a:txBody>
                    <a:bodyPr/>
                    <a:lstStyle/>
                    <a:p>
                      <a:pPr indent="0" lvl="0" marL="0" marR="0" rtl="0" algn="l">
                        <a:lnSpc>
                          <a:spcPct val="125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The new database should support changing the structure of existing entries and adding new entries with different structure into the existing dataset.</a:t>
                      </a:r>
                      <a:endParaRPr sz="2000" u="none" cap="none" strike="noStrike"/>
                    </a:p>
                  </a:txBody>
                  <a:tcPr marT="63500" marB="63500" marR="63500" marL="63500"/>
                </a:tc>
              </a:tr>
              <a:tr h="976150">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6.4</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25000"/>
                        </a:lnSpc>
                        <a:spcBef>
                          <a:spcPts val="0"/>
                        </a:spcBef>
                        <a:spcAft>
                          <a:spcPts val="0"/>
                        </a:spcAft>
                        <a:buClr>
                          <a:srgbClr val="000000"/>
                        </a:buClr>
                        <a:buSzPts val="1100"/>
                        <a:buFont typeface="Arial"/>
                        <a:buNone/>
                      </a:pPr>
                      <a:r>
                        <a:rPr lang="en-US" sz="2000" u="none" cap="none" strike="noStrike">
                          <a:latin typeface="Times New Roman"/>
                          <a:ea typeface="Times New Roman"/>
                          <a:cs typeface="Times New Roman"/>
                          <a:sym typeface="Times New Roman"/>
                        </a:rPr>
                        <a:t>“</a:t>
                      </a:r>
                      <a:r>
                        <a:rPr b="1" lang="en-US" sz="2000" u="none" cap="none" strike="noStrike">
                          <a:latin typeface="Times New Roman"/>
                          <a:ea typeface="Times New Roman"/>
                          <a:cs typeface="Times New Roman"/>
                          <a:sym typeface="Times New Roman"/>
                        </a:rPr>
                        <a:t>As Sheila (a backend developer)</a:t>
                      </a:r>
                      <a:r>
                        <a:rPr lang="en-US" sz="2000" u="none" cap="none" strike="noStrike">
                          <a:latin typeface="Times New Roman"/>
                          <a:ea typeface="Times New Roman"/>
                          <a:cs typeface="Times New Roman"/>
                          <a:sym typeface="Times New Roman"/>
                        </a:rPr>
                        <a:t>, </a:t>
                      </a:r>
                      <a:r>
                        <a:rPr b="1" lang="en-US" sz="2000" u="none" cap="none" strike="noStrike">
                          <a:latin typeface="Times New Roman"/>
                          <a:ea typeface="Times New Roman"/>
                          <a:cs typeface="Times New Roman"/>
                          <a:sym typeface="Times New Roman"/>
                        </a:rPr>
                        <a:t>I want</a:t>
                      </a:r>
                      <a:r>
                        <a:rPr lang="en-US" sz="2000" u="none" cap="none" strike="noStrike">
                          <a:latin typeface="Times New Roman"/>
                          <a:ea typeface="Times New Roman"/>
                          <a:cs typeface="Times New Roman"/>
                          <a:sym typeface="Times New Roman"/>
                        </a:rPr>
                        <a:t> real time monitoring on the product </a:t>
                      </a:r>
                      <a:r>
                        <a:rPr b="1" lang="en-US" sz="2000" u="none" cap="none" strike="noStrike">
                          <a:latin typeface="Times New Roman"/>
                          <a:ea typeface="Times New Roman"/>
                          <a:cs typeface="Times New Roman"/>
                          <a:sym typeface="Times New Roman"/>
                        </a:rPr>
                        <a:t>so that </a:t>
                      </a:r>
                      <a:r>
                        <a:rPr lang="en-US" sz="2000" u="none" cap="none" strike="noStrike">
                          <a:latin typeface="Times New Roman"/>
                          <a:ea typeface="Times New Roman"/>
                          <a:cs typeface="Times New Roman"/>
                          <a:sym typeface="Times New Roman"/>
                        </a:rPr>
                        <a:t>I can detect production issue and improve the product.”</a:t>
                      </a:r>
                      <a:endParaRPr sz="2000" u="none" cap="none" strike="noStrike"/>
                    </a:p>
                  </a:txBody>
                  <a:tcPr marT="63500" marB="63500" marR="63500" marL="63500"/>
                </a:tc>
                <a:tc>
                  <a:txBody>
                    <a:bodyPr/>
                    <a:lstStyle/>
                    <a:p>
                      <a:pPr indent="0" lvl="0" marL="0" marR="0" rtl="0" algn="l">
                        <a:lnSpc>
                          <a:spcPct val="12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The new database should be able to support complex ad-hoc analytics for real time analytics. </a:t>
                      </a:r>
                      <a:r>
                        <a:rPr b="0" i="0" lang="en-US" sz="2000" u="none" cap="none" strike="noStrike">
                          <a:solidFill>
                            <a:srgbClr val="000000"/>
                          </a:solidFill>
                          <a:latin typeface="Times New Roman"/>
                          <a:ea typeface="Times New Roman"/>
                          <a:cs typeface="Times New Roman"/>
                          <a:sym typeface="Times New Roman"/>
                        </a:rPr>
                        <a:t> </a:t>
                      </a:r>
                      <a:endParaRPr sz="2000" u="none" cap="none" strike="noStrike"/>
                    </a:p>
                  </a:txBody>
                  <a:tcPr marT="63500" marB="63500" marR="63500" marL="63500"/>
                </a:tc>
              </a:tr>
            </a:tbl>
          </a:graphicData>
        </a:graphic>
      </p:graphicFrame>
      <p:pic>
        <p:nvPicPr>
          <p:cNvPr id="901" name="Google Shape;901;g701990219a_0_65"/>
          <p:cNvPicPr preferRelativeResize="0"/>
          <p:nvPr/>
        </p:nvPicPr>
        <p:blipFill rotWithShape="1">
          <a:blip r:embed="rId3">
            <a:alphaModFix/>
          </a:blip>
          <a:srcRect b="0" l="0" r="0" t="0"/>
          <a:stretch/>
        </p:blipFill>
        <p:spPr>
          <a:xfrm>
            <a:off x="11058525" y="5917750"/>
            <a:ext cx="1133475" cy="847725"/>
          </a:xfrm>
          <a:prstGeom prst="rect">
            <a:avLst/>
          </a:prstGeom>
          <a:noFill/>
          <a:ln>
            <a:noFill/>
          </a:ln>
        </p:spPr>
      </p:pic>
      <p:sp>
        <p:nvSpPr>
          <p:cNvPr id="902" name="Google Shape;902;g701990219a_0_65"/>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1600"/>
              </a:spcAft>
              <a:buSzPts val="4000"/>
              <a:buNone/>
            </a:pPr>
            <a:r>
              <a:rPr b="1" lang="en-US">
                <a:latin typeface="Times New Roman"/>
                <a:ea typeface="Times New Roman"/>
                <a:cs typeface="Times New Roman"/>
                <a:sym typeface="Times New Roman"/>
              </a:rPr>
              <a:t>Sheila - Backend Developer (contd..)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pic>
        <p:nvPicPr>
          <p:cNvPr descr="Image result for Picture Collage" id="907" name="Google Shape;907;p55"/>
          <p:cNvPicPr preferRelativeResize="0"/>
          <p:nvPr/>
        </p:nvPicPr>
        <p:blipFill rotWithShape="1">
          <a:blip r:embed="rId3">
            <a:alphaModFix/>
          </a:blip>
          <a:srcRect b="0" l="0" r="0" t="0"/>
          <a:stretch/>
        </p:blipFill>
        <p:spPr>
          <a:xfrm>
            <a:off x="70464" y="82891"/>
            <a:ext cx="11969135" cy="6651283"/>
          </a:xfrm>
          <a:prstGeom prst="rect">
            <a:avLst/>
          </a:prstGeom>
          <a:noFill/>
          <a:ln>
            <a:noFill/>
          </a:ln>
          <a:effectLst>
            <a:outerShdw blurRad="292100" rotWithShape="0" algn="tl" dir="2700000" dist="139700">
              <a:srgbClr val="333333">
                <a:alpha val="63921"/>
              </a:srgbClr>
            </a:outerShdw>
          </a:effectLst>
        </p:spPr>
      </p:pic>
      <p:sp>
        <p:nvSpPr>
          <p:cNvPr id="908" name="Google Shape;908;p55"/>
          <p:cNvSpPr txBox="1"/>
          <p:nvPr>
            <p:ph type="title"/>
          </p:nvPr>
        </p:nvSpPr>
        <p:spPr>
          <a:xfrm>
            <a:off x="740300" y="581602"/>
            <a:ext cx="10939800" cy="5706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860"/>
              <a:buNone/>
            </a:pPr>
            <a:br>
              <a:rPr b="1" lang="en-US" sz="3936"/>
            </a:br>
            <a:r>
              <a:rPr b="1" lang="en-US" sz="3959">
                <a:solidFill>
                  <a:schemeClr val="dk2"/>
                </a:solidFill>
                <a:latin typeface="Times New Roman"/>
                <a:ea typeface="Times New Roman"/>
                <a:cs typeface="Times New Roman"/>
                <a:sym typeface="Times New Roman"/>
              </a:rPr>
              <a:t>SOFTWARE DEVELOPMENT LIFE CYCLE</a:t>
            </a:r>
            <a:br>
              <a:rPr b="1" lang="en-US" sz="3959">
                <a:solidFill>
                  <a:schemeClr val="dk2"/>
                </a:solidFill>
                <a:latin typeface="Times New Roman"/>
                <a:ea typeface="Times New Roman"/>
                <a:cs typeface="Times New Roman"/>
                <a:sym typeface="Times New Roman"/>
              </a:rPr>
            </a:br>
            <a:br>
              <a:rPr b="1" lang="en-US" sz="3959">
                <a:solidFill>
                  <a:schemeClr val="dk2"/>
                </a:solidFill>
                <a:latin typeface="Times New Roman"/>
                <a:ea typeface="Times New Roman"/>
                <a:cs typeface="Times New Roman"/>
                <a:sym typeface="Times New Roman"/>
              </a:rPr>
            </a:br>
            <a:br>
              <a:rPr lang="en-US" sz="3936"/>
            </a:br>
            <a:r>
              <a:rPr b="1" i="1" lang="en-US" sz="3509">
                <a:solidFill>
                  <a:srgbClr val="6D1D6B"/>
                </a:solidFill>
                <a:latin typeface="Times New Roman"/>
                <a:ea typeface="Times New Roman"/>
                <a:cs typeface="Times New Roman"/>
                <a:sym typeface="Times New Roman"/>
              </a:rPr>
              <a:t>“Processes should make it easy to succeed, not just hard to fail.”[61]</a:t>
            </a:r>
            <a:br>
              <a:rPr b="1" i="1" lang="en-US" sz="3509">
                <a:solidFill>
                  <a:srgbClr val="6D1D6B"/>
                </a:solidFill>
                <a:latin typeface="Times New Roman"/>
                <a:ea typeface="Times New Roman"/>
                <a:cs typeface="Times New Roman"/>
                <a:sym typeface="Times New Roman"/>
              </a:rPr>
            </a:br>
            <a:br>
              <a:rPr lang="en-US" sz="3936"/>
            </a:br>
            <a:endParaRPr sz="3936"/>
          </a:p>
        </p:txBody>
      </p:sp>
      <p:sp>
        <p:nvSpPr>
          <p:cNvPr id="909" name="Google Shape;909;p55"/>
          <p:cNvSpPr txBox="1"/>
          <p:nvPr/>
        </p:nvSpPr>
        <p:spPr>
          <a:xfrm>
            <a:off x="70475" y="6468675"/>
            <a:ext cx="66399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chemeClr val="dk2"/>
                </a:solidFill>
                <a:latin typeface="Times New Roman"/>
                <a:ea typeface="Times New Roman"/>
                <a:cs typeface="Times New Roman"/>
                <a:sym typeface="Times New Roman"/>
              </a:rPr>
              <a:t>[61]Class Notes - Software Engineering (</a:t>
            </a:r>
            <a:r>
              <a:rPr lang="en-US" sz="800" u="sng">
                <a:solidFill>
                  <a:schemeClr val="dk2"/>
                </a:solidFill>
                <a:latin typeface="Times New Roman"/>
                <a:ea typeface="Times New Roman"/>
                <a:cs typeface="Times New Roman"/>
                <a:sym typeface="Times New Roman"/>
                <a:hlinkClick r:id="rId4"/>
              </a:rPr>
              <a:t>https://camino.instructure.com/courses/57628/files?preview=3188165</a:t>
            </a:r>
            <a:r>
              <a:rPr lang="en-US" sz="800">
                <a:solidFill>
                  <a:schemeClr val="dk2"/>
                </a:solidFill>
                <a:latin typeface="Times New Roman"/>
                <a:ea typeface="Times New Roman"/>
                <a:cs typeface="Times New Roman"/>
                <a:sym typeface="Times New Roman"/>
              </a:rPr>
              <a:t>)</a:t>
            </a:r>
            <a:endParaRPr sz="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dk2"/>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59"/>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SDLC Model - RAD with Rockstar</a:t>
            </a:r>
            <a:endParaRPr/>
          </a:p>
        </p:txBody>
      </p:sp>
      <p:sp>
        <p:nvSpPr>
          <p:cNvPr id="915" name="Google Shape;915;p59"/>
          <p:cNvSpPr txBox="1"/>
          <p:nvPr>
            <p:ph idx="1" type="body"/>
          </p:nvPr>
        </p:nvSpPr>
        <p:spPr>
          <a:xfrm>
            <a:off x="492642" y="2094613"/>
            <a:ext cx="11206716" cy="3981893"/>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400"/>
              <a:buNone/>
            </a:pPr>
            <a:r>
              <a:rPr lang="en-US" sz="2400">
                <a:latin typeface="Times New Roman"/>
                <a:ea typeface="Times New Roman"/>
                <a:cs typeface="Times New Roman"/>
                <a:sym typeface="Times New Roman"/>
              </a:rPr>
              <a:t>The proposed changes involves: </a:t>
            </a:r>
            <a:endParaRPr/>
          </a:p>
          <a:p>
            <a:pPr indent="-228600" lvl="0" marL="228600" rtl="0" algn="l">
              <a:lnSpc>
                <a:spcPct val="11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extLst>
                  <a:ext uri="http://customooxmlschemas.google.com/">
                    <go:slidesCustomData xmlns:go="http://customooxmlschemas.google.com/" textRoundtripDataId="6"/>
                  </a:ext>
                </a:extLst>
              </a:rPr>
              <a:t>Module 1:</a:t>
            </a:r>
            <a:r>
              <a:rPr b="1" lang="en-US" sz="2400">
                <a:latin typeface="Times New Roman"/>
                <a:ea typeface="Times New Roman"/>
                <a:cs typeface="Times New Roman"/>
                <a:sym typeface="Times New Roman"/>
              </a:rPr>
              <a:t> </a:t>
            </a:r>
            <a:r>
              <a:rPr lang="en-US" sz="2400">
                <a:latin typeface="Times New Roman"/>
                <a:ea typeface="Times New Roman"/>
                <a:cs typeface="Times New Roman"/>
                <a:sym typeface="Times New Roman"/>
              </a:rPr>
              <a:t>Incremental Migration from RDBMS to MongoDB and move the existing images to the new DB. </a:t>
            </a:r>
            <a:endParaRPr/>
          </a:p>
          <a:p>
            <a:pPr indent="-228600" lvl="0" marL="228600" rtl="0" algn="l">
              <a:lnSpc>
                <a:spcPct val="11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Module 2 </a:t>
            </a:r>
            <a:r>
              <a:rPr b="1" lang="en-US" sz="2400">
                <a:latin typeface="Times New Roman"/>
                <a:ea typeface="Times New Roman"/>
                <a:cs typeface="Times New Roman"/>
                <a:sym typeface="Times New Roman"/>
                <a:extLst>
                  <a:ext uri="http://customooxmlschemas.google.com/">
                    <go:slidesCustomData xmlns:go="http://customooxmlschemas.google.com/" textRoundtripDataId="7"/>
                  </a:ext>
                </a:extLst>
              </a:rPr>
              <a:t>(</a:t>
            </a:r>
            <a:r>
              <a:rPr b="1" i="1" lang="en-US" sz="2400">
                <a:latin typeface="Times New Roman"/>
                <a:ea typeface="Times New Roman"/>
                <a:cs typeface="Times New Roman"/>
                <a:sym typeface="Times New Roman"/>
                <a:extLst>
                  <a:ext uri="http://customooxmlschemas.google.com/">
                    <go:slidesCustomData xmlns:go="http://customooxmlschemas.google.com/" textRoundtripDataId="8"/>
                  </a:ext>
                </a:extLst>
              </a:rPr>
              <a:t>Rock Star</a:t>
            </a:r>
            <a:r>
              <a:rPr b="1" lang="en-US" sz="2400">
                <a:latin typeface="Times New Roman"/>
                <a:ea typeface="Times New Roman"/>
                <a:cs typeface="Times New Roman"/>
                <a:sym typeface="Times New Roman"/>
                <a:extLst>
                  <a:ext uri="http://customooxmlschemas.google.com/">
                    <go:slidesCustomData xmlns:go="http://customooxmlschemas.google.com/" textRoundtripDataId="9"/>
                  </a:ext>
                </a:extLst>
              </a:rPr>
              <a:t>)</a:t>
            </a:r>
            <a:r>
              <a:rPr b="1" lang="en-US" sz="2400">
                <a:latin typeface="Times New Roman"/>
                <a:ea typeface="Times New Roman"/>
                <a:cs typeface="Times New Roman"/>
                <a:sym typeface="Times New Roman"/>
              </a:rPr>
              <a:t> : </a:t>
            </a:r>
            <a:r>
              <a:rPr lang="en-US" sz="2400">
                <a:latin typeface="Times New Roman"/>
                <a:ea typeface="Times New Roman"/>
                <a:cs typeface="Times New Roman"/>
                <a:sym typeface="Times New Roman"/>
              </a:rPr>
              <a:t>Capture unstructured data. Build custom applications for social features like adding comments involving texts, emojis, images, tags, likes etc.</a:t>
            </a:r>
            <a:endParaRPr/>
          </a:p>
          <a:p>
            <a:pPr indent="-228600" lvl="0" marL="228600" rtl="0" algn="l">
              <a:lnSpc>
                <a:spcPct val="110000"/>
              </a:lnSpc>
              <a:spcBef>
                <a:spcPts val="1000"/>
              </a:spcBef>
              <a:spcAft>
                <a:spcPts val="0"/>
              </a:spcAft>
              <a:buClr>
                <a:schemeClr val="dk1"/>
              </a:buClr>
              <a:buSzPts val="2400"/>
              <a:buChar char="•"/>
            </a:pPr>
            <a:r>
              <a:rPr b="1" lang="en-US" sz="2400">
                <a:latin typeface="Times New Roman"/>
                <a:ea typeface="Times New Roman"/>
                <a:cs typeface="Times New Roman"/>
                <a:sym typeface="Times New Roman"/>
              </a:rPr>
              <a:t>Module 3: </a:t>
            </a:r>
            <a:r>
              <a:rPr lang="en-US" sz="2400">
                <a:latin typeface="Times New Roman"/>
                <a:ea typeface="Times New Roman"/>
                <a:cs typeface="Times New Roman"/>
                <a:sym typeface="Times New Roman"/>
              </a:rPr>
              <a:t>Perform real-time analytics.</a:t>
            </a:r>
            <a:br>
              <a:rPr lang="en-US"/>
            </a:br>
            <a:endParaRPr/>
          </a:p>
        </p:txBody>
      </p:sp>
      <p:pic>
        <p:nvPicPr>
          <p:cNvPr id="916" name="Google Shape;916;p59"/>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60"/>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SDLC Model - RAD with Rockstar</a:t>
            </a:r>
            <a:endParaRPr/>
          </a:p>
        </p:txBody>
      </p:sp>
      <p:sp>
        <p:nvSpPr>
          <p:cNvPr id="922" name="Google Shape;922;p60"/>
          <p:cNvSpPr txBox="1"/>
          <p:nvPr>
            <p:ph idx="1" type="body"/>
          </p:nvPr>
        </p:nvSpPr>
        <p:spPr>
          <a:xfrm>
            <a:off x="492642" y="2094613"/>
            <a:ext cx="11206716" cy="3981893"/>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800"/>
              <a:buNone/>
            </a:pPr>
            <a:br>
              <a:rPr lang="en-US"/>
            </a:br>
            <a:endParaRPr/>
          </a:p>
        </p:txBody>
      </p:sp>
      <p:pic>
        <p:nvPicPr>
          <p:cNvPr id="923" name="Google Shape;923;p6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924" name="Google Shape;924;p60"/>
          <p:cNvSpPr txBox="1"/>
          <p:nvPr/>
        </p:nvSpPr>
        <p:spPr>
          <a:xfrm>
            <a:off x="1481600" y="1324950"/>
            <a:ext cx="8520600" cy="3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p:txBody>
      </p:sp>
      <p:sp>
        <p:nvSpPr>
          <p:cNvPr id="925" name="Google Shape;925;p60"/>
          <p:cNvSpPr txBox="1"/>
          <p:nvPr/>
        </p:nvSpPr>
        <p:spPr>
          <a:xfrm>
            <a:off x="936075" y="1673750"/>
            <a:ext cx="9772800" cy="4580400"/>
          </a:xfrm>
          <a:prstGeom prst="rect">
            <a:avLst/>
          </a:prstGeom>
          <a:solidFill>
            <a:srgbClr val="F3F3F3"/>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t/>
            </a:r>
            <a:endParaRPr b="0" i="0" sz="1200" u="none" cap="none" strike="noStrike">
              <a:solidFill>
                <a:srgbClr val="595959"/>
              </a:solidFill>
              <a:latin typeface="Times New Roman"/>
              <a:ea typeface="Times New Roman"/>
              <a:cs typeface="Times New Roman"/>
              <a:sym typeface="Times New Roman"/>
            </a:endParaRPr>
          </a:p>
        </p:txBody>
      </p:sp>
      <p:sp>
        <p:nvSpPr>
          <p:cNvPr id="926" name="Google Shape;926;p60"/>
          <p:cNvSpPr/>
          <p:nvPr/>
        </p:nvSpPr>
        <p:spPr>
          <a:xfrm>
            <a:off x="1351400" y="2193100"/>
            <a:ext cx="1078200" cy="892800"/>
          </a:xfrm>
          <a:prstGeom prst="cube">
            <a:avLst>
              <a:gd fmla="val 25000" name="adj"/>
            </a:avLst>
          </a:prstGeom>
          <a:solidFill>
            <a:srgbClr val="D9EAD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Migration Module</a:t>
            </a:r>
            <a:endParaRPr b="0" i="0" sz="1200" u="none" cap="none" strike="noStrike">
              <a:solidFill>
                <a:srgbClr val="000000"/>
              </a:solidFill>
              <a:latin typeface="Times New Roman"/>
              <a:ea typeface="Times New Roman"/>
              <a:cs typeface="Times New Roman"/>
              <a:sym typeface="Times New Roman"/>
            </a:endParaRPr>
          </a:p>
        </p:txBody>
      </p:sp>
      <p:sp>
        <p:nvSpPr>
          <p:cNvPr id="927" name="Google Shape;927;p60"/>
          <p:cNvSpPr/>
          <p:nvPr/>
        </p:nvSpPr>
        <p:spPr>
          <a:xfrm>
            <a:off x="1351325" y="3476025"/>
            <a:ext cx="1078200" cy="903300"/>
          </a:xfrm>
          <a:prstGeom prst="cube">
            <a:avLst>
              <a:gd fmla="val 25000" name="adj"/>
            </a:avLst>
          </a:prstGeom>
          <a:solidFill>
            <a:srgbClr val="93C47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Social Feature Module</a:t>
            </a:r>
            <a:endParaRPr b="0" i="0" sz="1200" u="none" cap="none" strike="noStrike">
              <a:solidFill>
                <a:srgbClr val="000000"/>
              </a:solidFill>
              <a:latin typeface="Times New Roman"/>
              <a:ea typeface="Times New Roman"/>
              <a:cs typeface="Times New Roman"/>
              <a:sym typeface="Times New Roman"/>
            </a:endParaRPr>
          </a:p>
        </p:txBody>
      </p:sp>
      <p:sp>
        <p:nvSpPr>
          <p:cNvPr id="928" name="Google Shape;928;p60"/>
          <p:cNvSpPr/>
          <p:nvPr/>
        </p:nvSpPr>
        <p:spPr>
          <a:xfrm>
            <a:off x="1381125" y="4769450"/>
            <a:ext cx="1078200" cy="892800"/>
          </a:xfrm>
          <a:prstGeom prst="cube">
            <a:avLst>
              <a:gd fmla="val 25000" name="adj"/>
            </a:avLst>
          </a:prstGeom>
          <a:solidFill>
            <a:srgbClr val="D9EAD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Real Time Analytics Module</a:t>
            </a:r>
            <a:endParaRPr b="0" i="0" sz="1200" u="none" cap="none" strike="noStrike">
              <a:solidFill>
                <a:srgbClr val="000000"/>
              </a:solidFill>
              <a:latin typeface="Times New Roman"/>
              <a:ea typeface="Times New Roman"/>
              <a:cs typeface="Times New Roman"/>
              <a:sym typeface="Times New Roman"/>
            </a:endParaRPr>
          </a:p>
        </p:txBody>
      </p:sp>
      <p:sp>
        <p:nvSpPr>
          <p:cNvPr id="929" name="Google Shape;929;p60"/>
          <p:cNvSpPr txBox="1"/>
          <p:nvPr/>
        </p:nvSpPr>
        <p:spPr>
          <a:xfrm>
            <a:off x="2434100" y="5719375"/>
            <a:ext cx="5297400" cy="2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sp>
        <p:nvSpPr>
          <p:cNvPr id="930" name="Google Shape;930;p60"/>
          <p:cNvSpPr/>
          <p:nvPr/>
        </p:nvSpPr>
        <p:spPr>
          <a:xfrm>
            <a:off x="2602688" y="2286250"/>
            <a:ext cx="9543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Planning and Analysis</a:t>
            </a:r>
            <a:endParaRPr b="0" i="0" sz="1200" u="none" cap="none" strike="noStrike">
              <a:solidFill>
                <a:srgbClr val="000000"/>
              </a:solidFill>
              <a:latin typeface="Times New Roman"/>
              <a:ea typeface="Times New Roman"/>
              <a:cs typeface="Times New Roman"/>
              <a:sym typeface="Times New Roman"/>
            </a:endParaRPr>
          </a:p>
        </p:txBody>
      </p:sp>
      <p:sp>
        <p:nvSpPr>
          <p:cNvPr id="931" name="Google Shape;931;p60"/>
          <p:cNvSpPr/>
          <p:nvPr/>
        </p:nvSpPr>
        <p:spPr>
          <a:xfrm>
            <a:off x="3928150" y="2286250"/>
            <a:ext cx="9543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Design</a:t>
            </a:r>
            <a:endParaRPr b="0" i="0" sz="1200" u="none" cap="none" strike="noStrike">
              <a:solidFill>
                <a:srgbClr val="000000"/>
              </a:solidFill>
              <a:latin typeface="Times New Roman"/>
              <a:ea typeface="Times New Roman"/>
              <a:cs typeface="Times New Roman"/>
              <a:sym typeface="Times New Roman"/>
            </a:endParaRPr>
          </a:p>
        </p:txBody>
      </p:sp>
      <p:sp>
        <p:nvSpPr>
          <p:cNvPr id="932" name="Google Shape;932;p60"/>
          <p:cNvSpPr/>
          <p:nvPr/>
        </p:nvSpPr>
        <p:spPr>
          <a:xfrm>
            <a:off x="5247775" y="1830625"/>
            <a:ext cx="11334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Development  (Increment 1)</a:t>
            </a:r>
            <a:endParaRPr b="0" i="0" sz="1200" u="none" cap="none" strike="noStrike">
              <a:solidFill>
                <a:srgbClr val="000000"/>
              </a:solidFill>
              <a:latin typeface="Times New Roman"/>
              <a:ea typeface="Times New Roman"/>
              <a:cs typeface="Times New Roman"/>
              <a:sym typeface="Times New Roman"/>
            </a:endParaRPr>
          </a:p>
        </p:txBody>
      </p:sp>
      <p:sp>
        <p:nvSpPr>
          <p:cNvPr id="933" name="Google Shape;933;p60"/>
          <p:cNvSpPr/>
          <p:nvPr/>
        </p:nvSpPr>
        <p:spPr>
          <a:xfrm>
            <a:off x="6579063" y="2286250"/>
            <a:ext cx="9543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Testing</a:t>
            </a:r>
            <a:endParaRPr b="0" i="0" sz="1200" u="none" cap="none" strike="noStrike">
              <a:solidFill>
                <a:srgbClr val="000000"/>
              </a:solidFill>
              <a:latin typeface="Times New Roman"/>
              <a:ea typeface="Times New Roman"/>
              <a:cs typeface="Times New Roman"/>
              <a:sym typeface="Times New Roman"/>
            </a:endParaRPr>
          </a:p>
        </p:txBody>
      </p:sp>
      <p:cxnSp>
        <p:nvCxnSpPr>
          <p:cNvPr id="934" name="Google Shape;934;p60"/>
          <p:cNvCxnSpPr>
            <a:stCxn id="930" idx="3"/>
            <a:endCxn id="931" idx="1"/>
          </p:cNvCxnSpPr>
          <p:nvPr/>
        </p:nvCxnSpPr>
        <p:spPr>
          <a:xfrm>
            <a:off x="3556988" y="2639500"/>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935" name="Google Shape;935;p60"/>
          <p:cNvCxnSpPr>
            <a:stCxn id="931" idx="3"/>
            <a:endCxn id="932" idx="1"/>
          </p:cNvCxnSpPr>
          <p:nvPr/>
        </p:nvCxnSpPr>
        <p:spPr>
          <a:xfrm flipH="1" rot="10800000">
            <a:off x="4882450" y="2183800"/>
            <a:ext cx="365400" cy="455700"/>
          </a:xfrm>
          <a:prstGeom prst="straightConnector1">
            <a:avLst/>
          </a:prstGeom>
          <a:noFill/>
          <a:ln cap="flat" cmpd="sng" w="9525">
            <a:solidFill>
              <a:srgbClr val="595959"/>
            </a:solidFill>
            <a:prstDash val="solid"/>
            <a:round/>
            <a:headEnd len="sm" w="sm" type="none"/>
            <a:tailEnd len="med" w="med" type="triangle"/>
          </a:ln>
        </p:spPr>
      </p:cxnSp>
      <p:cxnSp>
        <p:nvCxnSpPr>
          <p:cNvPr id="936" name="Google Shape;936;p60"/>
          <p:cNvCxnSpPr>
            <a:stCxn id="932" idx="3"/>
            <a:endCxn id="933" idx="1"/>
          </p:cNvCxnSpPr>
          <p:nvPr/>
        </p:nvCxnSpPr>
        <p:spPr>
          <a:xfrm>
            <a:off x="6381175" y="2183875"/>
            <a:ext cx="198000" cy="455700"/>
          </a:xfrm>
          <a:prstGeom prst="straightConnector1">
            <a:avLst/>
          </a:prstGeom>
          <a:noFill/>
          <a:ln cap="flat" cmpd="sng" w="9525">
            <a:solidFill>
              <a:srgbClr val="595959"/>
            </a:solidFill>
            <a:prstDash val="solid"/>
            <a:round/>
            <a:headEnd len="sm" w="sm" type="none"/>
            <a:tailEnd len="med" w="med" type="triangle"/>
          </a:ln>
        </p:spPr>
      </p:cxnSp>
      <p:sp>
        <p:nvSpPr>
          <p:cNvPr id="937" name="Google Shape;937;p60"/>
          <p:cNvSpPr/>
          <p:nvPr/>
        </p:nvSpPr>
        <p:spPr>
          <a:xfrm>
            <a:off x="2602650" y="3610700"/>
            <a:ext cx="9543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Planning and Analysis</a:t>
            </a:r>
            <a:endParaRPr b="0" i="0" sz="1200" u="none" cap="none" strike="noStrike">
              <a:solidFill>
                <a:srgbClr val="000000"/>
              </a:solidFill>
              <a:latin typeface="Times New Roman"/>
              <a:ea typeface="Times New Roman"/>
              <a:cs typeface="Times New Roman"/>
              <a:sym typeface="Times New Roman"/>
            </a:endParaRPr>
          </a:p>
        </p:txBody>
      </p:sp>
      <p:sp>
        <p:nvSpPr>
          <p:cNvPr id="938" name="Google Shape;938;p60"/>
          <p:cNvSpPr/>
          <p:nvPr/>
        </p:nvSpPr>
        <p:spPr>
          <a:xfrm>
            <a:off x="3928113" y="3610700"/>
            <a:ext cx="9543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Design</a:t>
            </a:r>
            <a:endParaRPr b="0" i="0" sz="1200" u="none" cap="none" strike="noStrike">
              <a:solidFill>
                <a:srgbClr val="000000"/>
              </a:solidFill>
              <a:latin typeface="Times New Roman"/>
              <a:ea typeface="Times New Roman"/>
              <a:cs typeface="Times New Roman"/>
              <a:sym typeface="Times New Roman"/>
            </a:endParaRPr>
          </a:p>
        </p:txBody>
      </p:sp>
      <p:sp>
        <p:nvSpPr>
          <p:cNvPr id="939" name="Google Shape;939;p60"/>
          <p:cNvSpPr/>
          <p:nvPr/>
        </p:nvSpPr>
        <p:spPr>
          <a:xfrm>
            <a:off x="5253575" y="3610700"/>
            <a:ext cx="10782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Development</a:t>
            </a:r>
            <a:endParaRPr b="0" i="0" sz="1200" u="none" cap="none" strike="noStrike">
              <a:solidFill>
                <a:srgbClr val="000000"/>
              </a:solidFill>
              <a:latin typeface="Times New Roman"/>
              <a:ea typeface="Times New Roman"/>
              <a:cs typeface="Times New Roman"/>
              <a:sym typeface="Times New Roman"/>
            </a:endParaRPr>
          </a:p>
        </p:txBody>
      </p:sp>
      <p:sp>
        <p:nvSpPr>
          <p:cNvPr id="940" name="Google Shape;940;p60"/>
          <p:cNvSpPr/>
          <p:nvPr/>
        </p:nvSpPr>
        <p:spPr>
          <a:xfrm>
            <a:off x="6579025" y="3610700"/>
            <a:ext cx="9543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Testing</a:t>
            </a:r>
            <a:endParaRPr b="0" i="0" sz="1200" u="none" cap="none" strike="noStrike">
              <a:solidFill>
                <a:srgbClr val="000000"/>
              </a:solidFill>
              <a:latin typeface="Times New Roman"/>
              <a:ea typeface="Times New Roman"/>
              <a:cs typeface="Times New Roman"/>
              <a:sym typeface="Times New Roman"/>
            </a:endParaRPr>
          </a:p>
        </p:txBody>
      </p:sp>
      <p:sp>
        <p:nvSpPr>
          <p:cNvPr id="941" name="Google Shape;941;p60"/>
          <p:cNvSpPr/>
          <p:nvPr/>
        </p:nvSpPr>
        <p:spPr>
          <a:xfrm>
            <a:off x="2632450" y="4862600"/>
            <a:ext cx="9543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Planning and Analysis</a:t>
            </a:r>
            <a:endParaRPr b="0" i="0" sz="1200" u="none" cap="none" strike="noStrike">
              <a:solidFill>
                <a:srgbClr val="000000"/>
              </a:solidFill>
              <a:latin typeface="Times New Roman"/>
              <a:ea typeface="Times New Roman"/>
              <a:cs typeface="Times New Roman"/>
              <a:sym typeface="Times New Roman"/>
            </a:endParaRPr>
          </a:p>
        </p:txBody>
      </p:sp>
      <p:sp>
        <p:nvSpPr>
          <p:cNvPr id="942" name="Google Shape;942;p60"/>
          <p:cNvSpPr/>
          <p:nvPr/>
        </p:nvSpPr>
        <p:spPr>
          <a:xfrm>
            <a:off x="3957913" y="4862600"/>
            <a:ext cx="9543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Design</a:t>
            </a:r>
            <a:endParaRPr b="0" i="0" sz="1200" u="none" cap="none" strike="noStrike">
              <a:solidFill>
                <a:srgbClr val="000000"/>
              </a:solidFill>
              <a:latin typeface="Times New Roman"/>
              <a:ea typeface="Times New Roman"/>
              <a:cs typeface="Times New Roman"/>
              <a:sym typeface="Times New Roman"/>
            </a:endParaRPr>
          </a:p>
        </p:txBody>
      </p:sp>
      <p:sp>
        <p:nvSpPr>
          <p:cNvPr id="943" name="Google Shape;943;p60"/>
          <p:cNvSpPr/>
          <p:nvPr/>
        </p:nvSpPr>
        <p:spPr>
          <a:xfrm>
            <a:off x="5283375" y="4862600"/>
            <a:ext cx="10782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Development</a:t>
            </a:r>
            <a:endParaRPr b="0" i="0" sz="1200" u="none" cap="none" strike="noStrike">
              <a:solidFill>
                <a:srgbClr val="000000"/>
              </a:solidFill>
              <a:latin typeface="Times New Roman"/>
              <a:ea typeface="Times New Roman"/>
              <a:cs typeface="Times New Roman"/>
              <a:sym typeface="Times New Roman"/>
            </a:endParaRPr>
          </a:p>
        </p:txBody>
      </p:sp>
      <p:sp>
        <p:nvSpPr>
          <p:cNvPr id="944" name="Google Shape;944;p60"/>
          <p:cNvSpPr/>
          <p:nvPr/>
        </p:nvSpPr>
        <p:spPr>
          <a:xfrm>
            <a:off x="6608825" y="4862600"/>
            <a:ext cx="9543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Testing</a:t>
            </a:r>
            <a:endParaRPr b="0" i="0" sz="1200" u="none" cap="none" strike="noStrike">
              <a:solidFill>
                <a:srgbClr val="000000"/>
              </a:solidFill>
              <a:latin typeface="Times New Roman"/>
              <a:ea typeface="Times New Roman"/>
              <a:cs typeface="Times New Roman"/>
              <a:sym typeface="Times New Roman"/>
            </a:endParaRPr>
          </a:p>
        </p:txBody>
      </p:sp>
      <p:cxnSp>
        <p:nvCxnSpPr>
          <p:cNvPr id="945" name="Google Shape;945;p60"/>
          <p:cNvCxnSpPr>
            <a:stCxn id="937" idx="3"/>
            <a:endCxn id="938" idx="1"/>
          </p:cNvCxnSpPr>
          <p:nvPr/>
        </p:nvCxnSpPr>
        <p:spPr>
          <a:xfrm>
            <a:off x="3556950" y="3963950"/>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946" name="Google Shape;946;p60"/>
          <p:cNvCxnSpPr>
            <a:stCxn id="938" idx="3"/>
            <a:endCxn id="939" idx="1"/>
          </p:cNvCxnSpPr>
          <p:nvPr/>
        </p:nvCxnSpPr>
        <p:spPr>
          <a:xfrm>
            <a:off x="4882413" y="3963950"/>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947" name="Google Shape;947;p60"/>
          <p:cNvCxnSpPr>
            <a:stCxn id="939" idx="3"/>
            <a:endCxn id="940" idx="1"/>
          </p:cNvCxnSpPr>
          <p:nvPr/>
        </p:nvCxnSpPr>
        <p:spPr>
          <a:xfrm>
            <a:off x="6331775" y="3963950"/>
            <a:ext cx="247200" cy="0"/>
          </a:xfrm>
          <a:prstGeom prst="straightConnector1">
            <a:avLst/>
          </a:prstGeom>
          <a:noFill/>
          <a:ln cap="flat" cmpd="sng" w="9525">
            <a:solidFill>
              <a:srgbClr val="595959"/>
            </a:solidFill>
            <a:prstDash val="solid"/>
            <a:round/>
            <a:headEnd len="sm" w="sm" type="none"/>
            <a:tailEnd len="med" w="med" type="triangle"/>
          </a:ln>
        </p:spPr>
      </p:cxnSp>
      <p:cxnSp>
        <p:nvCxnSpPr>
          <p:cNvPr id="948" name="Google Shape;948;p60"/>
          <p:cNvCxnSpPr>
            <a:stCxn id="941" idx="3"/>
            <a:endCxn id="942" idx="1"/>
          </p:cNvCxnSpPr>
          <p:nvPr/>
        </p:nvCxnSpPr>
        <p:spPr>
          <a:xfrm>
            <a:off x="3586750" y="5215850"/>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949" name="Google Shape;949;p60"/>
          <p:cNvCxnSpPr>
            <a:stCxn id="942" idx="3"/>
            <a:endCxn id="943" idx="1"/>
          </p:cNvCxnSpPr>
          <p:nvPr/>
        </p:nvCxnSpPr>
        <p:spPr>
          <a:xfrm>
            <a:off x="4912213" y="5215850"/>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950" name="Google Shape;950;p60"/>
          <p:cNvCxnSpPr>
            <a:stCxn id="943" idx="3"/>
            <a:endCxn id="944" idx="1"/>
          </p:cNvCxnSpPr>
          <p:nvPr/>
        </p:nvCxnSpPr>
        <p:spPr>
          <a:xfrm>
            <a:off x="6361575" y="5215850"/>
            <a:ext cx="247200" cy="0"/>
          </a:xfrm>
          <a:prstGeom prst="straightConnector1">
            <a:avLst/>
          </a:prstGeom>
          <a:noFill/>
          <a:ln cap="flat" cmpd="sng" w="9525">
            <a:solidFill>
              <a:srgbClr val="595959"/>
            </a:solidFill>
            <a:prstDash val="solid"/>
            <a:round/>
            <a:headEnd len="sm" w="sm" type="none"/>
            <a:tailEnd len="med" w="med" type="triangle"/>
          </a:ln>
        </p:spPr>
      </p:cxnSp>
      <p:sp>
        <p:nvSpPr>
          <p:cNvPr id="951" name="Google Shape;951;p60"/>
          <p:cNvSpPr/>
          <p:nvPr/>
        </p:nvSpPr>
        <p:spPr>
          <a:xfrm>
            <a:off x="8016750" y="2322650"/>
            <a:ext cx="954300" cy="3282600"/>
          </a:xfrm>
          <a:prstGeom prst="rect">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Module Integration and System Testing</a:t>
            </a:r>
            <a:endParaRPr b="0" i="0" sz="1200" u="none" cap="none" strike="noStrike">
              <a:solidFill>
                <a:srgbClr val="000000"/>
              </a:solidFill>
              <a:latin typeface="Times New Roman"/>
              <a:ea typeface="Times New Roman"/>
              <a:cs typeface="Times New Roman"/>
              <a:sym typeface="Times New Roman"/>
            </a:endParaRPr>
          </a:p>
        </p:txBody>
      </p:sp>
      <p:sp>
        <p:nvSpPr>
          <p:cNvPr id="952" name="Google Shape;952;p60"/>
          <p:cNvSpPr/>
          <p:nvPr/>
        </p:nvSpPr>
        <p:spPr>
          <a:xfrm>
            <a:off x="7533525" y="2658075"/>
            <a:ext cx="483300" cy="2019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0"/>
          <p:cNvSpPr/>
          <p:nvPr/>
        </p:nvSpPr>
        <p:spPr>
          <a:xfrm>
            <a:off x="7533400" y="3860450"/>
            <a:ext cx="483300" cy="2019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0"/>
          <p:cNvSpPr/>
          <p:nvPr/>
        </p:nvSpPr>
        <p:spPr>
          <a:xfrm>
            <a:off x="7558325" y="5114900"/>
            <a:ext cx="483300" cy="201900"/>
          </a:xfrm>
          <a:prstGeom prst="rightArrow">
            <a:avLst>
              <a:gd fmla="val 50000" name="adj1"/>
              <a:gd fmla="val 50000" name="adj2"/>
            </a:avLst>
          </a:prstGeom>
          <a:solidFill>
            <a:srgbClr val="EEEEEE"/>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5" name="Google Shape;955;p60"/>
          <p:cNvPicPr preferRelativeResize="0"/>
          <p:nvPr/>
        </p:nvPicPr>
        <p:blipFill rotWithShape="1">
          <a:blip r:embed="rId4">
            <a:alphaModFix/>
          </a:blip>
          <a:srcRect b="10880" l="12365" r="14115" t="19363"/>
          <a:stretch/>
        </p:blipFill>
        <p:spPr>
          <a:xfrm>
            <a:off x="9077325" y="3295600"/>
            <a:ext cx="1078200" cy="1104250"/>
          </a:xfrm>
          <a:prstGeom prst="rect">
            <a:avLst/>
          </a:prstGeom>
          <a:noFill/>
          <a:ln>
            <a:noFill/>
          </a:ln>
        </p:spPr>
      </p:pic>
      <p:sp>
        <p:nvSpPr>
          <p:cNvPr id="956" name="Google Shape;956;p60"/>
          <p:cNvSpPr/>
          <p:nvPr/>
        </p:nvSpPr>
        <p:spPr>
          <a:xfrm>
            <a:off x="5247775" y="2771850"/>
            <a:ext cx="1133400" cy="706500"/>
          </a:xfrm>
          <a:prstGeom prst="roundRect">
            <a:avLst>
              <a:gd fmla="val 16667" name="adj"/>
            </a:avLst>
          </a:prstGeom>
          <a:solidFill>
            <a:srgbClr val="FCE5CD"/>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Times New Roman"/>
                <a:ea typeface="Times New Roman"/>
                <a:cs typeface="Times New Roman"/>
                <a:sym typeface="Times New Roman"/>
              </a:rPr>
              <a:t>Development (Increment 2)</a:t>
            </a:r>
            <a:endParaRPr b="0" i="0" sz="1200" u="none" cap="none" strike="noStrike">
              <a:solidFill>
                <a:srgbClr val="000000"/>
              </a:solidFill>
              <a:latin typeface="Times New Roman"/>
              <a:ea typeface="Times New Roman"/>
              <a:cs typeface="Times New Roman"/>
              <a:sym typeface="Times New Roman"/>
            </a:endParaRPr>
          </a:p>
        </p:txBody>
      </p:sp>
      <p:cxnSp>
        <p:nvCxnSpPr>
          <p:cNvPr id="957" name="Google Shape;957;p60"/>
          <p:cNvCxnSpPr>
            <a:stCxn id="931" idx="3"/>
            <a:endCxn id="956" idx="1"/>
          </p:cNvCxnSpPr>
          <p:nvPr/>
        </p:nvCxnSpPr>
        <p:spPr>
          <a:xfrm>
            <a:off x="4882450" y="2639500"/>
            <a:ext cx="365400" cy="485700"/>
          </a:xfrm>
          <a:prstGeom prst="straightConnector1">
            <a:avLst/>
          </a:prstGeom>
          <a:noFill/>
          <a:ln cap="flat" cmpd="sng" w="9525">
            <a:solidFill>
              <a:srgbClr val="595959"/>
            </a:solidFill>
            <a:prstDash val="solid"/>
            <a:round/>
            <a:headEnd len="sm" w="sm" type="none"/>
            <a:tailEnd len="med" w="med" type="triangle"/>
          </a:ln>
        </p:spPr>
      </p:cxnSp>
      <p:cxnSp>
        <p:nvCxnSpPr>
          <p:cNvPr id="958" name="Google Shape;958;p60"/>
          <p:cNvCxnSpPr>
            <a:stCxn id="956" idx="3"/>
            <a:endCxn id="933" idx="1"/>
          </p:cNvCxnSpPr>
          <p:nvPr/>
        </p:nvCxnSpPr>
        <p:spPr>
          <a:xfrm flipH="1" rot="10800000">
            <a:off x="6381175" y="2639400"/>
            <a:ext cx="198000" cy="485700"/>
          </a:xfrm>
          <a:prstGeom prst="straightConnector1">
            <a:avLst/>
          </a:prstGeom>
          <a:noFill/>
          <a:ln cap="flat" cmpd="sng" w="9525">
            <a:solidFill>
              <a:srgbClr val="595959"/>
            </a:solidFill>
            <a:prstDash val="solid"/>
            <a:round/>
            <a:headEnd len="sm" w="sm" type="none"/>
            <a:tailEnd len="med" w="med" type="triangle"/>
          </a:ln>
        </p:spPr>
      </p:cxnSp>
      <p:sp>
        <p:nvSpPr>
          <p:cNvPr id="959" name="Google Shape;959;p60"/>
          <p:cNvSpPr txBox="1"/>
          <p:nvPr/>
        </p:nvSpPr>
        <p:spPr>
          <a:xfrm>
            <a:off x="661000" y="6477925"/>
            <a:ext cx="3685200" cy="2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venir"/>
                <a:ea typeface="Avenir"/>
                <a:cs typeface="Avenir"/>
                <a:sym typeface="Avenir"/>
              </a:rPr>
              <a:t>RockStar - </a:t>
            </a:r>
            <a:r>
              <a:rPr b="0" i="0" lang="en-US" sz="1400" u="none" cap="none" strike="noStrike">
                <a:solidFill>
                  <a:schemeClr val="dk1"/>
                </a:solidFill>
                <a:latin typeface="Avenir"/>
                <a:ea typeface="Avenir"/>
                <a:cs typeface="Avenir"/>
                <a:sym typeface="Avenir"/>
              </a:rPr>
              <a:t>Social Feature Module</a:t>
            </a:r>
            <a:endParaRPr b="0" i="0" sz="1400" u="none" cap="none" strike="noStrike">
              <a:solidFill>
                <a:srgbClr val="000000"/>
              </a:solidFill>
              <a:latin typeface="Avenir"/>
              <a:ea typeface="Avenir"/>
              <a:cs typeface="Avenir"/>
              <a:sym typeface="Aveni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pic>
        <p:nvPicPr>
          <p:cNvPr descr="Image result for Picture Collage" id="964" name="Google Shape;964;g701d02d426_0_8"/>
          <p:cNvPicPr preferRelativeResize="0"/>
          <p:nvPr/>
        </p:nvPicPr>
        <p:blipFill rotWithShape="1">
          <a:blip r:embed="rId3">
            <a:alphaModFix/>
          </a:blip>
          <a:srcRect b="0" l="0" r="0" t="0"/>
          <a:stretch/>
        </p:blipFill>
        <p:spPr>
          <a:xfrm>
            <a:off x="70464" y="82891"/>
            <a:ext cx="11969135" cy="6651281"/>
          </a:xfrm>
          <a:prstGeom prst="rect">
            <a:avLst/>
          </a:prstGeom>
          <a:noFill/>
          <a:ln>
            <a:noFill/>
          </a:ln>
          <a:effectLst>
            <a:outerShdw blurRad="292100" rotWithShape="0" algn="tl" dir="2700000" dist="139700">
              <a:srgbClr val="333333">
                <a:alpha val="64313"/>
              </a:srgbClr>
            </a:outerShdw>
          </a:effectLst>
        </p:spPr>
      </p:pic>
      <p:sp>
        <p:nvSpPr>
          <p:cNvPr id="965" name="Google Shape;965;g701d02d426_0_8"/>
          <p:cNvSpPr txBox="1"/>
          <p:nvPr>
            <p:ph type="title"/>
          </p:nvPr>
        </p:nvSpPr>
        <p:spPr>
          <a:xfrm>
            <a:off x="524000" y="458799"/>
            <a:ext cx="10939800" cy="390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venir"/>
              <a:buNone/>
            </a:pPr>
            <a:br>
              <a:rPr b="1" lang="en-US" sz="4000"/>
            </a:br>
            <a:r>
              <a:rPr b="1" lang="en-US" sz="4000">
                <a:solidFill>
                  <a:schemeClr val="dk2"/>
                </a:solidFill>
                <a:latin typeface="Times New Roman"/>
                <a:ea typeface="Times New Roman"/>
                <a:cs typeface="Times New Roman"/>
                <a:sym typeface="Times New Roman"/>
              </a:rPr>
              <a:t>PRODUCT ROADMAP</a:t>
            </a:r>
            <a:br>
              <a:rPr lang="en-US" sz="4000"/>
            </a:br>
            <a:endParaRPr sz="4000"/>
          </a:p>
        </p:txBody>
      </p:sp>
      <p:sp>
        <p:nvSpPr>
          <p:cNvPr id="966" name="Google Shape;966;g701d02d426_0_8"/>
          <p:cNvSpPr txBox="1"/>
          <p:nvPr/>
        </p:nvSpPr>
        <p:spPr>
          <a:xfrm>
            <a:off x="1024500" y="2849429"/>
            <a:ext cx="10143000" cy="185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1" lang="en-US" sz="3500" u="none" cap="none" strike="noStrike">
                <a:solidFill>
                  <a:srgbClr val="6D1D6B"/>
                </a:solidFill>
                <a:latin typeface="Times New Roman"/>
                <a:ea typeface="Times New Roman"/>
                <a:cs typeface="Times New Roman"/>
                <a:sym typeface="Times New Roman"/>
              </a:rPr>
              <a:t>“If you don’t know where you’re going, any road will take you there.”[</a:t>
            </a:r>
            <a:r>
              <a:rPr b="1" i="1" lang="en-US" sz="3500">
                <a:solidFill>
                  <a:srgbClr val="6D1D6B"/>
                </a:solidFill>
                <a:latin typeface="Times New Roman"/>
                <a:ea typeface="Times New Roman"/>
                <a:cs typeface="Times New Roman"/>
                <a:sym typeface="Times New Roman"/>
              </a:rPr>
              <a:t>62</a:t>
            </a:r>
            <a:r>
              <a:rPr b="1" i="1" lang="en-US" sz="3500" u="none" cap="none" strike="noStrike">
                <a:solidFill>
                  <a:srgbClr val="6D1D6B"/>
                </a:solidFill>
                <a:latin typeface="Times New Roman"/>
                <a:ea typeface="Times New Roman"/>
                <a:cs typeface="Times New Roman"/>
                <a:sym typeface="Times New Roman"/>
              </a:rPr>
              <a:t>]	</a:t>
            </a:r>
            <a:endParaRPr b="1" i="1" sz="3500" u="none" cap="none" strike="noStrike">
              <a:solidFill>
                <a:srgbClr val="6D1D6B"/>
              </a:solidFill>
              <a:latin typeface="Times New Roman"/>
              <a:ea typeface="Times New Roman"/>
              <a:cs typeface="Times New Roman"/>
              <a:sym typeface="Times New Roman"/>
            </a:endParaRPr>
          </a:p>
          <a:p>
            <a:pPr indent="0" lvl="0" marL="76200" marR="0" rtl="0" algn="ctr">
              <a:lnSpc>
                <a:spcPct val="100000"/>
              </a:lnSpc>
              <a:spcBef>
                <a:spcPts val="0"/>
              </a:spcBef>
              <a:spcAft>
                <a:spcPts val="0"/>
              </a:spcAft>
              <a:buNone/>
            </a:pPr>
            <a:r>
              <a:t/>
            </a:r>
            <a:endParaRPr b="1" i="1" sz="3500" u="none" cap="none" strike="noStrike">
              <a:solidFill>
                <a:srgbClr val="6D1D6B"/>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1" sz="3500" u="none" cap="none" strike="noStrike">
              <a:solidFill>
                <a:srgbClr val="6D1D6B"/>
              </a:solidFill>
              <a:latin typeface="Times New Roman"/>
              <a:ea typeface="Times New Roman"/>
              <a:cs typeface="Times New Roman"/>
              <a:sym typeface="Times New Roman"/>
            </a:endParaRPr>
          </a:p>
        </p:txBody>
      </p:sp>
      <p:sp>
        <p:nvSpPr>
          <p:cNvPr id="967" name="Google Shape;967;g701d02d426_0_8"/>
          <p:cNvSpPr txBox="1"/>
          <p:nvPr/>
        </p:nvSpPr>
        <p:spPr>
          <a:xfrm>
            <a:off x="167075" y="6230125"/>
            <a:ext cx="43707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Times New Roman"/>
                <a:ea typeface="Times New Roman"/>
                <a:cs typeface="Times New Roman"/>
                <a:sym typeface="Times New Roman"/>
              </a:rPr>
              <a:t>[62]</a:t>
            </a:r>
            <a:r>
              <a:rPr lang="en-US" sz="1000" u="sng">
                <a:solidFill>
                  <a:schemeClr val="dk2"/>
                </a:solidFill>
                <a:latin typeface="Times New Roman"/>
                <a:ea typeface="Times New Roman"/>
                <a:cs typeface="Times New Roman"/>
                <a:sym typeface="Times New Roman"/>
                <a:hlinkClick r:id="rId4"/>
              </a:rPr>
              <a:t>https://www.brainyquote.com/quotes/lewis_carroll_165865</a:t>
            </a:r>
            <a:endParaRPr sz="1000">
              <a:solidFill>
                <a:schemeClr val="dk2"/>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61"/>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b="1" lang="en-US">
                <a:latin typeface="Times New Roman"/>
                <a:ea typeface="Times New Roman"/>
                <a:cs typeface="Times New Roman"/>
                <a:sym typeface="Times New Roman"/>
              </a:rPr>
              <a:t>Product Vision</a:t>
            </a:r>
            <a:endParaRPr>
              <a:latin typeface="Times New Roman"/>
              <a:ea typeface="Times New Roman"/>
              <a:cs typeface="Times New Roman"/>
              <a:sym typeface="Times New Roman"/>
            </a:endParaRPr>
          </a:p>
        </p:txBody>
      </p:sp>
      <p:pic>
        <p:nvPicPr>
          <p:cNvPr id="974" name="Google Shape;974;p61"/>
          <p:cNvPicPr preferRelativeResize="0"/>
          <p:nvPr>
            <p:ph idx="1" type="body"/>
          </p:nvPr>
        </p:nvPicPr>
        <p:blipFill rotWithShape="1">
          <a:blip r:embed="rId3">
            <a:alphaModFix/>
          </a:blip>
          <a:srcRect b="0" l="0" r="0" t="0"/>
          <a:stretch/>
        </p:blipFill>
        <p:spPr>
          <a:xfrm>
            <a:off x="3800958" y="4530268"/>
            <a:ext cx="1017488" cy="1001077"/>
          </a:xfrm>
          <a:prstGeom prst="rect">
            <a:avLst/>
          </a:prstGeom>
          <a:noFill/>
          <a:ln>
            <a:noFill/>
          </a:ln>
        </p:spPr>
      </p:pic>
      <p:pic>
        <p:nvPicPr>
          <p:cNvPr id="975" name="Google Shape;975;p61"/>
          <p:cNvPicPr preferRelativeResize="0"/>
          <p:nvPr/>
        </p:nvPicPr>
        <p:blipFill rotWithShape="1">
          <a:blip r:embed="rId4">
            <a:alphaModFix/>
          </a:blip>
          <a:srcRect b="0" l="0" r="0" t="0"/>
          <a:stretch/>
        </p:blipFill>
        <p:spPr>
          <a:xfrm>
            <a:off x="6927439" y="4480746"/>
            <a:ext cx="1084129" cy="1050599"/>
          </a:xfrm>
          <a:prstGeom prst="rect">
            <a:avLst/>
          </a:prstGeom>
          <a:noFill/>
          <a:ln>
            <a:noFill/>
          </a:ln>
        </p:spPr>
      </p:pic>
      <p:pic>
        <p:nvPicPr>
          <p:cNvPr id="976" name="Google Shape;976;p61"/>
          <p:cNvPicPr preferRelativeResize="0"/>
          <p:nvPr/>
        </p:nvPicPr>
        <p:blipFill rotWithShape="1">
          <a:blip r:embed="rId5">
            <a:alphaModFix/>
          </a:blip>
          <a:srcRect b="0" l="0" r="0" t="0"/>
          <a:stretch/>
        </p:blipFill>
        <p:spPr>
          <a:xfrm>
            <a:off x="5377142" y="5120529"/>
            <a:ext cx="1084129" cy="1119674"/>
          </a:xfrm>
          <a:prstGeom prst="rect">
            <a:avLst/>
          </a:prstGeom>
          <a:noFill/>
          <a:ln>
            <a:noFill/>
          </a:ln>
        </p:spPr>
      </p:pic>
      <p:sp>
        <p:nvSpPr>
          <p:cNvPr id="977" name="Google Shape;977;p61"/>
          <p:cNvSpPr txBox="1"/>
          <p:nvPr/>
        </p:nvSpPr>
        <p:spPr>
          <a:xfrm>
            <a:off x="466087" y="4498213"/>
            <a:ext cx="33348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Times New Roman"/>
                <a:ea typeface="Times New Roman"/>
                <a:cs typeface="Times New Roman"/>
                <a:sym typeface="Times New Roman"/>
              </a:rPr>
              <a:t>Competitive Differentiation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Advance personalization and social sharing options</a:t>
            </a:r>
            <a:endParaRPr b="0" i="0" sz="1400" u="none" cap="none" strike="noStrike">
              <a:solidFill>
                <a:srgbClr val="000000"/>
              </a:solidFill>
              <a:latin typeface="Arial"/>
              <a:ea typeface="Arial"/>
              <a:cs typeface="Arial"/>
              <a:sym typeface="Arial"/>
            </a:endParaRPr>
          </a:p>
        </p:txBody>
      </p:sp>
      <p:sp>
        <p:nvSpPr>
          <p:cNvPr id="978" name="Google Shape;978;p61"/>
          <p:cNvSpPr txBox="1"/>
          <p:nvPr/>
        </p:nvSpPr>
        <p:spPr>
          <a:xfrm>
            <a:off x="3513730" y="2654555"/>
            <a:ext cx="6642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Times New Roman"/>
                <a:ea typeface="Times New Roman"/>
                <a:cs typeface="Times New Roman"/>
                <a:sym typeface="Times New Roman"/>
              </a:rPr>
              <a:t>Improve Customer Satisfaction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Understand customer needs using real time analytics module</a:t>
            </a:r>
            <a:endParaRPr b="0" i="0" sz="1400" u="none" cap="none" strike="noStrike">
              <a:solidFill>
                <a:srgbClr val="000000"/>
              </a:solidFill>
              <a:latin typeface="Arial"/>
              <a:ea typeface="Arial"/>
              <a:cs typeface="Arial"/>
              <a:sym typeface="Arial"/>
            </a:endParaRPr>
          </a:p>
        </p:txBody>
      </p:sp>
      <p:sp>
        <p:nvSpPr>
          <p:cNvPr id="979" name="Google Shape;979;p61"/>
          <p:cNvSpPr txBox="1"/>
          <p:nvPr/>
        </p:nvSpPr>
        <p:spPr>
          <a:xfrm>
            <a:off x="8172018" y="4480746"/>
            <a:ext cx="3897086"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Times New Roman"/>
                <a:ea typeface="Times New Roman"/>
                <a:cs typeface="Times New Roman"/>
                <a:sym typeface="Times New Roman"/>
              </a:rPr>
              <a:t>Technical Improvements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Times New Roman"/>
                <a:ea typeface="Times New Roman"/>
                <a:cs typeface="Times New Roman"/>
                <a:sym typeface="Times New Roman"/>
              </a:rPr>
              <a:t>Flexible data management for our new objectives</a:t>
            </a:r>
            <a:endParaRPr b="0" i="0" sz="1400" u="none" cap="none" strike="noStrike">
              <a:solidFill>
                <a:srgbClr val="000000"/>
              </a:solidFill>
              <a:latin typeface="Arial"/>
              <a:ea typeface="Arial"/>
              <a:cs typeface="Arial"/>
              <a:sym typeface="Arial"/>
            </a:endParaRPr>
          </a:p>
        </p:txBody>
      </p:sp>
      <p:sp>
        <p:nvSpPr>
          <p:cNvPr id="980" name="Google Shape;980;p61"/>
          <p:cNvSpPr/>
          <p:nvPr/>
        </p:nvSpPr>
        <p:spPr>
          <a:xfrm>
            <a:off x="463600" y="1606326"/>
            <a:ext cx="11264700" cy="1004700"/>
          </a:xfrm>
          <a:prstGeom prst="horizontalScroll">
            <a:avLst>
              <a:gd fmla="val 12500" name="adj"/>
            </a:avLst>
          </a:prstGeom>
          <a:solidFill>
            <a:schemeClr val="accent1"/>
          </a:solidFill>
          <a:ln cap="flat" cmpd="sng" w="25400">
            <a:solidFill>
              <a:srgbClr val="6A1C6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1" name="Google Shape;981;p61"/>
          <p:cNvSpPr txBox="1"/>
          <p:nvPr/>
        </p:nvSpPr>
        <p:spPr>
          <a:xfrm>
            <a:off x="635200" y="1901425"/>
            <a:ext cx="10921500" cy="601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Times New Roman"/>
                <a:ea typeface="Times New Roman"/>
                <a:cs typeface="Times New Roman"/>
                <a:sym typeface="Times New Roman"/>
              </a:rPr>
              <a:t>Provide services that help people share and preserve their life's precious moments</a:t>
            </a:r>
            <a:endParaRPr b="0" i="0" sz="1400" u="none" cap="none" strike="noStrike">
              <a:solidFill>
                <a:srgbClr val="000000"/>
              </a:solidFill>
              <a:latin typeface="Arial"/>
              <a:ea typeface="Arial"/>
              <a:cs typeface="Arial"/>
              <a:sym typeface="Arial"/>
            </a:endParaRPr>
          </a:p>
        </p:txBody>
      </p:sp>
      <p:sp>
        <p:nvSpPr>
          <p:cNvPr id="982" name="Google Shape;982;p61"/>
          <p:cNvSpPr txBox="1"/>
          <p:nvPr/>
        </p:nvSpPr>
        <p:spPr>
          <a:xfrm>
            <a:off x="5160327" y="6116491"/>
            <a:ext cx="187134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Product Goal</a:t>
            </a:r>
            <a:endParaRPr b="0" i="0" sz="1400" u="none" cap="none" strike="noStrike">
              <a:solidFill>
                <a:srgbClr val="000000"/>
              </a:solidFill>
              <a:latin typeface="Arial"/>
              <a:ea typeface="Arial"/>
              <a:cs typeface="Arial"/>
              <a:sym typeface="Arial"/>
            </a:endParaRPr>
          </a:p>
        </p:txBody>
      </p:sp>
      <p:cxnSp>
        <p:nvCxnSpPr>
          <p:cNvPr id="983" name="Google Shape;983;p61"/>
          <p:cNvCxnSpPr/>
          <p:nvPr/>
        </p:nvCxnSpPr>
        <p:spPr>
          <a:xfrm>
            <a:off x="5919223" y="4496448"/>
            <a:ext cx="0" cy="709800"/>
          </a:xfrm>
          <a:prstGeom prst="straightConnector1">
            <a:avLst/>
          </a:prstGeom>
          <a:noFill/>
          <a:ln cap="flat" cmpd="sng" w="76200">
            <a:solidFill>
              <a:srgbClr val="90238D"/>
            </a:solidFill>
            <a:prstDash val="solid"/>
            <a:round/>
            <a:headEnd len="sm" w="sm" type="none"/>
            <a:tailEnd len="med" w="med" type="triangle"/>
          </a:ln>
        </p:spPr>
      </p:cxnSp>
      <p:cxnSp>
        <p:nvCxnSpPr>
          <p:cNvPr id="984" name="Google Shape;984;p61"/>
          <p:cNvCxnSpPr>
            <a:stCxn id="974" idx="3"/>
          </p:cNvCxnSpPr>
          <p:nvPr/>
        </p:nvCxnSpPr>
        <p:spPr>
          <a:xfrm>
            <a:off x="4818446" y="5030806"/>
            <a:ext cx="665400" cy="354900"/>
          </a:xfrm>
          <a:prstGeom prst="straightConnector1">
            <a:avLst/>
          </a:prstGeom>
          <a:noFill/>
          <a:ln cap="flat" cmpd="sng" w="76200">
            <a:solidFill>
              <a:srgbClr val="90238D"/>
            </a:solidFill>
            <a:prstDash val="solid"/>
            <a:round/>
            <a:headEnd len="sm" w="sm" type="none"/>
            <a:tailEnd len="med" w="med" type="triangle"/>
          </a:ln>
        </p:spPr>
      </p:cxnSp>
      <p:cxnSp>
        <p:nvCxnSpPr>
          <p:cNvPr id="985" name="Google Shape;985;p61"/>
          <p:cNvCxnSpPr>
            <a:stCxn id="975" idx="1"/>
          </p:cNvCxnSpPr>
          <p:nvPr/>
        </p:nvCxnSpPr>
        <p:spPr>
          <a:xfrm flipH="1">
            <a:off x="6401239" y="5006046"/>
            <a:ext cx="526200" cy="379800"/>
          </a:xfrm>
          <a:prstGeom prst="straightConnector1">
            <a:avLst/>
          </a:prstGeom>
          <a:noFill/>
          <a:ln cap="flat" cmpd="sng" w="76200">
            <a:solidFill>
              <a:srgbClr val="90238D"/>
            </a:solidFill>
            <a:prstDash val="solid"/>
            <a:round/>
            <a:headEnd len="sm" w="sm" type="none"/>
            <a:tailEnd len="med" w="med" type="triangle"/>
          </a:ln>
        </p:spPr>
      </p:cxnSp>
      <p:pic>
        <p:nvPicPr>
          <p:cNvPr id="986" name="Google Shape;986;p61"/>
          <p:cNvPicPr preferRelativeResize="0"/>
          <p:nvPr/>
        </p:nvPicPr>
        <p:blipFill rotWithShape="1">
          <a:blip r:embed="rId6">
            <a:alphaModFix/>
          </a:blip>
          <a:srcRect b="0" l="0" r="0" t="0"/>
          <a:stretch/>
        </p:blipFill>
        <p:spPr>
          <a:xfrm>
            <a:off x="5370405" y="3405983"/>
            <a:ext cx="1097611" cy="1004778"/>
          </a:xfrm>
          <a:prstGeom prst="rect">
            <a:avLst/>
          </a:prstGeom>
          <a:noFill/>
          <a:ln>
            <a:noFill/>
          </a:ln>
        </p:spPr>
      </p:pic>
      <p:pic>
        <p:nvPicPr>
          <p:cNvPr id="987" name="Google Shape;987;p61"/>
          <p:cNvPicPr preferRelativeResize="0"/>
          <p:nvPr/>
        </p:nvPicPr>
        <p:blipFill rotWithShape="1">
          <a:blip r:embed="rId7">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13"/>
          <p:cNvSpPr txBox="1"/>
          <p:nvPr>
            <p:ph type="title"/>
          </p:nvPr>
        </p:nvSpPr>
        <p:spPr>
          <a:xfrm>
            <a:off x="1011900" y="534899"/>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Services Rendered By Us </a:t>
            </a:r>
            <a:endParaRPr/>
          </a:p>
        </p:txBody>
      </p:sp>
      <p:pic>
        <p:nvPicPr>
          <p:cNvPr descr="A close up of a logo&#10;&#10;Description automatically generated" id="275" name="Google Shape;275;p13"/>
          <p:cNvPicPr preferRelativeResize="0"/>
          <p:nvPr/>
        </p:nvPicPr>
        <p:blipFill rotWithShape="1">
          <a:blip r:embed="rId3">
            <a:alphaModFix/>
          </a:blip>
          <a:srcRect b="8692" l="12732" r="13241" t="11331"/>
          <a:stretch/>
        </p:blipFill>
        <p:spPr>
          <a:xfrm>
            <a:off x="771500" y="3171825"/>
            <a:ext cx="2528900" cy="1971676"/>
          </a:xfrm>
          <a:prstGeom prst="rect">
            <a:avLst/>
          </a:prstGeom>
          <a:noFill/>
          <a:ln>
            <a:noFill/>
          </a:ln>
        </p:spPr>
      </p:pic>
      <p:pic>
        <p:nvPicPr>
          <p:cNvPr id="276" name="Google Shape;276;p13"/>
          <p:cNvPicPr preferRelativeResize="0"/>
          <p:nvPr/>
        </p:nvPicPr>
        <p:blipFill rotWithShape="1">
          <a:blip r:embed="rId4">
            <a:alphaModFix/>
          </a:blip>
          <a:srcRect b="0" l="0" r="0" t="0"/>
          <a:stretch/>
        </p:blipFill>
        <p:spPr>
          <a:xfrm>
            <a:off x="3549468" y="1914525"/>
            <a:ext cx="7734300" cy="4486275"/>
          </a:xfrm>
          <a:prstGeom prst="rect">
            <a:avLst/>
          </a:prstGeom>
          <a:noFill/>
          <a:ln>
            <a:noFill/>
          </a:ln>
        </p:spPr>
      </p:pic>
      <p:pic>
        <p:nvPicPr>
          <p:cNvPr id="277" name="Google Shape;277;p13"/>
          <p:cNvPicPr preferRelativeResize="0"/>
          <p:nvPr/>
        </p:nvPicPr>
        <p:blipFill rotWithShape="1">
          <a:blip r:embed="rId5">
            <a:alphaModFix/>
          </a:blip>
          <a:srcRect b="0" l="0" r="0" t="0"/>
          <a:stretch/>
        </p:blipFill>
        <p:spPr>
          <a:xfrm>
            <a:off x="11180100" y="6074229"/>
            <a:ext cx="1011900" cy="78377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66"/>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b="1" lang="en-US">
                <a:latin typeface="Times New Roman"/>
                <a:ea typeface="Times New Roman"/>
                <a:cs typeface="Times New Roman"/>
                <a:sym typeface="Times New Roman"/>
              </a:rPr>
              <a:t>Product Roadmap</a:t>
            </a:r>
            <a:endParaRPr/>
          </a:p>
        </p:txBody>
      </p:sp>
      <p:pic>
        <p:nvPicPr>
          <p:cNvPr descr="A close up of a logo&#10;&#10;Description automatically generated" id="994" name="Google Shape;994;p66"/>
          <p:cNvPicPr preferRelativeResize="0"/>
          <p:nvPr/>
        </p:nvPicPr>
        <p:blipFill rotWithShape="1">
          <a:blip r:embed="rId3">
            <a:alphaModFix/>
          </a:blip>
          <a:srcRect b="0" l="0" r="0" t="0"/>
          <a:stretch/>
        </p:blipFill>
        <p:spPr>
          <a:xfrm>
            <a:off x="359673" y="1690687"/>
            <a:ext cx="10924023" cy="5019601"/>
          </a:xfrm>
          <a:prstGeom prst="rect">
            <a:avLst/>
          </a:prstGeom>
          <a:noFill/>
          <a:ln>
            <a:noFill/>
          </a:ln>
        </p:spPr>
      </p:pic>
      <p:pic>
        <p:nvPicPr>
          <p:cNvPr descr="Flag" id="995" name="Google Shape;995;p66"/>
          <p:cNvPicPr preferRelativeResize="0"/>
          <p:nvPr/>
        </p:nvPicPr>
        <p:blipFill rotWithShape="1">
          <a:blip r:embed="rId4">
            <a:alphaModFix/>
          </a:blip>
          <a:srcRect b="0" l="0" r="0" t="0"/>
          <a:stretch/>
        </p:blipFill>
        <p:spPr>
          <a:xfrm>
            <a:off x="7726514" y="1035266"/>
            <a:ext cx="1438475" cy="1438475"/>
          </a:xfrm>
          <a:prstGeom prst="rect">
            <a:avLst/>
          </a:prstGeom>
          <a:noFill/>
          <a:ln>
            <a:noFill/>
          </a:ln>
        </p:spPr>
      </p:pic>
      <p:pic>
        <p:nvPicPr>
          <p:cNvPr descr="Flag" id="996" name="Google Shape;996;p66"/>
          <p:cNvPicPr preferRelativeResize="0"/>
          <p:nvPr/>
        </p:nvPicPr>
        <p:blipFill rotWithShape="1">
          <a:blip r:embed="rId4">
            <a:alphaModFix/>
          </a:blip>
          <a:srcRect b="0" l="0" r="0" t="0"/>
          <a:stretch/>
        </p:blipFill>
        <p:spPr>
          <a:xfrm>
            <a:off x="1478618" y="4963733"/>
            <a:ext cx="1438475" cy="1438475"/>
          </a:xfrm>
          <a:prstGeom prst="rect">
            <a:avLst/>
          </a:prstGeom>
          <a:noFill/>
          <a:ln>
            <a:noFill/>
          </a:ln>
        </p:spPr>
      </p:pic>
      <p:pic>
        <p:nvPicPr>
          <p:cNvPr descr="Flag" id="997" name="Google Shape;997;p66"/>
          <p:cNvPicPr preferRelativeResize="0"/>
          <p:nvPr/>
        </p:nvPicPr>
        <p:blipFill rotWithShape="1">
          <a:blip r:embed="rId4">
            <a:alphaModFix/>
          </a:blip>
          <a:srcRect b="0" l="0" r="0" t="0"/>
          <a:stretch/>
        </p:blipFill>
        <p:spPr>
          <a:xfrm>
            <a:off x="3909172" y="2063161"/>
            <a:ext cx="1438475" cy="1438475"/>
          </a:xfrm>
          <a:prstGeom prst="rect">
            <a:avLst/>
          </a:prstGeom>
          <a:noFill/>
          <a:ln>
            <a:noFill/>
          </a:ln>
        </p:spPr>
      </p:pic>
      <p:pic>
        <p:nvPicPr>
          <p:cNvPr descr="Flag" id="998" name="Google Shape;998;p66"/>
          <p:cNvPicPr preferRelativeResize="0"/>
          <p:nvPr/>
        </p:nvPicPr>
        <p:blipFill rotWithShape="1">
          <a:blip r:embed="rId4">
            <a:alphaModFix/>
          </a:blip>
          <a:srcRect b="0" l="0" r="0" t="0"/>
          <a:stretch/>
        </p:blipFill>
        <p:spPr>
          <a:xfrm>
            <a:off x="7076700" y="2870263"/>
            <a:ext cx="1438475" cy="1438475"/>
          </a:xfrm>
          <a:prstGeom prst="rect">
            <a:avLst/>
          </a:prstGeom>
          <a:noFill/>
          <a:ln>
            <a:noFill/>
          </a:ln>
        </p:spPr>
      </p:pic>
      <p:sp>
        <p:nvSpPr>
          <p:cNvPr id="999" name="Google Shape;999;p66"/>
          <p:cNvSpPr/>
          <p:nvPr/>
        </p:nvSpPr>
        <p:spPr>
          <a:xfrm>
            <a:off x="2874180" y="5060702"/>
            <a:ext cx="4798337" cy="561314"/>
          </a:xfrm>
          <a:prstGeom prst="rect">
            <a:avLst/>
          </a:prstGeom>
          <a:solidFill>
            <a:srgbClr val="F2C9F0"/>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Milestone 1 </a:t>
            </a:r>
            <a:r>
              <a:rPr b="0" i="0" lang="en-US" sz="1400" u="none" cap="none" strike="noStrike">
                <a:solidFill>
                  <a:schemeClr val="dk1"/>
                </a:solidFill>
                <a:latin typeface="Times New Roman"/>
                <a:ea typeface="Times New Roman"/>
                <a:cs typeface="Times New Roman"/>
                <a:sym typeface="Times New Roman"/>
              </a:rPr>
              <a:t> Data migration from Oracle to MongoDB</a:t>
            </a:r>
            <a:endParaRPr b="0" i="0" sz="1400" u="none" cap="none" strike="noStrike">
              <a:solidFill>
                <a:srgbClr val="000000"/>
              </a:solidFill>
              <a:latin typeface="Arial"/>
              <a:ea typeface="Arial"/>
              <a:cs typeface="Arial"/>
              <a:sym typeface="Arial"/>
            </a:endParaRPr>
          </a:p>
        </p:txBody>
      </p:sp>
      <p:sp>
        <p:nvSpPr>
          <p:cNvPr id="1000" name="Google Shape;1000;p66"/>
          <p:cNvSpPr/>
          <p:nvPr/>
        </p:nvSpPr>
        <p:spPr>
          <a:xfrm>
            <a:off x="2874179" y="5600257"/>
            <a:ext cx="4798337" cy="561314"/>
          </a:xfrm>
          <a:prstGeom prst="rect">
            <a:avLst/>
          </a:prstGeom>
          <a:solidFill>
            <a:srgbClr val="CAE8AA"/>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imes New Roman"/>
                <a:ea typeface="Times New Roman"/>
                <a:cs typeface="Times New Roman"/>
                <a:sym typeface="Times New Roman"/>
              </a:rPr>
              <a:t>Implement real time analytics module</a:t>
            </a:r>
            <a:endParaRPr b="0" i="0" sz="1400" u="none" cap="none" strike="noStrike">
              <a:solidFill>
                <a:srgbClr val="000000"/>
              </a:solidFill>
              <a:latin typeface="Arial"/>
              <a:ea typeface="Arial"/>
              <a:cs typeface="Arial"/>
              <a:sym typeface="Arial"/>
            </a:endParaRPr>
          </a:p>
        </p:txBody>
      </p:sp>
      <p:sp>
        <p:nvSpPr>
          <p:cNvPr id="1001" name="Google Shape;1001;p66"/>
          <p:cNvSpPr/>
          <p:nvPr/>
        </p:nvSpPr>
        <p:spPr>
          <a:xfrm>
            <a:off x="737443" y="2338689"/>
            <a:ext cx="3363062" cy="1127956"/>
          </a:xfrm>
          <a:prstGeom prst="rect">
            <a:avLst/>
          </a:prstGeom>
          <a:solidFill>
            <a:srgbClr val="C299E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Launch 1</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Times New Roman"/>
                <a:ea typeface="Times New Roman"/>
                <a:cs typeface="Times New Roman"/>
                <a:sym typeface="Times New Roman"/>
              </a:rPr>
              <a:t>Support uploads from FB and Instagram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Times New Roman"/>
                <a:ea typeface="Times New Roman"/>
                <a:cs typeface="Times New Roman"/>
                <a:sym typeface="Times New Roman"/>
              </a:rPr>
              <a:t>Enablement of likes, comments, tags and shares in Share It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Times New Roman"/>
                <a:ea typeface="Times New Roman"/>
                <a:cs typeface="Times New Roman"/>
                <a:sym typeface="Times New Roman"/>
              </a:rPr>
              <a:t>Basic Editing tool for customization </a:t>
            </a:r>
            <a:endParaRPr b="0" i="0" sz="1400" u="none" cap="none" strike="noStrike">
              <a:solidFill>
                <a:srgbClr val="000000"/>
              </a:solidFill>
              <a:latin typeface="Arial"/>
              <a:ea typeface="Arial"/>
              <a:cs typeface="Arial"/>
              <a:sym typeface="Arial"/>
            </a:endParaRPr>
          </a:p>
        </p:txBody>
      </p:sp>
      <p:sp>
        <p:nvSpPr>
          <p:cNvPr id="1002" name="Google Shape;1002;p66"/>
          <p:cNvSpPr/>
          <p:nvPr/>
        </p:nvSpPr>
        <p:spPr>
          <a:xfrm>
            <a:off x="8098136" y="3776115"/>
            <a:ext cx="3828040" cy="1438475"/>
          </a:xfrm>
          <a:prstGeom prst="rect">
            <a:avLst/>
          </a:prstGeom>
          <a:solidFill>
            <a:srgbClr val="CAE8AA"/>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Milestone 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Times New Roman"/>
                <a:ea typeface="Times New Roman"/>
                <a:cs typeface="Times New Roman"/>
                <a:sym typeface="Times New Roman"/>
              </a:rPr>
              <a:t>Improve UX using results from the Analytics module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Times New Roman"/>
                <a:ea typeface="Times New Roman"/>
                <a:cs typeface="Times New Roman"/>
                <a:sym typeface="Times New Roman"/>
              </a:rPr>
              <a:t>Customer Validation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Times New Roman"/>
                <a:ea typeface="Times New Roman"/>
                <a:cs typeface="Times New Roman"/>
                <a:sym typeface="Times New Roman"/>
              </a:rPr>
              <a:t>Add more templates and gift options for customers</a:t>
            </a:r>
            <a:endParaRPr b="0" i="0" sz="1400" u="none" cap="none" strike="noStrike">
              <a:solidFill>
                <a:srgbClr val="000000"/>
              </a:solidFill>
              <a:latin typeface="Arial"/>
              <a:ea typeface="Arial"/>
              <a:cs typeface="Arial"/>
              <a:sym typeface="Arial"/>
            </a:endParaRPr>
          </a:p>
        </p:txBody>
      </p:sp>
      <p:sp>
        <p:nvSpPr>
          <p:cNvPr id="1003" name="Google Shape;1003;p66"/>
          <p:cNvSpPr txBox="1"/>
          <p:nvPr/>
        </p:nvSpPr>
        <p:spPr>
          <a:xfrm>
            <a:off x="9447222" y="3456207"/>
            <a:ext cx="143847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Q4 Dec 2020</a:t>
            </a:r>
            <a:endParaRPr b="0" i="0" sz="1400" u="none" cap="none" strike="noStrike">
              <a:solidFill>
                <a:srgbClr val="000000"/>
              </a:solidFill>
              <a:latin typeface="Arial"/>
              <a:ea typeface="Arial"/>
              <a:cs typeface="Arial"/>
              <a:sym typeface="Arial"/>
            </a:endParaRPr>
          </a:p>
        </p:txBody>
      </p:sp>
      <p:sp>
        <p:nvSpPr>
          <p:cNvPr id="1004" name="Google Shape;1004;p66"/>
          <p:cNvSpPr/>
          <p:nvPr/>
        </p:nvSpPr>
        <p:spPr>
          <a:xfrm>
            <a:off x="8954086" y="548639"/>
            <a:ext cx="2813539" cy="1252025"/>
          </a:xfrm>
          <a:prstGeom prst="rect">
            <a:avLst/>
          </a:prstGeom>
          <a:solidFill>
            <a:srgbClr val="C299E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Launch 2</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Times New Roman"/>
                <a:ea typeface="Times New Roman"/>
                <a:cs typeface="Times New Roman"/>
                <a:sym typeface="Times New Roman"/>
              </a:rPr>
              <a:t>Support uploads from Snapchat and WeChat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Times New Roman"/>
                <a:ea typeface="Times New Roman"/>
                <a:cs typeface="Times New Roman"/>
                <a:sym typeface="Times New Roman"/>
              </a:rPr>
              <a:t>Professional editing tools for target customer</a:t>
            </a:r>
            <a:endParaRPr b="0" i="0" sz="1400" u="none" cap="none" strike="noStrike">
              <a:solidFill>
                <a:srgbClr val="000000"/>
              </a:solidFill>
              <a:latin typeface="Arial"/>
              <a:ea typeface="Arial"/>
              <a:cs typeface="Arial"/>
              <a:sym typeface="Arial"/>
            </a:endParaRPr>
          </a:p>
        </p:txBody>
      </p:sp>
      <p:sp>
        <p:nvSpPr>
          <p:cNvPr id="1005" name="Google Shape;1005;p66"/>
          <p:cNvSpPr/>
          <p:nvPr/>
        </p:nvSpPr>
        <p:spPr>
          <a:xfrm>
            <a:off x="4703874" y="4764000"/>
            <a:ext cx="1361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Q2 June 2020</a:t>
            </a:r>
            <a:endParaRPr b="0" i="0" sz="1400" u="none" cap="none" strike="noStrike">
              <a:solidFill>
                <a:srgbClr val="000000"/>
              </a:solidFill>
              <a:latin typeface="Arial"/>
              <a:ea typeface="Arial"/>
              <a:cs typeface="Arial"/>
              <a:sym typeface="Arial"/>
            </a:endParaRPr>
          </a:p>
        </p:txBody>
      </p:sp>
      <p:sp>
        <p:nvSpPr>
          <p:cNvPr id="1006" name="Google Shape;1006;p66"/>
          <p:cNvSpPr/>
          <p:nvPr/>
        </p:nvSpPr>
        <p:spPr>
          <a:xfrm>
            <a:off x="1855002" y="2057522"/>
            <a:ext cx="20733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Q3 Sep 2020</a:t>
            </a:r>
            <a:endParaRPr b="0" i="0" sz="1400" u="none" cap="none" strike="noStrike">
              <a:solidFill>
                <a:srgbClr val="000000"/>
              </a:solidFill>
              <a:latin typeface="Arial"/>
              <a:ea typeface="Arial"/>
              <a:cs typeface="Arial"/>
              <a:sym typeface="Arial"/>
            </a:endParaRPr>
          </a:p>
        </p:txBody>
      </p:sp>
      <p:sp>
        <p:nvSpPr>
          <p:cNvPr id="1007" name="Google Shape;1007;p66"/>
          <p:cNvSpPr/>
          <p:nvPr/>
        </p:nvSpPr>
        <p:spPr>
          <a:xfrm>
            <a:off x="9755475" y="255397"/>
            <a:ext cx="17701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Q1 Mar 2021</a:t>
            </a:r>
            <a:endParaRPr b="0" i="0" sz="1400" u="none" cap="none" strike="noStrike">
              <a:solidFill>
                <a:srgbClr val="000000"/>
              </a:solidFill>
              <a:latin typeface="Arial"/>
              <a:ea typeface="Arial"/>
              <a:cs typeface="Arial"/>
              <a:sym typeface="Arial"/>
            </a:endParaRPr>
          </a:p>
        </p:txBody>
      </p:sp>
      <p:sp>
        <p:nvSpPr>
          <p:cNvPr id="1008" name="Google Shape;1008;p66"/>
          <p:cNvSpPr txBox="1"/>
          <p:nvPr/>
        </p:nvSpPr>
        <p:spPr>
          <a:xfrm>
            <a:off x="2011680" y="5167313"/>
            <a:ext cx="52753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009" name="Google Shape;1009;p66"/>
          <p:cNvSpPr txBox="1"/>
          <p:nvPr/>
        </p:nvSpPr>
        <p:spPr>
          <a:xfrm>
            <a:off x="4437493" y="2256707"/>
            <a:ext cx="52753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010" name="Google Shape;1010;p66"/>
          <p:cNvSpPr txBox="1"/>
          <p:nvPr/>
        </p:nvSpPr>
        <p:spPr>
          <a:xfrm>
            <a:off x="7635609" y="3083631"/>
            <a:ext cx="45337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011" name="Google Shape;1011;p66"/>
          <p:cNvSpPr txBox="1"/>
          <p:nvPr/>
        </p:nvSpPr>
        <p:spPr>
          <a:xfrm>
            <a:off x="8316461" y="1253311"/>
            <a:ext cx="45337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1012" name="Google Shape;1012;p66"/>
          <p:cNvSpPr/>
          <p:nvPr/>
        </p:nvSpPr>
        <p:spPr>
          <a:xfrm>
            <a:off x="8761828" y="6342103"/>
            <a:ext cx="344658" cy="145738"/>
          </a:xfrm>
          <a:prstGeom prst="rect">
            <a:avLst/>
          </a:prstGeom>
          <a:solidFill>
            <a:srgbClr val="C299E4"/>
          </a:solidFill>
          <a:ln cap="flat" cmpd="sng" w="25400">
            <a:solidFill>
              <a:srgbClr val="6A1C6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3" name="Google Shape;1013;p66"/>
          <p:cNvSpPr/>
          <p:nvPr/>
        </p:nvSpPr>
        <p:spPr>
          <a:xfrm>
            <a:off x="8761828" y="5774416"/>
            <a:ext cx="344658" cy="145738"/>
          </a:xfrm>
          <a:prstGeom prst="rect">
            <a:avLst/>
          </a:prstGeom>
          <a:solidFill>
            <a:srgbClr val="E7CCE7"/>
          </a:solidFill>
          <a:ln cap="flat" cmpd="sng" w="25400">
            <a:solidFill>
              <a:srgbClr val="6A1C6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4" name="Google Shape;1014;p66"/>
          <p:cNvSpPr/>
          <p:nvPr/>
        </p:nvSpPr>
        <p:spPr>
          <a:xfrm>
            <a:off x="8769836" y="6046787"/>
            <a:ext cx="344658" cy="145738"/>
          </a:xfrm>
          <a:prstGeom prst="rect">
            <a:avLst/>
          </a:prstGeom>
          <a:solidFill>
            <a:srgbClr val="CAE8AA"/>
          </a:solidFill>
          <a:ln cap="flat" cmpd="sng" w="25400">
            <a:solidFill>
              <a:srgbClr val="6A1C6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5" name="Google Shape;1015;p66"/>
          <p:cNvSpPr txBox="1"/>
          <p:nvPr/>
        </p:nvSpPr>
        <p:spPr>
          <a:xfrm>
            <a:off x="9078514" y="5726563"/>
            <a:ext cx="196587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Times New Roman"/>
                <a:ea typeface="Times New Roman"/>
                <a:cs typeface="Times New Roman"/>
                <a:sym typeface="Times New Roman"/>
              </a:rPr>
              <a:t>Technical Improvements</a:t>
            </a:r>
            <a:endParaRPr b="0" i="0" sz="1100" u="none" cap="none" strike="noStrike">
              <a:solidFill>
                <a:srgbClr val="000000"/>
              </a:solidFill>
              <a:latin typeface="Arial"/>
              <a:ea typeface="Arial"/>
              <a:cs typeface="Arial"/>
              <a:sym typeface="Arial"/>
            </a:endParaRPr>
          </a:p>
        </p:txBody>
      </p:sp>
      <p:sp>
        <p:nvSpPr>
          <p:cNvPr id="1016" name="Google Shape;1016;p66"/>
          <p:cNvSpPr txBox="1"/>
          <p:nvPr/>
        </p:nvSpPr>
        <p:spPr>
          <a:xfrm>
            <a:off x="9078514" y="6298162"/>
            <a:ext cx="196587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Times New Roman"/>
                <a:ea typeface="Times New Roman"/>
                <a:cs typeface="Times New Roman"/>
                <a:sym typeface="Times New Roman"/>
              </a:rPr>
              <a:t>Competitive Differentiation</a:t>
            </a:r>
            <a:endParaRPr b="0" i="0" sz="1100" u="none" cap="none" strike="noStrike">
              <a:solidFill>
                <a:srgbClr val="000000"/>
              </a:solidFill>
              <a:latin typeface="Arial"/>
              <a:ea typeface="Arial"/>
              <a:cs typeface="Arial"/>
              <a:sym typeface="Arial"/>
            </a:endParaRPr>
          </a:p>
        </p:txBody>
      </p:sp>
      <p:sp>
        <p:nvSpPr>
          <p:cNvPr id="1017" name="Google Shape;1017;p66"/>
          <p:cNvSpPr txBox="1"/>
          <p:nvPr/>
        </p:nvSpPr>
        <p:spPr>
          <a:xfrm>
            <a:off x="9078514" y="5991371"/>
            <a:ext cx="196587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Times New Roman"/>
                <a:ea typeface="Times New Roman"/>
                <a:cs typeface="Times New Roman"/>
                <a:sym typeface="Times New Roman"/>
              </a:rPr>
              <a:t>Improve Customer Satisfaction</a:t>
            </a:r>
            <a:endParaRPr b="0" i="0" sz="1100" u="none" cap="none" strike="noStrike">
              <a:solidFill>
                <a:srgbClr val="000000"/>
              </a:solidFill>
              <a:latin typeface="Arial"/>
              <a:ea typeface="Arial"/>
              <a:cs typeface="Arial"/>
              <a:sym typeface="Arial"/>
            </a:endParaRPr>
          </a:p>
        </p:txBody>
      </p:sp>
      <p:pic>
        <p:nvPicPr>
          <p:cNvPr id="1018" name="Google Shape;1018;p66"/>
          <p:cNvPicPr preferRelativeResize="0"/>
          <p:nvPr/>
        </p:nvPicPr>
        <p:blipFill rotWithShape="1">
          <a:blip r:embed="rId5">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pic>
        <p:nvPicPr>
          <p:cNvPr descr="Image result for Picture Collage" id="1023" name="Google Shape;1023;g7e4b653a84_0_8"/>
          <p:cNvPicPr preferRelativeResize="0"/>
          <p:nvPr/>
        </p:nvPicPr>
        <p:blipFill rotWithShape="1">
          <a:blip r:embed="rId3">
            <a:alphaModFix/>
          </a:blip>
          <a:srcRect b="0" l="0" r="0" t="0"/>
          <a:stretch/>
        </p:blipFill>
        <p:spPr>
          <a:xfrm>
            <a:off x="70464" y="90386"/>
            <a:ext cx="11969135" cy="6651281"/>
          </a:xfrm>
          <a:prstGeom prst="rect">
            <a:avLst/>
          </a:prstGeom>
          <a:noFill/>
          <a:ln>
            <a:noFill/>
          </a:ln>
          <a:effectLst>
            <a:outerShdw blurRad="292100" rotWithShape="0" algn="tl" dir="2700000" dist="139700">
              <a:srgbClr val="333333">
                <a:alpha val="64313"/>
              </a:srgbClr>
            </a:outerShdw>
          </a:effectLst>
        </p:spPr>
      </p:pic>
      <p:sp>
        <p:nvSpPr>
          <p:cNvPr id="1024" name="Google Shape;1024;g7e4b653a84_0_8"/>
          <p:cNvSpPr txBox="1"/>
          <p:nvPr>
            <p:ph type="title"/>
          </p:nvPr>
        </p:nvSpPr>
        <p:spPr>
          <a:xfrm>
            <a:off x="313925" y="555400"/>
            <a:ext cx="11490300" cy="5046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5400"/>
              <a:buNone/>
            </a:pPr>
            <a:br>
              <a:rPr b="1" lang="en-US"/>
            </a:br>
            <a:r>
              <a:rPr b="1" lang="en-US" sz="4000">
                <a:solidFill>
                  <a:schemeClr val="dk2"/>
                </a:solidFill>
                <a:latin typeface="Times New Roman"/>
                <a:ea typeface="Times New Roman"/>
                <a:cs typeface="Times New Roman"/>
                <a:sym typeface="Times New Roman"/>
              </a:rPr>
              <a:t>RELEASE PLAN &amp; BRANCH MANAGEMENT</a:t>
            </a:r>
            <a:br>
              <a:rPr b="1" lang="en-US" sz="4000">
                <a:solidFill>
                  <a:schemeClr val="dk2"/>
                </a:solidFill>
                <a:latin typeface="Times New Roman"/>
                <a:ea typeface="Times New Roman"/>
                <a:cs typeface="Times New Roman"/>
                <a:sym typeface="Times New Roman"/>
              </a:rPr>
            </a:br>
            <a:br>
              <a:rPr lang="en-US" sz="4000">
                <a:latin typeface="Times New Roman"/>
                <a:ea typeface="Times New Roman"/>
                <a:cs typeface="Times New Roman"/>
                <a:sym typeface="Times New Roman"/>
              </a:rPr>
            </a:br>
            <a:r>
              <a:rPr b="1" i="1" lang="en-US" sz="3500">
                <a:solidFill>
                  <a:srgbClr val="6D1D6B"/>
                </a:solidFill>
                <a:latin typeface="Times New Roman"/>
                <a:ea typeface="Times New Roman"/>
                <a:cs typeface="Times New Roman"/>
                <a:sym typeface="Times New Roman"/>
              </a:rPr>
              <a:t>“Schedule accuracy is proportional to how much you know about the problem areas and how closely you monitor progress.”[63]</a:t>
            </a:r>
            <a:br>
              <a:rPr b="1" i="1" lang="en-US" sz="3500">
                <a:solidFill>
                  <a:srgbClr val="6D1D6B"/>
                </a:solidFill>
                <a:latin typeface="Times New Roman"/>
                <a:ea typeface="Times New Roman"/>
                <a:cs typeface="Times New Roman"/>
                <a:sym typeface="Times New Roman"/>
              </a:rPr>
            </a:br>
            <a:endParaRPr b="1" i="1" sz="1100">
              <a:solidFill>
                <a:srgbClr val="6D1D6B"/>
              </a:solidFill>
              <a:latin typeface="Times New Roman"/>
              <a:ea typeface="Times New Roman"/>
              <a:cs typeface="Times New Roman"/>
              <a:sym typeface="Times New Roman"/>
            </a:endParaRPr>
          </a:p>
          <a:p>
            <a:pPr indent="0" lvl="0" marL="457200" rtl="0" algn="ctr">
              <a:lnSpc>
                <a:spcPct val="90000"/>
              </a:lnSpc>
              <a:spcBef>
                <a:spcPts val="0"/>
              </a:spcBef>
              <a:spcAft>
                <a:spcPts val="0"/>
              </a:spcAft>
              <a:buSzPts val="5400"/>
              <a:buNone/>
            </a:pPr>
            <a:r>
              <a:t/>
            </a:r>
            <a:endParaRPr/>
          </a:p>
        </p:txBody>
      </p:sp>
      <p:sp>
        <p:nvSpPr>
          <p:cNvPr id="1025" name="Google Shape;1025;g7e4b653a84_0_8"/>
          <p:cNvSpPr txBox="1"/>
          <p:nvPr/>
        </p:nvSpPr>
        <p:spPr>
          <a:xfrm>
            <a:off x="193175" y="6181825"/>
            <a:ext cx="65442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Times New Roman"/>
                <a:ea typeface="Times New Roman"/>
                <a:cs typeface="Times New Roman"/>
                <a:sym typeface="Times New Roman"/>
              </a:rPr>
              <a:t>[63] Class notes -Project &amp; Program Management (</a:t>
            </a:r>
            <a:r>
              <a:rPr lang="en-US" sz="1000" u="sng">
                <a:solidFill>
                  <a:schemeClr val="dk2"/>
                </a:solidFill>
                <a:latin typeface="Times New Roman"/>
                <a:ea typeface="Times New Roman"/>
                <a:cs typeface="Times New Roman"/>
                <a:sym typeface="Times New Roman"/>
                <a:hlinkClick r:id="rId4"/>
              </a:rPr>
              <a:t>https://camino.instructure.com/courses/57628/files?preview=3258813</a:t>
            </a:r>
            <a:r>
              <a:rPr lang="en-US" sz="1000">
                <a:solidFill>
                  <a:schemeClr val="dk2"/>
                </a:solidFill>
                <a:latin typeface="Times New Roman"/>
                <a:ea typeface="Times New Roman"/>
                <a:cs typeface="Times New Roman"/>
                <a:sym typeface="Times New Roman"/>
              </a:rPr>
              <a:t>)</a:t>
            </a:r>
            <a:endParaRPr sz="1000">
              <a:solidFill>
                <a:schemeClr val="dk2"/>
              </a:solidFill>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g80d99784e8_0_0"/>
          <p:cNvSpPr txBox="1"/>
          <p:nvPr/>
        </p:nvSpPr>
        <p:spPr>
          <a:xfrm>
            <a:off x="415025" y="6461650"/>
            <a:ext cx="6557700" cy="3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venir"/>
                <a:ea typeface="Avenir"/>
                <a:cs typeface="Avenir"/>
                <a:sym typeface="Avenir"/>
              </a:rPr>
              <a:t>Template Credit LucidChart [</a:t>
            </a:r>
            <a:r>
              <a:rPr lang="en-US" sz="1100">
                <a:latin typeface="Avenir"/>
                <a:ea typeface="Avenir"/>
                <a:cs typeface="Avenir"/>
                <a:sym typeface="Avenir"/>
              </a:rPr>
              <a:t>64</a:t>
            </a:r>
            <a:r>
              <a:rPr b="0" i="0" lang="en-US" sz="1100" u="none" cap="none" strike="noStrike">
                <a:solidFill>
                  <a:srgbClr val="000000"/>
                </a:solidFill>
                <a:latin typeface="Avenir"/>
                <a:ea typeface="Avenir"/>
                <a:cs typeface="Avenir"/>
                <a:sym typeface="Avenir"/>
              </a:rPr>
              <a:t>] : [</a:t>
            </a:r>
            <a:r>
              <a:rPr lang="en-US" sz="1100">
                <a:latin typeface="Avenir"/>
                <a:ea typeface="Avenir"/>
                <a:cs typeface="Avenir"/>
                <a:sym typeface="Avenir"/>
              </a:rPr>
              <a:t>64</a:t>
            </a:r>
            <a:r>
              <a:rPr b="0" i="0" lang="en-US" sz="1100" u="none" cap="none" strike="noStrike">
                <a:solidFill>
                  <a:srgbClr val="000000"/>
                </a:solidFill>
                <a:latin typeface="Avenir"/>
                <a:ea typeface="Avenir"/>
                <a:cs typeface="Avenir"/>
                <a:sym typeface="Avenir"/>
              </a:rPr>
              <a:t>]</a:t>
            </a:r>
            <a:r>
              <a:rPr b="0" i="0" lang="en-US" sz="1100" u="sng" cap="none" strike="noStrike">
                <a:solidFill>
                  <a:schemeClr val="hlink"/>
                </a:solidFill>
                <a:latin typeface="Arial"/>
                <a:ea typeface="Arial"/>
                <a:cs typeface="Arial"/>
                <a:sym typeface="Arial"/>
                <a:hlinkClick r:id="rId3"/>
              </a:rPr>
              <a:t>https://www.lucidchart.com/blog/agile-release-planning</a:t>
            </a:r>
            <a:r>
              <a:rPr b="0" i="0" lang="en-US" sz="1100" u="sng" cap="none" strike="noStrike">
                <a:solidFill>
                  <a:schemeClr val="hlink"/>
                </a:solidFill>
                <a:latin typeface="Arial"/>
                <a:ea typeface="Arial"/>
                <a:cs typeface="Arial"/>
                <a:sym typeface="Arial"/>
              </a:rPr>
              <a:t> </a:t>
            </a:r>
            <a:endParaRPr b="0" i="0" sz="1100" u="none" cap="none" strike="noStrike">
              <a:solidFill>
                <a:srgbClr val="000000"/>
              </a:solidFill>
              <a:latin typeface="Avenir"/>
              <a:ea typeface="Avenir"/>
              <a:cs typeface="Avenir"/>
              <a:sym typeface="Avenir"/>
            </a:endParaRPr>
          </a:p>
        </p:txBody>
      </p:sp>
      <p:pic>
        <p:nvPicPr>
          <p:cNvPr id="1032" name="Google Shape;1032;g80d99784e8_0_0"/>
          <p:cNvPicPr preferRelativeResize="0"/>
          <p:nvPr/>
        </p:nvPicPr>
        <p:blipFill rotWithShape="1">
          <a:blip r:embed="rId4">
            <a:alphaModFix/>
          </a:blip>
          <a:srcRect b="0" l="0" r="0" t="0"/>
          <a:stretch/>
        </p:blipFill>
        <p:spPr>
          <a:xfrm>
            <a:off x="152400" y="152400"/>
            <a:ext cx="11888800" cy="6309250"/>
          </a:xfrm>
          <a:prstGeom prst="rect">
            <a:avLst/>
          </a:prstGeom>
          <a:noFill/>
          <a:ln>
            <a:noFill/>
          </a:ln>
        </p:spPr>
      </p:pic>
      <p:pic>
        <p:nvPicPr>
          <p:cNvPr id="1033" name="Google Shape;1033;g80d99784e8_0_0"/>
          <p:cNvPicPr preferRelativeResize="0"/>
          <p:nvPr/>
        </p:nvPicPr>
        <p:blipFill rotWithShape="1">
          <a:blip r:embed="rId5">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pic>
        <p:nvPicPr>
          <p:cNvPr id="1039" name="Google Shape;1039;g80d99784e8_0_9"/>
          <p:cNvPicPr preferRelativeResize="0"/>
          <p:nvPr/>
        </p:nvPicPr>
        <p:blipFill rotWithShape="1">
          <a:blip r:embed="rId3">
            <a:alphaModFix/>
          </a:blip>
          <a:srcRect b="0" l="0" r="0" t="0"/>
          <a:stretch/>
        </p:blipFill>
        <p:spPr>
          <a:xfrm>
            <a:off x="152400" y="1552075"/>
            <a:ext cx="10827075" cy="4867775"/>
          </a:xfrm>
          <a:prstGeom prst="rect">
            <a:avLst/>
          </a:prstGeom>
          <a:noFill/>
          <a:ln>
            <a:noFill/>
          </a:ln>
        </p:spPr>
      </p:pic>
      <p:sp>
        <p:nvSpPr>
          <p:cNvPr id="1040" name="Google Shape;1040;g80d99784e8_0_9"/>
          <p:cNvSpPr txBox="1"/>
          <p:nvPr/>
        </p:nvSpPr>
        <p:spPr>
          <a:xfrm>
            <a:off x="11123875" y="2815400"/>
            <a:ext cx="6930300" cy="80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p:txBody>
      </p:sp>
      <p:sp>
        <p:nvSpPr>
          <p:cNvPr id="1041" name="Google Shape;1041;g80d99784e8_0_9"/>
          <p:cNvSpPr txBox="1"/>
          <p:nvPr/>
        </p:nvSpPr>
        <p:spPr>
          <a:xfrm>
            <a:off x="10774950" y="1696450"/>
            <a:ext cx="12993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Times New Roman"/>
                <a:ea typeface="Times New Roman"/>
                <a:cs typeface="Times New Roman"/>
                <a:sym typeface="Times New Roman"/>
              </a:rPr>
              <a:t>Feature Branch: Migration Module</a:t>
            </a:r>
            <a:endParaRPr b="1" i="0" sz="1000" u="none" cap="none" strike="noStrike">
              <a:solidFill>
                <a:srgbClr val="000000"/>
              </a:solidFill>
              <a:latin typeface="Times New Roman"/>
              <a:ea typeface="Times New Roman"/>
              <a:cs typeface="Times New Roman"/>
              <a:sym typeface="Times New Roman"/>
            </a:endParaRPr>
          </a:p>
        </p:txBody>
      </p:sp>
      <p:sp>
        <p:nvSpPr>
          <p:cNvPr id="1042" name="Google Shape;1042;g80d99784e8_0_9"/>
          <p:cNvSpPr txBox="1"/>
          <p:nvPr/>
        </p:nvSpPr>
        <p:spPr>
          <a:xfrm>
            <a:off x="10892700" y="2430500"/>
            <a:ext cx="12993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Times New Roman"/>
                <a:ea typeface="Times New Roman"/>
                <a:cs typeface="Times New Roman"/>
                <a:sym typeface="Times New Roman"/>
              </a:rPr>
              <a:t>Feature Branch: Social Feature</a:t>
            </a:r>
            <a:endParaRPr b="1" i="0" sz="1000" u="none" cap="none" strike="noStrike">
              <a:solidFill>
                <a:srgbClr val="000000"/>
              </a:solidFill>
              <a:latin typeface="Times New Roman"/>
              <a:ea typeface="Times New Roman"/>
              <a:cs typeface="Times New Roman"/>
              <a:sym typeface="Times New Roman"/>
            </a:endParaRPr>
          </a:p>
        </p:txBody>
      </p:sp>
      <p:sp>
        <p:nvSpPr>
          <p:cNvPr id="1043" name="Google Shape;1043;g80d99784e8_0_9"/>
          <p:cNvSpPr txBox="1"/>
          <p:nvPr/>
        </p:nvSpPr>
        <p:spPr>
          <a:xfrm>
            <a:off x="10892700" y="3433000"/>
            <a:ext cx="12993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Times New Roman"/>
                <a:ea typeface="Times New Roman"/>
                <a:cs typeface="Times New Roman"/>
                <a:sym typeface="Times New Roman"/>
              </a:rPr>
              <a:t>Feature Branch: Analytics Module</a:t>
            </a:r>
            <a:endParaRPr b="1" i="0" sz="1000" u="none" cap="none" strike="noStrike">
              <a:solidFill>
                <a:srgbClr val="000000"/>
              </a:solidFill>
              <a:latin typeface="Times New Roman"/>
              <a:ea typeface="Times New Roman"/>
              <a:cs typeface="Times New Roman"/>
              <a:sym typeface="Times New Roman"/>
            </a:endParaRPr>
          </a:p>
        </p:txBody>
      </p:sp>
      <p:sp>
        <p:nvSpPr>
          <p:cNvPr id="1044" name="Google Shape;1044;g80d99784e8_0_9"/>
          <p:cNvSpPr txBox="1"/>
          <p:nvPr/>
        </p:nvSpPr>
        <p:spPr>
          <a:xfrm>
            <a:off x="10892700" y="4435500"/>
            <a:ext cx="12993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Times New Roman"/>
                <a:ea typeface="Times New Roman"/>
                <a:cs typeface="Times New Roman"/>
                <a:sym typeface="Times New Roman"/>
              </a:rPr>
              <a:t>Development Branch</a:t>
            </a:r>
            <a:endParaRPr b="1" i="0" sz="1000" u="none" cap="none" strike="noStrike">
              <a:solidFill>
                <a:srgbClr val="000000"/>
              </a:solidFill>
              <a:latin typeface="Times New Roman"/>
              <a:ea typeface="Times New Roman"/>
              <a:cs typeface="Times New Roman"/>
              <a:sym typeface="Times New Roman"/>
            </a:endParaRPr>
          </a:p>
        </p:txBody>
      </p:sp>
      <p:sp>
        <p:nvSpPr>
          <p:cNvPr id="1045" name="Google Shape;1045;g80d99784e8_0_9"/>
          <p:cNvSpPr txBox="1"/>
          <p:nvPr/>
        </p:nvSpPr>
        <p:spPr>
          <a:xfrm>
            <a:off x="10892700" y="4916900"/>
            <a:ext cx="12993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Times New Roman"/>
                <a:ea typeface="Times New Roman"/>
                <a:cs typeface="Times New Roman"/>
                <a:sym typeface="Times New Roman"/>
              </a:rPr>
              <a:t>Root /  Master</a:t>
            </a:r>
            <a:endParaRPr b="1" i="0" sz="1000" u="none" cap="none" strike="noStrike">
              <a:solidFill>
                <a:srgbClr val="000000"/>
              </a:solidFill>
              <a:latin typeface="Times New Roman"/>
              <a:ea typeface="Times New Roman"/>
              <a:cs typeface="Times New Roman"/>
              <a:sym typeface="Times New Roman"/>
            </a:endParaRPr>
          </a:p>
        </p:txBody>
      </p:sp>
      <p:sp>
        <p:nvSpPr>
          <p:cNvPr id="1046" name="Google Shape;1046;g80d99784e8_0_9"/>
          <p:cNvSpPr txBox="1"/>
          <p:nvPr/>
        </p:nvSpPr>
        <p:spPr>
          <a:xfrm>
            <a:off x="10839125" y="5815275"/>
            <a:ext cx="1299300" cy="38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Times New Roman"/>
                <a:ea typeface="Times New Roman"/>
                <a:cs typeface="Times New Roman"/>
                <a:sym typeface="Times New Roman"/>
              </a:rPr>
              <a:t>Release  Branch</a:t>
            </a:r>
            <a:endParaRPr b="1" i="0" sz="1000" u="none" cap="none" strike="noStrike">
              <a:solidFill>
                <a:srgbClr val="000000"/>
              </a:solidFill>
              <a:latin typeface="Times New Roman"/>
              <a:ea typeface="Times New Roman"/>
              <a:cs typeface="Times New Roman"/>
              <a:sym typeface="Times New Roman"/>
            </a:endParaRPr>
          </a:p>
        </p:txBody>
      </p:sp>
      <p:sp>
        <p:nvSpPr>
          <p:cNvPr id="1047" name="Google Shape;1047;g80d99784e8_0_9"/>
          <p:cNvSpPr/>
          <p:nvPr/>
        </p:nvSpPr>
        <p:spPr>
          <a:xfrm>
            <a:off x="849025" y="5391675"/>
            <a:ext cx="1191000" cy="808500"/>
          </a:xfrm>
          <a:prstGeom prst="wedgeRoundRectCallout">
            <a:avLst>
              <a:gd fmla="val -62218" name="adj1"/>
              <a:gd fmla="val -80588" name="adj2"/>
              <a:gd fmla="val 0" name="adj3"/>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Root Repository from previous stable version 1.x.y</a:t>
            </a:r>
            <a:endParaRPr b="0" i="0" sz="1000" u="none" cap="none" strike="noStrike">
              <a:solidFill>
                <a:srgbClr val="000000"/>
              </a:solidFill>
              <a:latin typeface="Times New Roman"/>
              <a:ea typeface="Times New Roman"/>
              <a:cs typeface="Times New Roman"/>
              <a:sym typeface="Times New Roman"/>
            </a:endParaRPr>
          </a:p>
        </p:txBody>
      </p:sp>
      <p:sp>
        <p:nvSpPr>
          <p:cNvPr id="1048" name="Google Shape;1048;g80d99784e8_0_9"/>
          <p:cNvSpPr/>
          <p:nvPr/>
        </p:nvSpPr>
        <p:spPr>
          <a:xfrm>
            <a:off x="5035875" y="5594675"/>
            <a:ext cx="1034700" cy="549300"/>
          </a:xfrm>
          <a:prstGeom prst="wedgeRoundRectCallout">
            <a:avLst>
              <a:gd fmla="val 73258" name="adj1"/>
              <a:gd fmla="val -10037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Sart of Release Branch for V 2.0</a:t>
            </a:r>
            <a:endParaRPr b="0" i="0" sz="1000" u="none" cap="none" strike="noStrike">
              <a:solidFill>
                <a:srgbClr val="000000"/>
              </a:solidFill>
              <a:latin typeface="Times New Roman"/>
              <a:ea typeface="Times New Roman"/>
              <a:cs typeface="Times New Roman"/>
              <a:sym typeface="Times New Roman"/>
            </a:endParaRPr>
          </a:p>
        </p:txBody>
      </p:sp>
      <p:sp>
        <p:nvSpPr>
          <p:cNvPr id="1049" name="Google Shape;1049;g80d99784e8_0_9"/>
          <p:cNvSpPr/>
          <p:nvPr/>
        </p:nvSpPr>
        <p:spPr>
          <a:xfrm>
            <a:off x="7490325" y="5205550"/>
            <a:ext cx="746100" cy="449100"/>
          </a:xfrm>
          <a:prstGeom prst="wedgeRoundRectCallout">
            <a:avLst>
              <a:gd fmla="val -4849" name="adj1"/>
              <a:gd fmla="val 12237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Only Bug Fixes</a:t>
            </a:r>
            <a:endParaRPr b="0" i="0" sz="1000" u="none" cap="none" strike="noStrike">
              <a:solidFill>
                <a:srgbClr val="000000"/>
              </a:solidFill>
              <a:latin typeface="Times New Roman"/>
              <a:ea typeface="Times New Roman"/>
              <a:cs typeface="Times New Roman"/>
              <a:sym typeface="Times New Roman"/>
            </a:endParaRPr>
          </a:p>
        </p:txBody>
      </p:sp>
      <p:sp>
        <p:nvSpPr>
          <p:cNvPr id="1050" name="Google Shape;1050;g80d99784e8_0_9"/>
          <p:cNvSpPr/>
          <p:nvPr/>
        </p:nvSpPr>
        <p:spPr>
          <a:xfrm>
            <a:off x="2906300" y="2081350"/>
            <a:ext cx="1299300" cy="384900"/>
          </a:xfrm>
          <a:prstGeom prst="wedgeRoundRectCallout">
            <a:avLst>
              <a:gd fmla="val -57801" name="adj1"/>
              <a:gd fmla="val 8232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Pull Back new code to feature branch</a:t>
            </a:r>
            <a:endParaRPr b="0" i="0" sz="1000" u="none" cap="none" strike="noStrike">
              <a:solidFill>
                <a:srgbClr val="000000"/>
              </a:solidFill>
              <a:latin typeface="Times New Roman"/>
              <a:ea typeface="Times New Roman"/>
              <a:cs typeface="Times New Roman"/>
              <a:sym typeface="Times New Roman"/>
            </a:endParaRPr>
          </a:p>
        </p:txBody>
      </p:sp>
      <p:sp>
        <p:nvSpPr>
          <p:cNvPr id="1051" name="Google Shape;1051;g80d99784e8_0_9"/>
          <p:cNvSpPr/>
          <p:nvPr/>
        </p:nvSpPr>
        <p:spPr>
          <a:xfrm>
            <a:off x="957175" y="2101450"/>
            <a:ext cx="1167000" cy="364800"/>
          </a:xfrm>
          <a:prstGeom prst="wedgeRoundRectCallout">
            <a:avLst>
              <a:gd fmla="val 3612" name="adj1"/>
              <a:gd fmla="val -9505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Represents code commit</a:t>
            </a:r>
            <a:endParaRPr b="0" i="0" sz="1000" u="none" cap="none" strike="noStrike">
              <a:solidFill>
                <a:srgbClr val="000000"/>
              </a:solidFill>
              <a:latin typeface="Times New Roman"/>
              <a:ea typeface="Times New Roman"/>
              <a:cs typeface="Times New Roman"/>
              <a:sym typeface="Times New Roman"/>
            </a:endParaRPr>
          </a:p>
        </p:txBody>
      </p:sp>
      <p:sp>
        <p:nvSpPr>
          <p:cNvPr id="1052" name="Google Shape;1052;g80d99784e8_0_9"/>
          <p:cNvSpPr/>
          <p:nvPr/>
        </p:nvSpPr>
        <p:spPr>
          <a:xfrm>
            <a:off x="8537025" y="2815400"/>
            <a:ext cx="1034700" cy="613500"/>
          </a:xfrm>
          <a:prstGeom prst="wedgeRoundRectCallout">
            <a:avLst>
              <a:gd fmla="val 82060" name="adj1"/>
              <a:gd fmla="val 5674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Incorporate patch fix from previous release</a:t>
            </a:r>
            <a:endParaRPr b="0" i="0" sz="1000" u="none" cap="none" strike="noStrike">
              <a:solidFill>
                <a:srgbClr val="000000"/>
              </a:solidFill>
              <a:latin typeface="Times New Roman"/>
              <a:ea typeface="Times New Roman"/>
              <a:cs typeface="Times New Roman"/>
              <a:sym typeface="Times New Roman"/>
            </a:endParaRPr>
          </a:p>
        </p:txBody>
      </p:sp>
      <p:sp>
        <p:nvSpPr>
          <p:cNvPr id="1053" name="Google Shape;1053;g80d99784e8_0_9"/>
          <p:cNvSpPr/>
          <p:nvPr/>
        </p:nvSpPr>
        <p:spPr>
          <a:xfrm>
            <a:off x="6552375" y="3855825"/>
            <a:ext cx="1227300" cy="449100"/>
          </a:xfrm>
          <a:prstGeom prst="wedgeRoundRectCallout">
            <a:avLst>
              <a:gd fmla="val -77583" name="adj1"/>
              <a:gd fmla="val 14614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Merge to Master for Release</a:t>
            </a:r>
            <a:endParaRPr b="0" i="0" sz="1000" u="none" cap="none" strike="noStrike">
              <a:solidFill>
                <a:srgbClr val="000000"/>
              </a:solidFill>
              <a:latin typeface="Times New Roman"/>
              <a:ea typeface="Times New Roman"/>
              <a:cs typeface="Times New Roman"/>
              <a:sym typeface="Times New Roman"/>
            </a:endParaRPr>
          </a:p>
        </p:txBody>
      </p:sp>
      <p:sp>
        <p:nvSpPr>
          <p:cNvPr id="1054" name="Google Shape;1054;g80d99784e8_0_9"/>
          <p:cNvSpPr/>
          <p:nvPr/>
        </p:nvSpPr>
        <p:spPr>
          <a:xfrm>
            <a:off x="2677725" y="5301800"/>
            <a:ext cx="1227300" cy="549300"/>
          </a:xfrm>
          <a:prstGeom prst="wedgeRoundRectCallout">
            <a:avLst>
              <a:gd fmla="val -67953" name="adj1"/>
              <a:gd fmla="val -13954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Code Merge  from feature to development br</a:t>
            </a:r>
            <a:endParaRPr b="0" i="0" sz="1000" u="none" cap="none" strike="noStrike">
              <a:solidFill>
                <a:srgbClr val="000000"/>
              </a:solidFill>
              <a:latin typeface="Times New Roman"/>
              <a:ea typeface="Times New Roman"/>
              <a:cs typeface="Times New Roman"/>
              <a:sym typeface="Times New Roman"/>
            </a:endParaRPr>
          </a:p>
        </p:txBody>
      </p:sp>
      <p:sp>
        <p:nvSpPr>
          <p:cNvPr id="1055" name="Google Shape;1055;g80d99784e8_0_9"/>
          <p:cNvSpPr/>
          <p:nvPr/>
        </p:nvSpPr>
        <p:spPr>
          <a:xfrm>
            <a:off x="8019550" y="1916950"/>
            <a:ext cx="1227300" cy="549300"/>
          </a:xfrm>
          <a:prstGeom prst="wedgeRoundRectCallout">
            <a:avLst>
              <a:gd fmla="val -75781" name="adj1"/>
              <a:gd fmla="val 67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Feature Development for future Release</a:t>
            </a:r>
            <a:endParaRPr b="0" i="0" sz="1000" u="none" cap="none" strike="noStrike">
              <a:solidFill>
                <a:srgbClr val="000000"/>
              </a:solidFill>
              <a:latin typeface="Times New Roman"/>
              <a:ea typeface="Times New Roman"/>
              <a:cs typeface="Times New Roman"/>
              <a:sym typeface="Times New Roman"/>
            </a:endParaRPr>
          </a:p>
        </p:txBody>
      </p:sp>
      <p:sp>
        <p:nvSpPr>
          <p:cNvPr id="1056" name="Google Shape;1056;g80d99784e8_0_9"/>
          <p:cNvSpPr txBox="1"/>
          <p:nvPr/>
        </p:nvSpPr>
        <p:spPr>
          <a:xfrm>
            <a:off x="6383425" y="6292525"/>
            <a:ext cx="1191000" cy="27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Times New Roman"/>
                <a:ea typeface="Times New Roman"/>
                <a:cs typeface="Times New Roman"/>
                <a:sym typeface="Times New Roman"/>
              </a:rPr>
              <a:t>September 2nd</a:t>
            </a:r>
            <a:endParaRPr b="1" i="0" sz="1100" u="none" cap="none" strike="noStrike">
              <a:solidFill>
                <a:srgbClr val="000000"/>
              </a:solidFill>
              <a:latin typeface="Times New Roman"/>
              <a:ea typeface="Times New Roman"/>
              <a:cs typeface="Times New Roman"/>
              <a:sym typeface="Times New Roman"/>
            </a:endParaRPr>
          </a:p>
        </p:txBody>
      </p:sp>
      <p:sp>
        <p:nvSpPr>
          <p:cNvPr id="1057" name="Google Shape;1057;g80d99784e8_0_9"/>
          <p:cNvSpPr txBox="1"/>
          <p:nvPr/>
        </p:nvSpPr>
        <p:spPr>
          <a:xfrm>
            <a:off x="8136025" y="6304600"/>
            <a:ext cx="1191000" cy="27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Times New Roman"/>
                <a:ea typeface="Times New Roman"/>
                <a:cs typeface="Times New Roman"/>
                <a:sym typeface="Times New Roman"/>
              </a:rPr>
              <a:t>October 5th</a:t>
            </a:r>
            <a:endParaRPr b="1" i="0" sz="1100" u="none" cap="none" strike="noStrike">
              <a:solidFill>
                <a:srgbClr val="000000"/>
              </a:solidFill>
              <a:latin typeface="Times New Roman"/>
              <a:ea typeface="Times New Roman"/>
              <a:cs typeface="Times New Roman"/>
              <a:sym typeface="Times New Roman"/>
            </a:endParaRPr>
          </a:p>
        </p:txBody>
      </p:sp>
      <p:sp>
        <p:nvSpPr>
          <p:cNvPr id="1058" name="Google Shape;1058;g80d99784e8_0_9"/>
          <p:cNvSpPr/>
          <p:nvPr/>
        </p:nvSpPr>
        <p:spPr>
          <a:xfrm>
            <a:off x="9283025" y="5354050"/>
            <a:ext cx="1167000" cy="449100"/>
          </a:xfrm>
          <a:prstGeom prst="wedgeRoundRectCallout">
            <a:avLst>
              <a:gd fmla="val -55813" name="adj1"/>
              <a:gd fmla="val -7968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Times New Roman"/>
                <a:ea typeface="Times New Roman"/>
                <a:cs typeface="Times New Roman"/>
                <a:sym typeface="Times New Roman"/>
              </a:rPr>
              <a:t>Bug fixes from Release br merged back</a:t>
            </a:r>
            <a:endParaRPr b="0" i="0" sz="1000" u="none" cap="none" strike="noStrike">
              <a:solidFill>
                <a:srgbClr val="000000"/>
              </a:solidFill>
              <a:latin typeface="Times New Roman"/>
              <a:ea typeface="Times New Roman"/>
              <a:cs typeface="Times New Roman"/>
              <a:sym typeface="Times New Roman"/>
            </a:endParaRPr>
          </a:p>
        </p:txBody>
      </p:sp>
      <p:sp>
        <p:nvSpPr>
          <p:cNvPr id="1059" name="Google Shape;1059;g80d99784e8_0_9"/>
          <p:cNvSpPr txBox="1"/>
          <p:nvPr/>
        </p:nvSpPr>
        <p:spPr>
          <a:xfrm>
            <a:off x="392375" y="397750"/>
            <a:ext cx="9485400" cy="7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Times New Roman"/>
                <a:ea typeface="Times New Roman"/>
                <a:cs typeface="Times New Roman"/>
                <a:sym typeface="Times New Roman"/>
              </a:rPr>
              <a:t>Branch Management</a:t>
            </a:r>
            <a:endParaRPr b="1" i="0" sz="3600" u="none" cap="none" strike="noStrike">
              <a:solidFill>
                <a:srgbClr val="000000"/>
              </a:solidFill>
              <a:latin typeface="Times New Roman"/>
              <a:ea typeface="Times New Roman"/>
              <a:cs typeface="Times New Roman"/>
              <a:sym typeface="Times New Roman"/>
            </a:endParaRPr>
          </a:p>
        </p:txBody>
      </p:sp>
      <p:cxnSp>
        <p:nvCxnSpPr>
          <p:cNvPr id="1060" name="Google Shape;1060;g80d99784e8_0_9"/>
          <p:cNvCxnSpPr/>
          <p:nvPr/>
        </p:nvCxnSpPr>
        <p:spPr>
          <a:xfrm flipH="1" rot="10800000">
            <a:off x="6205548" y="3579665"/>
            <a:ext cx="8400" cy="1001400"/>
          </a:xfrm>
          <a:prstGeom prst="straightConnector1">
            <a:avLst/>
          </a:prstGeom>
          <a:noFill/>
          <a:ln cap="flat" cmpd="sng" w="19050">
            <a:solidFill>
              <a:srgbClr val="000000"/>
            </a:solidFill>
            <a:prstDash val="dash"/>
            <a:round/>
            <a:headEnd len="sm" w="sm"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g80d99784e8_0_49"/>
          <p:cNvSpPr/>
          <p:nvPr/>
        </p:nvSpPr>
        <p:spPr>
          <a:xfrm>
            <a:off x="587036" y="2128479"/>
            <a:ext cx="588000" cy="436800"/>
          </a:xfrm>
          <a:prstGeom prst="snip1Rect">
            <a:avLst>
              <a:gd fmla="val 16667" name="adj"/>
            </a:avLst>
          </a:prstGeom>
          <a:solidFill>
            <a:srgbClr val="6023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1.2</a:t>
            </a:r>
            <a:endParaRPr b="0" i="0" sz="1400" u="none" cap="none" strike="noStrike">
              <a:solidFill>
                <a:srgbClr val="FFFFFF"/>
              </a:solidFill>
              <a:latin typeface="Arial"/>
              <a:ea typeface="Arial"/>
              <a:cs typeface="Arial"/>
              <a:sym typeface="Arial"/>
            </a:endParaRPr>
          </a:p>
        </p:txBody>
      </p:sp>
      <p:sp>
        <p:nvSpPr>
          <p:cNvPr id="1067" name="Google Shape;1067;g80d99784e8_0_49"/>
          <p:cNvSpPr/>
          <p:nvPr/>
        </p:nvSpPr>
        <p:spPr>
          <a:xfrm>
            <a:off x="1328961" y="2128479"/>
            <a:ext cx="588000" cy="436800"/>
          </a:xfrm>
          <a:prstGeom prst="snip1Rect">
            <a:avLst>
              <a:gd fmla="val 16667" name="adj"/>
            </a:avLst>
          </a:prstGeom>
          <a:solidFill>
            <a:srgbClr val="6023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4.2</a:t>
            </a:r>
            <a:endParaRPr b="0" i="0" sz="1400" u="none" cap="none" strike="noStrike">
              <a:solidFill>
                <a:srgbClr val="FFFFFF"/>
              </a:solidFill>
              <a:latin typeface="Arial"/>
              <a:ea typeface="Arial"/>
              <a:cs typeface="Arial"/>
              <a:sym typeface="Arial"/>
            </a:endParaRPr>
          </a:p>
        </p:txBody>
      </p:sp>
      <p:sp>
        <p:nvSpPr>
          <p:cNvPr id="1068" name="Google Shape;1068;g80d99784e8_0_49"/>
          <p:cNvSpPr/>
          <p:nvPr/>
        </p:nvSpPr>
        <p:spPr>
          <a:xfrm>
            <a:off x="2070886" y="2128479"/>
            <a:ext cx="588000" cy="436800"/>
          </a:xfrm>
          <a:prstGeom prst="snip1Rect">
            <a:avLst>
              <a:gd fmla="val 16667" name="adj"/>
            </a:avLst>
          </a:prstGeom>
          <a:solidFill>
            <a:srgbClr val="6023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4.4</a:t>
            </a:r>
            <a:endParaRPr b="0" i="0" sz="1400" u="none" cap="none" strike="noStrike">
              <a:solidFill>
                <a:srgbClr val="FFFFFF"/>
              </a:solidFill>
              <a:latin typeface="Arial"/>
              <a:ea typeface="Arial"/>
              <a:cs typeface="Arial"/>
              <a:sym typeface="Arial"/>
            </a:endParaRPr>
          </a:p>
        </p:txBody>
      </p:sp>
      <p:sp>
        <p:nvSpPr>
          <p:cNvPr id="1069" name="Google Shape;1069;g80d99784e8_0_49"/>
          <p:cNvSpPr/>
          <p:nvPr/>
        </p:nvSpPr>
        <p:spPr>
          <a:xfrm>
            <a:off x="2812811" y="2128479"/>
            <a:ext cx="588000" cy="436800"/>
          </a:xfrm>
          <a:prstGeom prst="snip1Rect">
            <a:avLst>
              <a:gd fmla="val 16667" name="adj"/>
            </a:avLst>
          </a:prstGeom>
          <a:solidFill>
            <a:srgbClr val="6023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6.2</a:t>
            </a:r>
            <a:endParaRPr b="0" i="0" sz="1400" u="none" cap="none" strike="noStrike">
              <a:solidFill>
                <a:srgbClr val="FFFFFF"/>
              </a:solidFill>
              <a:latin typeface="Arial"/>
              <a:ea typeface="Arial"/>
              <a:cs typeface="Arial"/>
              <a:sym typeface="Arial"/>
            </a:endParaRPr>
          </a:p>
        </p:txBody>
      </p:sp>
      <p:sp>
        <p:nvSpPr>
          <p:cNvPr id="1070" name="Google Shape;1070;g80d99784e8_0_49"/>
          <p:cNvSpPr txBox="1"/>
          <p:nvPr/>
        </p:nvSpPr>
        <p:spPr>
          <a:xfrm>
            <a:off x="4147202" y="-465399"/>
            <a:ext cx="4320600" cy="37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p:txBody>
      </p:sp>
      <p:graphicFrame>
        <p:nvGraphicFramePr>
          <p:cNvPr id="1071" name="Google Shape;1071;g80d99784e8_0_49"/>
          <p:cNvGraphicFramePr/>
          <p:nvPr/>
        </p:nvGraphicFramePr>
        <p:xfrm>
          <a:off x="331681" y="2619944"/>
          <a:ext cx="3000000" cy="3000000"/>
        </p:xfrm>
        <a:graphic>
          <a:graphicData uri="http://schemas.openxmlformats.org/drawingml/2006/table">
            <a:tbl>
              <a:tblPr>
                <a:noFill/>
                <a:tableStyleId>{B53F7E2C-10E2-45EE-9147-5FF44C9B2E7B}</a:tableStyleId>
              </a:tblPr>
              <a:tblGrid>
                <a:gridCol w="2702025"/>
                <a:gridCol w="1635600"/>
                <a:gridCol w="2110050"/>
                <a:gridCol w="5292450"/>
              </a:tblGrid>
              <a:tr h="3663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Functionality To be Delivered</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Version Details</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 Risks Addressed</a:t>
                      </a:r>
                      <a:endParaRPr b="1"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Build Details</a:t>
                      </a:r>
                      <a:endParaRPr b="1" sz="1400" u="none" cap="none" strike="noStrike">
                        <a:latin typeface="Times New Roman"/>
                        <a:ea typeface="Times New Roman"/>
                        <a:cs typeface="Times New Roman"/>
                        <a:sym typeface="Times New Roman"/>
                      </a:endParaRPr>
                    </a:p>
                  </a:txBody>
                  <a:tcPr marT="91425" marB="91425" marR="91425" marL="91425"/>
                </a:tc>
              </a:tr>
              <a:tr h="23389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Migration of Existing data (Images, Unstructured data ) to MongoDB. Integration to Social platforms( Facebook , Instagram) and capability to accept social features (likes ,comments) to the Share It application. Analytics capability to generate reports</a:t>
                      </a:r>
                      <a:r>
                        <a:rPr lang="en-US" sz="1800" u="none" cap="none" strike="noStrike">
                          <a:latin typeface="Times New Roman"/>
                          <a:ea typeface="Times New Roman"/>
                          <a:cs typeface="Times New Roman"/>
                          <a:sym typeface="Times New Roman"/>
                        </a:rPr>
                        <a:t>.</a:t>
                      </a:r>
                      <a:endParaRPr sz="18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Beta Version</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2.0.0 </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Target Audience- Beta Customers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All the high priority risks must be addressed by taking the necessary actions.</a:t>
                      </a:r>
                      <a:endParaRPr sz="1400" u="none" cap="none" strike="noStrike">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lang="en-US" sz="1400" u="none" cap="none" strike="noStrike">
                          <a:latin typeface="Times New Roman"/>
                          <a:ea typeface="Times New Roman"/>
                          <a:cs typeface="Times New Roman"/>
                          <a:sym typeface="Times New Roman"/>
                        </a:rPr>
                        <a:t>The Risk of data loss</a:t>
                      </a:r>
                      <a:endParaRPr sz="1400" u="none" cap="none" strike="noStrike">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lang="en-US" sz="1400" u="none" cap="none" strike="noStrike">
                          <a:latin typeface="Times New Roman"/>
                          <a:ea typeface="Times New Roman"/>
                          <a:cs typeface="Times New Roman"/>
                          <a:sym typeface="Times New Roman"/>
                        </a:rPr>
                        <a:t>The Risk of data security</a:t>
                      </a:r>
                      <a:endParaRPr sz="1400" u="none" cap="none" strike="noStrike">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lang="en-US" sz="1400" u="none" cap="none" strike="noStrike">
                          <a:latin typeface="Times New Roman"/>
                          <a:ea typeface="Times New Roman"/>
                          <a:cs typeface="Times New Roman"/>
                          <a:sym typeface="Times New Roman"/>
                        </a:rPr>
                        <a:t>The Risk of Application Stability</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Development Build 1 :This builds migration module for migrating from oracle to Mongodb.</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Development Build 2: This build will enable social platform integration and capability to accept social features.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Development Build 3: This build will have feature capable of generating reports for analytics.</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Beta Build 1 :This is a integration build which will be used to test integration of all the features to be delivered  </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Release Build 1: This is a production build which will be delivered to customer with all the release functionality.</a:t>
                      </a:r>
                      <a:endParaRPr sz="1400" u="none" cap="none" strike="noStrike">
                        <a:latin typeface="Times New Roman"/>
                        <a:ea typeface="Times New Roman"/>
                        <a:cs typeface="Times New Roman"/>
                        <a:sym typeface="Times New Roman"/>
                      </a:endParaRPr>
                    </a:p>
                  </a:txBody>
                  <a:tcPr marT="91425" marB="91425" marR="91425" marL="91425"/>
                </a:tc>
              </a:tr>
              <a:tr h="1155350">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Times New Roman"/>
                          <a:ea typeface="Times New Roman"/>
                          <a:cs typeface="Times New Roman"/>
                          <a:sym typeface="Times New Roman"/>
                        </a:rPr>
                        <a:t>Bug fixes for the issues identified in the release 2.0.0</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Times New Roman"/>
                          <a:ea typeface="Times New Roman"/>
                          <a:cs typeface="Times New Roman"/>
                          <a:sym typeface="Times New Roman"/>
                        </a:rPr>
                        <a:t>Maintenance Version</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Times New Roman"/>
                          <a:ea typeface="Times New Roman"/>
                          <a:cs typeface="Times New Roman"/>
                          <a:sym typeface="Times New Roman"/>
                        </a:rPr>
                        <a:t>2.0.1</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Times New Roman"/>
                          <a:ea typeface="Times New Roman"/>
                          <a:cs typeface="Times New Roman"/>
                          <a:sym typeface="Times New Roman"/>
                        </a:rPr>
                        <a:t>Target Audience- Customers</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Make sure application does not fail </a:t>
                      </a:r>
                      <a:endParaRPr sz="14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Times New Roman"/>
                          <a:ea typeface="Times New Roman"/>
                          <a:cs typeface="Times New Roman"/>
                          <a:sym typeface="Times New Roman"/>
                        </a:rPr>
                        <a:t>Beta Build 2 :  This build will be used to test bug fixes and ensure all the functionalities are intact.</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1400" u="none" cap="none" strike="noStrike">
                          <a:latin typeface="Times New Roman"/>
                          <a:ea typeface="Times New Roman"/>
                          <a:cs typeface="Times New Roman"/>
                          <a:sym typeface="Times New Roman"/>
                        </a:rPr>
                        <a:t>Release Build 2: This is a production build which has code fix for all the issues identified from the previous release and delivered to customer.</a:t>
                      </a:r>
                      <a:endParaRPr b="1" sz="1400" u="none" cap="none" strike="noStrike">
                        <a:latin typeface="Times New Roman"/>
                        <a:ea typeface="Times New Roman"/>
                        <a:cs typeface="Times New Roman"/>
                        <a:sym typeface="Times New Roman"/>
                      </a:endParaRPr>
                    </a:p>
                  </a:txBody>
                  <a:tcPr marT="91425" marB="91425" marR="91425" marL="91425"/>
                </a:tc>
              </a:tr>
            </a:tbl>
          </a:graphicData>
        </a:graphic>
      </p:graphicFrame>
      <p:sp>
        <p:nvSpPr>
          <p:cNvPr id="1072" name="Google Shape;1072;g80d99784e8_0_49"/>
          <p:cNvSpPr/>
          <p:nvPr/>
        </p:nvSpPr>
        <p:spPr>
          <a:xfrm>
            <a:off x="464127" y="41236"/>
            <a:ext cx="11312237" cy="211314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Times New Roman"/>
                <a:ea typeface="Times New Roman"/>
                <a:cs typeface="Times New Roman"/>
                <a:sym typeface="Times New Roman"/>
              </a:rPr>
              <a:t>Release Plan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User Stories Mapped To The Release: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Times New Roman"/>
              <a:ea typeface="Times New Roman"/>
              <a:cs typeface="Times New Roman"/>
              <a:sym typeface="Times New Roman"/>
            </a:endParaRPr>
          </a:p>
        </p:txBody>
      </p:sp>
      <p:sp>
        <p:nvSpPr>
          <p:cNvPr id="1073" name="Google Shape;1073;g80d99784e8_0_49"/>
          <p:cNvSpPr/>
          <p:nvPr/>
        </p:nvSpPr>
        <p:spPr>
          <a:xfrm>
            <a:off x="587036" y="1566979"/>
            <a:ext cx="588000" cy="436800"/>
          </a:xfrm>
          <a:prstGeom prst="snip1Rect">
            <a:avLst>
              <a:gd fmla="val 16667" name="adj"/>
            </a:avLst>
          </a:prstGeom>
          <a:solidFill>
            <a:srgbClr val="6023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1.1</a:t>
            </a:r>
            <a:endParaRPr b="0" i="0" sz="1400" u="none" cap="none" strike="noStrike">
              <a:solidFill>
                <a:srgbClr val="FFFFFF"/>
              </a:solidFill>
              <a:latin typeface="Arial"/>
              <a:ea typeface="Arial"/>
              <a:cs typeface="Arial"/>
              <a:sym typeface="Arial"/>
            </a:endParaRPr>
          </a:p>
        </p:txBody>
      </p:sp>
      <p:sp>
        <p:nvSpPr>
          <p:cNvPr id="1074" name="Google Shape;1074;g80d99784e8_0_49"/>
          <p:cNvSpPr/>
          <p:nvPr/>
        </p:nvSpPr>
        <p:spPr>
          <a:xfrm>
            <a:off x="1328961" y="1566979"/>
            <a:ext cx="588000" cy="436800"/>
          </a:xfrm>
          <a:prstGeom prst="snip1Rect">
            <a:avLst>
              <a:gd fmla="val 16667" name="adj"/>
            </a:avLst>
          </a:prstGeom>
          <a:solidFill>
            <a:srgbClr val="6023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4.1</a:t>
            </a:r>
            <a:endParaRPr b="0" i="0" sz="1400" u="none" cap="none" strike="noStrike">
              <a:solidFill>
                <a:srgbClr val="FFFFFF"/>
              </a:solidFill>
              <a:latin typeface="Arial"/>
              <a:ea typeface="Arial"/>
              <a:cs typeface="Arial"/>
              <a:sym typeface="Arial"/>
            </a:endParaRPr>
          </a:p>
        </p:txBody>
      </p:sp>
      <p:sp>
        <p:nvSpPr>
          <p:cNvPr id="1075" name="Google Shape;1075;g80d99784e8_0_49"/>
          <p:cNvSpPr/>
          <p:nvPr/>
        </p:nvSpPr>
        <p:spPr>
          <a:xfrm>
            <a:off x="2812811" y="1566979"/>
            <a:ext cx="588000" cy="436800"/>
          </a:xfrm>
          <a:prstGeom prst="snip1Rect">
            <a:avLst>
              <a:gd fmla="val 16667" name="adj"/>
            </a:avLst>
          </a:prstGeom>
          <a:solidFill>
            <a:srgbClr val="6023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6.1</a:t>
            </a:r>
            <a:endParaRPr b="0" i="0" sz="1400" u="none" cap="none" strike="noStrike">
              <a:solidFill>
                <a:srgbClr val="FFFFFF"/>
              </a:solidFill>
              <a:latin typeface="Arial"/>
              <a:ea typeface="Arial"/>
              <a:cs typeface="Arial"/>
              <a:sym typeface="Arial"/>
            </a:endParaRPr>
          </a:p>
        </p:txBody>
      </p:sp>
      <p:sp>
        <p:nvSpPr>
          <p:cNvPr id="1076" name="Google Shape;1076;g80d99784e8_0_49"/>
          <p:cNvSpPr/>
          <p:nvPr/>
        </p:nvSpPr>
        <p:spPr>
          <a:xfrm>
            <a:off x="2070886" y="1566979"/>
            <a:ext cx="588000" cy="436800"/>
          </a:xfrm>
          <a:prstGeom prst="snip1Rect">
            <a:avLst>
              <a:gd fmla="val 16667" name="adj"/>
            </a:avLst>
          </a:prstGeom>
          <a:solidFill>
            <a:srgbClr val="60236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4.3</a:t>
            </a:r>
            <a:endParaRPr b="0" i="0" sz="1400" u="none" cap="none" strike="noStrike">
              <a:solidFill>
                <a:srgbClr val="FFFFFF"/>
              </a:solidFill>
              <a:latin typeface="Arial"/>
              <a:ea typeface="Arial"/>
              <a:cs typeface="Arial"/>
              <a:sym typeface="Arial"/>
            </a:endParaRPr>
          </a:p>
        </p:txBody>
      </p:sp>
      <p:sp>
        <p:nvSpPr>
          <p:cNvPr id="1077" name="Google Shape;1077;g80d99784e8_0_49"/>
          <p:cNvSpPr/>
          <p:nvPr/>
        </p:nvSpPr>
        <p:spPr>
          <a:xfrm>
            <a:off x="3999698" y="1566979"/>
            <a:ext cx="588000" cy="436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1.3</a:t>
            </a:r>
            <a:endParaRPr b="0" i="0" sz="1400" u="none" cap="none" strike="noStrike">
              <a:solidFill>
                <a:srgbClr val="FFFFFF"/>
              </a:solidFill>
              <a:latin typeface="Arial"/>
              <a:ea typeface="Arial"/>
              <a:cs typeface="Arial"/>
              <a:sym typeface="Arial"/>
            </a:endParaRPr>
          </a:p>
        </p:txBody>
      </p:sp>
      <p:sp>
        <p:nvSpPr>
          <p:cNvPr id="1078" name="Google Shape;1078;g80d99784e8_0_49"/>
          <p:cNvSpPr/>
          <p:nvPr/>
        </p:nvSpPr>
        <p:spPr>
          <a:xfrm>
            <a:off x="4740773" y="1566979"/>
            <a:ext cx="588000" cy="436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1.4</a:t>
            </a:r>
            <a:endParaRPr b="0" i="0" sz="1400" u="none" cap="none" strike="noStrike">
              <a:solidFill>
                <a:srgbClr val="FFFFFF"/>
              </a:solidFill>
              <a:latin typeface="Arial"/>
              <a:ea typeface="Arial"/>
              <a:cs typeface="Arial"/>
              <a:sym typeface="Arial"/>
            </a:endParaRPr>
          </a:p>
        </p:txBody>
      </p:sp>
      <p:sp>
        <p:nvSpPr>
          <p:cNvPr id="1079" name="Google Shape;1079;g80d99784e8_0_49"/>
          <p:cNvSpPr/>
          <p:nvPr/>
        </p:nvSpPr>
        <p:spPr>
          <a:xfrm>
            <a:off x="5816473" y="1566979"/>
            <a:ext cx="588000" cy="436800"/>
          </a:xfrm>
          <a:prstGeom prst="snip1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3.1</a:t>
            </a:r>
            <a:endParaRPr b="0" i="0" sz="1400" u="none" cap="none" strike="noStrike">
              <a:solidFill>
                <a:srgbClr val="FFFFFF"/>
              </a:solidFill>
              <a:latin typeface="Arial"/>
              <a:ea typeface="Arial"/>
              <a:cs typeface="Arial"/>
              <a:sym typeface="Arial"/>
            </a:endParaRPr>
          </a:p>
        </p:txBody>
      </p:sp>
      <p:sp>
        <p:nvSpPr>
          <p:cNvPr id="1080" name="Google Shape;1080;g80d99784e8_0_49"/>
          <p:cNvSpPr/>
          <p:nvPr/>
        </p:nvSpPr>
        <p:spPr>
          <a:xfrm>
            <a:off x="6673598" y="1566979"/>
            <a:ext cx="588000" cy="436800"/>
          </a:xfrm>
          <a:prstGeom prst="snip1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5.1</a:t>
            </a:r>
            <a:endParaRPr b="0" i="0" sz="1400" u="none" cap="none" strike="noStrike">
              <a:solidFill>
                <a:srgbClr val="FFFFFF"/>
              </a:solidFill>
              <a:latin typeface="Arial"/>
              <a:ea typeface="Arial"/>
              <a:cs typeface="Arial"/>
              <a:sym typeface="Arial"/>
            </a:endParaRPr>
          </a:p>
        </p:txBody>
      </p:sp>
      <p:sp>
        <p:nvSpPr>
          <p:cNvPr id="1081" name="Google Shape;1081;g80d99784e8_0_49"/>
          <p:cNvSpPr/>
          <p:nvPr/>
        </p:nvSpPr>
        <p:spPr>
          <a:xfrm>
            <a:off x="3999698" y="2128479"/>
            <a:ext cx="588000" cy="436800"/>
          </a:xfrm>
          <a:prstGeom prst="snip1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2.1</a:t>
            </a:r>
            <a:endParaRPr b="0" i="0" sz="1400" u="none" cap="none" strike="noStrike">
              <a:solidFill>
                <a:srgbClr val="FFFFFF"/>
              </a:solidFill>
              <a:latin typeface="Arial"/>
              <a:ea typeface="Arial"/>
              <a:cs typeface="Arial"/>
              <a:sym typeface="Arial"/>
            </a:endParaRPr>
          </a:p>
        </p:txBody>
      </p:sp>
      <p:sp>
        <p:nvSpPr>
          <p:cNvPr id="1082" name="Google Shape;1082;g80d99784e8_0_49"/>
          <p:cNvSpPr/>
          <p:nvPr/>
        </p:nvSpPr>
        <p:spPr>
          <a:xfrm>
            <a:off x="5816473" y="2128479"/>
            <a:ext cx="588000" cy="436800"/>
          </a:xfrm>
          <a:prstGeom prst="snip1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3.2</a:t>
            </a:r>
            <a:endParaRPr b="0" i="0" sz="1400" u="none" cap="none" strike="noStrike">
              <a:solidFill>
                <a:srgbClr val="FFFFFF"/>
              </a:solidFill>
              <a:latin typeface="Arial"/>
              <a:ea typeface="Arial"/>
              <a:cs typeface="Arial"/>
              <a:sym typeface="Arial"/>
            </a:endParaRPr>
          </a:p>
        </p:txBody>
      </p:sp>
      <p:sp>
        <p:nvSpPr>
          <p:cNvPr id="1083" name="Google Shape;1083;g80d99784e8_0_49"/>
          <p:cNvSpPr/>
          <p:nvPr/>
        </p:nvSpPr>
        <p:spPr>
          <a:xfrm>
            <a:off x="6673598" y="2128479"/>
            <a:ext cx="588000" cy="436800"/>
          </a:xfrm>
          <a:prstGeom prst="snip1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6.4</a:t>
            </a:r>
            <a:endParaRPr b="0" i="0" sz="1400" u="none" cap="none" strike="noStrike">
              <a:solidFill>
                <a:srgbClr val="FFFFFF"/>
              </a:solidFill>
              <a:latin typeface="Arial"/>
              <a:ea typeface="Arial"/>
              <a:cs typeface="Arial"/>
              <a:sym typeface="Arial"/>
            </a:endParaRPr>
          </a:p>
        </p:txBody>
      </p:sp>
      <p:pic>
        <p:nvPicPr>
          <p:cNvPr id="1084" name="Google Shape;1084;g80d99784e8_0_49"/>
          <p:cNvPicPr preferRelativeResize="0"/>
          <p:nvPr/>
        </p:nvPicPr>
        <p:blipFill rotWithShape="1">
          <a:blip r:embed="rId3">
            <a:alphaModFix/>
          </a:blip>
          <a:srcRect b="0" l="0" r="0" t="0"/>
          <a:stretch/>
        </p:blipFill>
        <p:spPr>
          <a:xfrm>
            <a:off x="9430693" y="1593079"/>
            <a:ext cx="1832450" cy="821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pic>
        <p:nvPicPr>
          <p:cNvPr descr="Image result for Picture Collage" id="1089" name="Google Shape;1089;p82"/>
          <p:cNvPicPr preferRelativeResize="0"/>
          <p:nvPr/>
        </p:nvPicPr>
        <p:blipFill rotWithShape="1">
          <a:blip r:embed="rId3">
            <a:alphaModFix/>
          </a:blip>
          <a:srcRect b="0" l="0" r="0" t="0"/>
          <a:stretch/>
        </p:blipFill>
        <p:spPr>
          <a:xfrm>
            <a:off x="70464" y="82891"/>
            <a:ext cx="11969135" cy="6651281"/>
          </a:xfrm>
          <a:prstGeom prst="rect">
            <a:avLst/>
          </a:prstGeom>
          <a:noFill/>
          <a:ln>
            <a:noFill/>
          </a:ln>
          <a:effectLst>
            <a:outerShdw blurRad="292100" rotWithShape="0" algn="tl" dir="2700000" dist="139700">
              <a:srgbClr val="333333">
                <a:alpha val="64313"/>
              </a:srgbClr>
            </a:outerShdw>
          </a:effectLst>
        </p:spPr>
      </p:pic>
      <p:sp>
        <p:nvSpPr>
          <p:cNvPr id="1090" name="Google Shape;1090;p82"/>
          <p:cNvSpPr txBox="1"/>
          <p:nvPr>
            <p:ph type="title"/>
          </p:nvPr>
        </p:nvSpPr>
        <p:spPr>
          <a:xfrm>
            <a:off x="626100" y="1007800"/>
            <a:ext cx="10939800" cy="4145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Avenir"/>
              <a:buNone/>
            </a:pPr>
            <a:r>
              <a:t/>
            </a:r>
            <a:endParaRPr b="1" sz="60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t/>
            </a:r>
            <a:endParaRPr b="1" sz="60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t/>
            </a:r>
            <a:endParaRPr b="1" sz="6000">
              <a:solidFill>
                <a:schemeClr val="dk2"/>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5400"/>
              <a:buFont typeface="Avenir"/>
              <a:buNone/>
            </a:pPr>
            <a:r>
              <a:rPr b="1" lang="en-US" sz="6000">
                <a:solidFill>
                  <a:schemeClr val="dk2"/>
                </a:solidFill>
                <a:latin typeface="Times New Roman"/>
                <a:ea typeface="Times New Roman"/>
                <a:cs typeface="Times New Roman"/>
                <a:sym typeface="Times New Roman"/>
              </a:rPr>
              <a:t>Project Plan</a:t>
            </a:r>
            <a:endParaRPr b="1" sz="60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t/>
            </a:r>
            <a:endParaRPr b="1" sz="30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t/>
            </a:r>
            <a:endParaRPr b="1" sz="30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t/>
            </a:r>
            <a:endParaRPr b="1" i="1" sz="3000">
              <a:solidFill>
                <a:schemeClr val="dk2"/>
              </a:solidFill>
              <a:latin typeface="Times New Roman"/>
              <a:ea typeface="Times New Roman"/>
              <a:cs typeface="Times New Roman"/>
              <a:sym typeface="Times New Roman"/>
            </a:endParaRPr>
          </a:p>
          <a:p>
            <a:pPr indent="0" lvl="0" marL="0" rtl="0" algn="ctr">
              <a:lnSpc>
                <a:spcPct val="90000"/>
              </a:lnSpc>
              <a:spcBef>
                <a:spcPts val="0"/>
              </a:spcBef>
              <a:spcAft>
                <a:spcPts val="0"/>
              </a:spcAft>
              <a:buSzPts val="5400"/>
              <a:buNone/>
            </a:pPr>
            <a:r>
              <a:rPr b="1" i="1" lang="en-US" sz="3000">
                <a:solidFill>
                  <a:schemeClr val="dk2"/>
                </a:solidFill>
                <a:latin typeface="Times New Roman"/>
                <a:ea typeface="Times New Roman"/>
                <a:cs typeface="Times New Roman"/>
                <a:sym typeface="Times New Roman"/>
              </a:rPr>
              <a:t>“No amount of wishful thinking can pull in Schedules”[65]</a:t>
            </a:r>
            <a:endParaRPr b="1" i="1" sz="30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t/>
            </a:r>
            <a:endParaRPr b="1" sz="24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t/>
            </a:r>
            <a:endParaRPr b="1" sz="24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t/>
            </a:r>
            <a:endParaRPr b="1" sz="24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t/>
            </a:r>
            <a:endParaRPr b="1" sz="2400">
              <a:solidFill>
                <a:schemeClr val="dk2"/>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5400"/>
              <a:buFont typeface="Avenir"/>
              <a:buNone/>
            </a:pPr>
            <a:r>
              <a:rPr b="1" lang="en-US" sz="2400">
                <a:solidFill>
                  <a:schemeClr val="dk2"/>
                </a:solidFill>
                <a:latin typeface="Times New Roman"/>
                <a:ea typeface="Times New Roman"/>
                <a:cs typeface="Times New Roman"/>
                <a:sym typeface="Times New Roman"/>
              </a:rPr>
              <a:t>Migration Module : This module serves as the foundation for building custom applications using MongoDB which is our Rockstar module. </a:t>
            </a:r>
            <a:endParaRPr b="1" sz="2400">
              <a:solidFill>
                <a:schemeClr val="dk2"/>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5400"/>
              <a:buFont typeface="Avenir"/>
              <a:buNone/>
            </a:pPr>
            <a:r>
              <a:t/>
            </a:r>
            <a:endParaRPr b="1" sz="6000">
              <a:solidFill>
                <a:schemeClr val="dk2"/>
              </a:solidFill>
              <a:latin typeface="Times New Roman"/>
              <a:ea typeface="Times New Roman"/>
              <a:cs typeface="Times New Roman"/>
              <a:sym typeface="Times New Roman"/>
            </a:endParaRPr>
          </a:p>
          <a:p>
            <a:pPr indent="0" lvl="0" marL="3200400" rtl="0" algn="ctr">
              <a:lnSpc>
                <a:spcPct val="90000"/>
              </a:lnSpc>
              <a:spcBef>
                <a:spcPts val="0"/>
              </a:spcBef>
              <a:spcAft>
                <a:spcPts val="0"/>
              </a:spcAft>
              <a:buClr>
                <a:schemeClr val="dk1"/>
              </a:buClr>
              <a:buSzPts val="5400"/>
              <a:buFont typeface="Avenir"/>
              <a:buNone/>
            </a:pPr>
            <a:br>
              <a:rPr lang="en-US"/>
            </a:br>
            <a:endParaRPr/>
          </a:p>
        </p:txBody>
      </p:sp>
      <p:sp>
        <p:nvSpPr>
          <p:cNvPr id="1091" name="Google Shape;1091;p82"/>
          <p:cNvSpPr txBox="1"/>
          <p:nvPr/>
        </p:nvSpPr>
        <p:spPr>
          <a:xfrm>
            <a:off x="261275" y="6088500"/>
            <a:ext cx="6526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Times New Roman"/>
                <a:ea typeface="Times New Roman"/>
                <a:cs typeface="Times New Roman"/>
                <a:sym typeface="Times New Roman"/>
              </a:rPr>
              <a:t>[65]</a:t>
            </a:r>
            <a:r>
              <a:rPr lang="en-US" sz="1000">
                <a:solidFill>
                  <a:schemeClr val="dk2"/>
                </a:solidFill>
                <a:latin typeface="Times New Roman"/>
                <a:ea typeface="Times New Roman"/>
                <a:cs typeface="Times New Roman"/>
                <a:sym typeface="Times New Roman"/>
              </a:rPr>
              <a:t>Class notes- Mythical Man-Month (</a:t>
            </a:r>
            <a:r>
              <a:rPr lang="en-US" sz="1000" u="sng">
                <a:solidFill>
                  <a:schemeClr val="dk2"/>
                </a:solidFill>
                <a:latin typeface="Times New Roman"/>
                <a:ea typeface="Times New Roman"/>
                <a:cs typeface="Times New Roman"/>
                <a:sym typeface="Times New Roman"/>
                <a:hlinkClick r:id="rId4"/>
              </a:rPr>
              <a:t>https://camino.instructure.com/courses/57628/files?preview=3230780</a:t>
            </a:r>
            <a:r>
              <a:rPr lang="en-US" sz="1000">
                <a:solidFill>
                  <a:schemeClr val="dk2"/>
                </a:solidFill>
                <a:latin typeface="Times New Roman"/>
                <a:ea typeface="Times New Roman"/>
                <a:cs typeface="Times New Roman"/>
                <a:sym typeface="Times New Roman"/>
              </a:rPr>
              <a:t>)</a:t>
            </a:r>
            <a:endParaRPr sz="1000">
              <a:solidFill>
                <a:schemeClr val="dk2"/>
              </a:solidFill>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pic>
        <p:nvPicPr>
          <p:cNvPr id="1097" name="Google Shape;1097;p83"/>
          <p:cNvPicPr preferRelativeResize="0"/>
          <p:nvPr/>
        </p:nvPicPr>
        <p:blipFill rotWithShape="1">
          <a:blip r:embed="rId3">
            <a:alphaModFix/>
          </a:blip>
          <a:srcRect b="0" l="0" r="0" t="0"/>
          <a:stretch/>
        </p:blipFill>
        <p:spPr>
          <a:xfrm>
            <a:off x="261450" y="352150"/>
            <a:ext cx="11669101" cy="5813199"/>
          </a:xfrm>
          <a:prstGeom prst="rect">
            <a:avLst/>
          </a:prstGeom>
          <a:noFill/>
          <a:ln>
            <a:noFill/>
          </a:ln>
        </p:spPr>
      </p:pic>
      <p:sp>
        <p:nvSpPr>
          <p:cNvPr id="1098" name="Google Shape;1098;p83"/>
          <p:cNvSpPr txBox="1"/>
          <p:nvPr/>
        </p:nvSpPr>
        <p:spPr>
          <a:xfrm>
            <a:off x="391700" y="6268475"/>
            <a:ext cx="9516900" cy="5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Resource Abbreviations: PO - Product Owner , TA - Technical Architect , SE - Software Engineer , BA - Business Analyst ,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PM - Product Manager , QAE - QA Engineer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pic>
        <p:nvPicPr>
          <p:cNvPr id="1104" name="Google Shape;1104;p84"/>
          <p:cNvPicPr preferRelativeResize="0"/>
          <p:nvPr/>
        </p:nvPicPr>
        <p:blipFill rotWithShape="1">
          <a:blip r:embed="rId3">
            <a:alphaModFix/>
          </a:blip>
          <a:srcRect b="0" l="0" r="0" t="0"/>
          <a:stretch/>
        </p:blipFill>
        <p:spPr>
          <a:xfrm>
            <a:off x="128400" y="164950"/>
            <a:ext cx="11684175" cy="5517075"/>
          </a:xfrm>
          <a:prstGeom prst="rect">
            <a:avLst/>
          </a:prstGeom>
          <a:noFill/>
          <a:ln>
            <a:noFill/>
          </a:ln>
        </p:spPr>
      </p:pic>
      <p:sp>
        <p:nvSpPr>
          <p:cNvPr id="1105" name="Google Shape;1105;p84"/>
          <p:cNvSpPr txBox="1"/>
          <p:nvPr/>
        </p:nvSpPr>
        <p:spPr>
          <a:xfrm>
            <a:off x="198850" y="6063575"/>
            <a:ext cx="9516900" cy="5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 Resource Abbreviations: PO - Product Owner , TA - Technical Architect , SE - Software Engineer , BA - Business Analyst ,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PM - Product Manager , QAE - QA Engineer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pic>
        <p:nvPicPr>
          <p:cNvPr descr="Image result for Picture Collage" id="1111" name="Google Shape;1111;g80d1365a45_1_11"/>
          <p:cNvPicPr preferRelativeResize="0"/>
          <p:nvPr/>
        </p:nvPicPr>
        <p:blipFill rotWithShape="1">
          <a:blip r:embed="rId3">
            <a:alphaModFix/>
          </a:blip>
          <a:srcRect b="0" l="0" r="0" t="0"/>
          <a:stretch/>
        </p:blipFill>
        <p:spPr>
          <a:xfrm>
            <a:off x="0" y="0"/>
            <a:ext cx="12238352" cy="6800874"/>
          </a:xfrm>
          <a:prstGeom prst="rect">
            <a:avLst/>
          </a:prstGeom>
          <a:noFill/>
          <a:ln>
            <a:noFill/>
          </a:ln>
          <a:effectLst>
            <a:outerShdw blurRad="292100" rotWithShape="0" algn="tl" dir="2700000" dist="139700">
              <a:srgbClr val="333333">
                <a:alpha val="64313"/>
              </a:srgbClr>
            </a:outerShdw>
          </a:effectLst>
        </p:spPr>
      </p:pic>
      <p:sp>
        <p:nvSpPr>
          <p:cNvPr id="1112" name="Google Shape;1112;g80d1365a45_1_11"/>
          <p:cNvSpPr txBox="1"/>
          <p:nvPr>
            <p:ph idx="4294967295" type="title"/>
          </p:nvPr>
        </p:nvSpPr>
        <p:spPr>
          <a:xfrm>
            <a:off x="1325475" y="585975"/>
            <a:ext cx="9587400" cy="462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860"/>
              <a:buNone/>
            </a:pPr>
            <a:r>
              <a:rPr b="1" lang="en-US" sz="4800">
                <a:solidFill>
                  <a:srgbClr val="6D1D6B"/>
                </a:solidFill>
                <a:latin typeface="Times New Roman"/>
                <a:ea typeface="Times New Roman"/>
                <a:cs typeface="Times New Roman"/>
                <a:sym typeface="Times New Roman"/>
              </a:rPr>
              <a:t>Testing</a:t>
            </a:r>
            <a:br>
              <a:rPr b="1" lang="en-US" sz="4800">
                <a:solidFill>
                  <a:srgbClr val="6D1D6B"/>
                </a:solidFill>
                <a:latin typeface="Times New Roman"/>
                <a:ea typeface="Times New Roman"/>
                <a:cs typeface="Times New Roman"/>
                <a:sym typeface="Times New Roman"/>
              </a:rPr>
            </a:br>
            <a:r>
              <a:rPr b="1" lang="en-US" sz="4800">
                <a:solidFill>
                  <a:srgbClr val="6D1D6B"/>
                </a:solidFill>
                <a:latin typeface="Times New Roman"/>
                <a:ea typeface="Times New Roman"/>
                <a:cs typeface="Times New Roman"/>
                <a:sym typeface="Times New Roman"/>
              </a:rPr>
              <a:t>&amp;</a:t>
            </a:r>
            <a:br>
              <a:rPr b="1" lang="en-US" sz="4800">
                <a:solidFill>
                  <a:srgbClr val="6D1D6B"/>
                </a:solidFill>
                <a:latin typeface="Times New Roman"/>
                <a:ea typeface="Times New Roman"/>
                <a:cs typeface="Times New Roman"/>
                <a:sym typeface="Times New Roman"/>
              </a:rPr>
            </a:br>
            <a:r>
              <a:rPr b="1" lang="en-US" sz="4800">
                <a:solidFill>
                  <a:srgbClr val="6D1D6B"/>
                </a:solidFill>
                <a:latin typeface="Times New Roman"/>
                <a:ea typeface="Times New Roman"/>
                <a:cs typeface="Times New Roman"/>
                <a:sym typeface="Times New Roman"/>
              </a:rPr>
              <a:t>Bug Tracking </a:t>
            </a:r>
            <a:endParaRPr b="1" sz="4800">
              <a:solidFill>
                <a:srgbClr val="6D1D6B"/>
              </a:solidFill>
              <a:latin typeface="Times New Roman"/>
              <a:ea typeface="Times New Roman"/>
              <a:cs typeface="Times New Roman"/>
              <a:sym typeface="Times New Roman"/>
            </a:endParaRPr>
          </a:p>
          <a:p>
            <a:pPr indent="0" lvl="0" marL="457200" rtl="0" algn="ctr">
              <a:lnSpc>
                <a:spcPct val="90000"/>
              </a:lnSpc>
              <a:spcBef>
                <a:spcPts val="0"/>
              </a:spcBef>
              <a:spcAft>
                <a:spcPts val="0"/>
              </a:spcAft>
              <a:buSzPts val="4400"/>
              <a:buNone/>
            </a:pPr>
            <a:r>
              <a:t/>
            </a:r>
            <a:endParaRPr b="1" sz="4800">
              <a:solidFill>
                <a:srgbClr val="741B47"/>
              </a:solidFill>
              <a:latin typeface="Times New Roman"/>
              <a:ea typeface="Times New Roman"/>
              <a:cs typeface="Times New Roman"/>
              <a:sym typeface="Times New Roman"/>
            </a:endParaRPr>
          </a:p>
        </p:txBody>
      </p:sp>
      <p:sp>
        <p:nvSpPr>
          <p:cNvPr id="1113" name="Google Shape;1113;g80d1365a45_1_11"/>
          <p:cNvSpPr txBox="1"/>
          <p:nvPr/>
        </p:nvSpPr>
        <p:spPr>
          <a:xfrm>
            <a:off x="-10" y="6470275"/>
            <a:ext cx="5949000" cy="33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66</a:t>
            </a:r>
            <a:r>
              <a:rPr b="0" i="0" lang="en-US" sz="1100" u="none" cap="none" strike="noStrike">
                <a:solidFill>
                  <a:srgbClr val="6D1D6B"/>
                </a:solidFill>
                <a:latin typeface="Times New Roman"/>
                <a:ea typeface="Times New Roman"/>
                <a:cs typeface="Times New Roman"/>
                <a:sym typeface="Times New Roman"/>
              </a:rPr>
              <a:t>]http://www.scenarioplus.org.uk/papers/proverbs.htm#testing</a:t>
            </a:r>
            <a:endParaRPr b="0" i="0" sz="1100" u="none" cap="none" strike="noStrike">
              <a:solidFill>
                <a:srgbClr val="6D1D6B"/>
              </a:solidFill>
              <a:latin typeface="Times New Roman"/>
              <a:ea typeface="Times New Roman"/>
              <a:cs typeface="Times New Roman"/>
              <a:sym typeface="Times New Roman"/>
            </a:endParaRPr>
          </a:p>
        </p:txBody>
      </p:sp>
      <p:sp>
        <p:nvSpPr>
          <p:cNvPr id="1114" name="Google Shape;1114;g80d1365a45_1_11"/>
          <p:cNvSpPr txBox="1"/>
          <p:nvPr/>
        </p:nvSpPr>
        <p:spPr>
          <a:xfrm>
            <a:off x="1606476" y="4283276"/>
            <a:ext cx="9198000" cy="13650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3500"/>
              <a:buFont typeface="Arial"/>
              <a:buNone/>
            </a:pPr>
            <a:r>
              <a:rPr b="1" i="1" lang="en-US" sz="3500" u="none" cap="none" strike="noStrike">
                <a:solidFill>
                  <a:srgbClr val="6D1D6B"/>
                </a:solidFill>
                <a:latin typeface="Times New Roman"/>
                <a:ea typeface="Times New Roman"/>
                <a:cs typeface="Times New Roman"/>
                <a:sym typeface="Times New Roman"/>
              </a:rPr>
              <a:t>“To test a program is to try to make it fail.”[</a:t>
            </a:r>
            <a:r>
              <a:rPr b="1" i="1" lang="en-US" sz="3500">
                <a:solidFill>
                  <a:srgbClr val="6D1D6B"/>
                </a:solidFill>
                <a:latin typeface="Times New Roman"/>
                <a:ea typeface="Times New Roman"/>
                <a:cs typeface="Times New Roman"/>
                <a:sym typeface="Times New Roman"/>
              </a:rPr>
              <a:t>66</a:t>
            </a:r>
            <a:r>
              <a:rPr b="1" i="1" lang="en-US" sz="3500" u="none" cap="none" strike="noStrike">
                <a:solidFill>
                  <a:srgbClr val="6D1D6B"/>
                </a:solidFill>
                <a:latin typeface="Times New Roman"/>
                <a:ea typeface="Times New Roman"/>
                <a:cs typeface="Times New Roman"/>
                <a:sym typeface="Times New Roman"/>
              </a:rPr>
              <a:t>]</a:t>
            </a:r>
            <a:br>
              <a:rPr b="1" i="1" lang="en-US" sz="3500" u="none" cap="none" strike="noStrike">
                <a:solidFill>
                  <a:srgbClr val="6D1D6B"/>
                </a:solidFill>
                <a:latin typeface="Times New Roman"/>
                <a:ea typeface="Times New Roman"/>
                <a:cs typeface="Times New Roman"/>
                <a:sym typeface="Times New Roman"/>
              </a:rPr>
            </a:br>
            <a:endParaRPr b="1" i="1" sz="3500" u="none" cap="none" strike="noStrike">
              <a:solidFill>
                <a:srgbClr val="6D1D6B"/>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91"/>
          <p:cNvSpPr txBox="1"/>
          <p:nvPr>
            <p:ph type="title"/>
          </p:nvPr>
        </p:nvSpPr>
        <p:spPr>
          <a:xfrm>
            <a:off x="838200" y="54800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b="1" lang="en-US">
                <a:latin typeface="Times New Roman"/>
                <a:ea typeface="Times New Roman"/>
                <a:cs typeface="Times New Roman"/>
                <a:sym typeface="Times New Roman"/>
              </a:rPr>
              <a:t>Test Plan</a:t>
            </a:r>
            <a:endParaRPr/>
          </a:p>
        </p:txBody>
      </p:sp>
      <p:grpSp>
        <p:nvGrpSpPr>
          <p:cNvPr id="1121" name="Google Shape;1121;p91"/>
          <p:cNvGrpSpPr/>
          <p:nvPr/>
        </p:nvGrpSpPr>
        <p:grpSpPr>
          <a:xfrm>
            <a:off x="676835" y="2162966"/>
            <a:ext cx="5747016" cy="4308480"/>
            <a:chOff x="0" y="21429"/>
            <a:chExt cx="5747016" cy="4308480"/>
          </a:xfrm>
        </p:grpSpPr>
        <p:sp>
          <p:nvSpPr>
            <p:cNvPr id="1122" name="Google Shape;1122;p91"/>
            <p:cNvSpPr/>
            <p:nvPr/>
          </p:nvSpPr>
          <p:spPr>
            <a:xfrm>
              <a:off x="0" y="21429"/>
              <a:ext cx="5747016" cy="636480"/>
            </a:xfrm>
            <a:prstGeom prst="roundRect">
              <a:avLst>
                <a:gd fmla="val 16667" name="adj"/>
              </a:avLst>
            </a:prstGeom>
            <a:solidFill>
              <a:srgbClr val="EADC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91"/>
            <p:cNvSpPr txBox="1"/>
            <p:nvPr/>
          </p:nvSpPr>
          <p:spPr>
            <a:xfrm>
              <a:off x="31070" y="52499"/>
              <a:ext cx="5684876" cy="57434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Unit Testing</a:t>
              </a:r>
              <a:endParaRPr b="0" i="0" sz="1400" u="none" cap="none" strike="noStrike">
                <a:solidFill>
                  <a:srgbClr val="000000"/>
                </a:solidFill>
                <a:latin typeface="Arial"/>
                <a:ea typeface="Arial"/>
                <a:cs typeface="Arial"/>
                <a:sym typeface="Arial"/>
              </a:endParaRPr>
            </a:p>
          </p:txBody>
        </p:sp>
        <p:sp>
          <p:nvSpPr>
            <p:cNvPr id="1124" name="Google Shape;1124;p91"/>
            <p:cNvSpPr/>
            <p:nvPr/>
          </p:nvSpPr>
          <p:spPr>
            <a:xfrm>
              <a:off x="0" y="755828"/>
              <a:ext cx="5747016" cy="636480"/>
            </a:xfrm>
            <a:prstGeom prst="roundRect">
              <a:avLst>
                <a:gd fmla="val 16667" name="adj"/>
              </a:avLst>
            </a:prstGeom>
            <a:solidFill>
              <a:srgbClr val="EADC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91"/>
            <p:cNvSpPr txBox="1"/>
            <p:nvPr/>
          </p:nvSpPr>
          <p:spPr>
            <a:xfrm>
              <a:off x="31070" y="786898"/>
              <a:ext cx="5684876" cy="57434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System Testing</a:t>
              </a:r>
              <a:endParaRPr b="0" i="0" sz="1400" u="none" cap="none" strike="noStrike">
                <a:solidFill>
                  <a:srgbClr val="000000"/>
                </a:solidFill>
                <a:latin typeface="Arial"/>
                <a:ea typeface="Arial"/>
                <a:cs typeface="Arial"/>
                <a:sym typeface="Arial"/>
              </a:endParaRPr>
            </a:p>
          </p:txBody>
        </p:sp>
        <p:sp>
          <p:nvSpPr>
            <p:cNvPr id="1126" name="Google Shape;1126;p91"/>
            <p:cNvSpPr/>
            <p:nvPr/>
          </p:nvSpPr>
          <p:spPr>
            <a:xfrm>
              <a:off x="0" y="1490228"/>
              <a:ext cx="5747016" cy="636480"/>
            </a:xfrm>
            <a:prstGeom prst="roundRect">
              <a:avLst>
                <a:gd fmla="val 16667" name="adj"/>
              </a:avLst>
            </a:prstGeom>
            <a:solidFill>
              <a:srgbClr val="EADC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91"/>
            <p:cNvSpPr txBox="1"/>
            <p:nvPr/>
          </p:nvSpPr>
          <p:spPr>
            <a:xfrm>
              <a:off x="31070" y="1521298"/>
              <a:ext cx="5684876" cy="57434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Data Migration Testing(DB Testing)</a:t>
              </a:r>
              <a:endParaRPr b="0" i="0" sz="1400" u="none" cap="none" strike="noStrike">
                <a:solidFill>
                  <a:srgbClr val="000000"/>
                </a:solidFill>
                <a:latin typeface="Arial"/>
                <a:ea typeface="Arial"/>
                <a:cs typeface="Arial"/>
                <a:sym typeface="Arial"/>
              </a:endParaRPr>
            </a:p>
          </p:txBody>
        </p:sp>
        <p:sp>
          <p:nvSpPr>
            <p:cNvPr id="1128" name="Google Shape;1128;p91"/>
            <p:cNvSpPr/>
            <p:nvPr/>
          </p:nvSpPr>
          <p:spPr>
            <a:xfrm>
              <a:off x="0" y="2224629"/>
              <a:ext cx="5747016" cy="636480"/>
            </a:xfrm>
            <a:prstGeom prst="roundRect">
              <a:avLst>
                <a:gd fmla="val 16667" name="adj"/>
              </a:avLst>
            </a:prstGeom>
            <a:solidFill>
              <a:srgbClr val="EADC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91"/>
            <p:cNvSpPr txBox="1"/>
            <p:nvPr/>
          </p:nvSpPr>
          <p:spPr>
            <a:xfrm>
              <a:off x="31070" y="2255699"/>
              <a:ext cx="5684876" cy="57434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Integration Testing</a:t>
              </a:r>
              <a:endParaRPr b="0" i="0" sz="1400" u="none" cap="none" strike="noStrike">
                <a:solidFill>
                  <a:srgbClr val="000000"/>
                </a:solidFill>
                <a:latin typeface="Arial"/>
                <a:ea typeface="Arial"/>
                <a:cs typeface="Arial"/>
                <a:sym typeface="Arial"/>
              </a:endParaRPr>
            </a:p>
          </p:txBody>
        </p:sp>
        <p:sp>
          <p:nvSpPr>
            <p:cNvPr id="1130" name="Google Shape;1130;p91"/>
            <p:cNvSpPr/>
            <p:nvPr/>
          </p:nvSpPr>
          <p:spPr>
            <a:xfrm>
              <a:off x="0" y="2959028"/>
              <a:ext cx="5747016" cy="636480"/>
            </a:xfrm>
            <a:prstGeom prst="roundRect">
              <a:avLst>
                <a:gd fmla="val 16667" name="adj"/>
              </a:avLst>
            </a:prstGeom>
            <a:solidFill>
              <a:srgbClr val="EADC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91"/>
            <p:cNvSpPr txBox="1"/>
            <p:nvPr/>
          </p:nvSpPr>
          <p:spPr>
            <a:xfrm>
              <a:off x="31070" y="2990098"/>
              <a:ext cx="5684876" cy="57434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Alpha Testing</a:t>
              </a:r>
              <a:endParaRPr b="0" i="0" sz="1400" u="none" cap="none" strike="noStrike">
                <a:solidFill>
                  <a:srgbClr val="000000"/>
                </a:solidFill>
                <a:latin typeface="Arial"/>
                <a:ea typeface="Arial"/>
                <a:cs typeface="Arial"/>
                <a:sym typeface="Arial"/>
              </a:endParaRPr>
            </a:p>
          </p:txBody>
        </p:sp>
        <p:sp>
          <p:nvSpPr>
            <p:cNvPr id="1132" name="Google Shape;1132;p91"/>
            <p:cNvSpPr/>
            <p:nvPr/>
          </p:nvSpPr>
          <p:spPr>
            <a:xfrm>
              <a:off x="0" y="3693429"/>
              <a:ext cx="5747016" cy="636480"/>
            </a:xfrm>
            <a:prstGeom prst="roundRect">
              <a:avLst>
                <a:gd fmla="val 16667" name="adj"/>
              </a:avLst>
            </a:prstGeom>
            <a:solidFill>
              <a:srgbClr val="EADC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91"/>
            <p:cNvSpPr txBox="1"/>
            <p:nvPr/>
          </p:nvSpPr>
          <p:spPr>
            <a:xfrm>
              <a:off x="31070" y="3724499"/>
              <a:ext cx="5684876" cy="57434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Times New Roman"/>
                  <a:ea typeface="Times New Roman"/>
                  <a:cs typeface="Times New Roman"/>
                  <a:sym typeface="Times New Roman"/>
                </a:rPr>
                <a:t>Beta Testing</a:t>
              </a:r>
              <a:endParaRPr b="0" i="0" sz="1400" u="none" cap="none" strike="noStrike">
                <a:solidFill>
                  <a:srgbClr val="000000"/>
                </a:solidFill>
                <a:latin typeface="Arial"/>
                <a:ea typeface="Arial"/>
                <a:cs typeface="Arial"/>
                <a:sym typeface="Arial"/>
              </a:endParaRPr>
            </a:p>
          </p:txBody>
        </p:sp>
      </p:grpSp>
      <p:pic>
        <p:nvPicPr>
          <p:cNvPr descr="Checklist" id="1134" name="Google Shape;1134;p91"/>
          <p:cNvPicPr preferRelativeResize="0"/>
          <p:nvPr/>
        </p:nvPicPr>
        <p:blipFill rotWithShape="1">
          <a:blip r:embed="rId3">
            <a:alphaModFix/>
          </a:blip>
          <a:srcRect b="0" l="0" r="0" t="0"/>
          <a:stretch/>
        </p:blipFill>
        <p:spPr>
          <a:xfrm>
            <a:off x="7882538" y="2395497"/>
            <a:ext cx="3471262" cy="3471262"/>
          </a:xfrm>
          <a:prstGeom prst="rect">
            <a:avLst/>
          </a:prstGeom>
          <a:noFill/>
          <a:ln>
            <a:noFill/>
          </a:ln>
        </p:spPr>
      </p:pic>
      <p:pic>
        <p:nvPicPr>
          <p:cNvPr id="1135" name="Google Shape;1135;p91"/>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8"/>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Times New Roman"/>
              <a:buNone/>
            </a:pPr>
            <a:r>
              <a:rPr b="1" lang="en-US">
                <a:latin typeface="Times New Roman"/>
                <a:ea typeface="Times New Roman"/>
                <a:cs typeface="Times New Roman"/>
                <a:sym typeface="Times New Roman"/>
              </a:rPr>
              <a:t>Problem Statement</a:t>
            </a:r>
            <a:endParaRPr/>
          </a:p>
        </p:txBody>
      </p:sp>
      <p:sp>
        <p:nvSpPr>
          <p:cNvPr id="283" name="Google Shape;283;p8"/>
          <p:cNvSpPr txBox="1"/>
          <p:nvPr>
            <p:ph idx="1" type="body"/>
          </p:nvPr>
        </p:nvSpPr>
        <p:spPr>
          <a:xfrm>
            <a:off x="544069" y="2163699"/>
            <a:ext cx="7190232" cy="3694176"/>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Our company is incorporating various services/features to meet the change in trend. New services and requirements led to an expansion of both our teams and the data we receive from customers. </a:t>
            </a:r>
            <a:endParaRPr/>
          </a:p>
          <a:p>
            <a:pPr indent="-228600" lvl="0" marL="228600" rtl="0" algn="l">
              <a:lnSpc>
                <a:spcPct val="110000"/>
              </a:lnSpc>
              <a:spcBef>
                <a:spcPts val="1000"/>
              </a:spcBef>
              <a:spcAft>
                <a:spcPts val="0"/>
              </a:spcAft>
              <a:buClr>
                <a:schemeClr val="dk1"/>
              </a:buClr>
              <a:buSzPts val="2400"/>
              <a:buChar char="•"/>
            </a:pPr>
            <a:r>
              <a:rPr lang="en-US" sz="2400">
                <a:latin typeface="Times New Roman"/>
                <a:ea typeface="Times New Roman"/>
                <a:cs typeface="Times New Roman"/>
                <a:sym typeface="Times New Roman"/>
              </a:rPr>
              <a:t>New requirements  such as personalization and photo blogging platform is expected to increase social interactivity through comments, likes, and tag features; we need to have a system that accepts and stores a large amount of unstructured data[3].</a:t>
            </a:r>
            <a:endParaRPr/>
          </a:p>
          <a:p>
            <a:pPr indent="0" lvl="0" marL="0" rtl="0" algn="l">
              <a:lnSpc>
                <a:spcPct val="110000"/>
              </a:lnSpc>
              <a:spcBef>
                <a:spcPts val="1000"/>
              </a:spcBef>
              <a:spcAft>
                <a:spcPts val="0"/>
              </a:spcAft>
              <a:buClr>
                <a:schemeClr val="dk2"/>
              </a:buClr>
              <a:buSzPts val="1200"/>
              <a:buNone/>
            </a:pPr>
            <a:r>
              <a:rPr lang="en-US" sz="1100" u="sng">
                <a:solidFill>
                  <a:schemeClr val="dk2"/>
                </a:solidFill>
                <a:latin typeface="Times New Roman"/>
                <a:ea typeface="Times New Roman"/>
                <a:cs typeface="Times New Roman"/>
                <a:sym typeface="Times New Roman"/>
                <a:hlinkClick r:id="rId3"/>
              </a:rPr>
              <a:t>[3] https://readwrite.com/2008/08/12/mainstreaming_web_20_shutterfl/</a:t>
            </a:r>
            <a:endParaRPr sz="1100">
              <a:solidFill>
                <a:schemeClr val="dk2"/>
              </a:solidFill>
              <a:latin typeface="Times New Roman"/>
              <a:ea typeface="Times New Roman"/>
              <a:cs typeface="Times New Roman"/>
              <a:sym typeface="Times New Roman"/>
            </a:endParaRPr>
          </a:p>
          <a:p>
            <a:pPr indent="0" lvl="0" marL="0" rtl="0" algn="l">
              <a:lnSpc>
                <a:spcPct val="110000"/>
              </a:lnSpc>
              <a:spcBef>
                <a:spcPts val="1000"/>
              </a:spcBef>
              <a:spcAft>
                <a:spcPts val="0"/>
              </a:spcAft>
              <a:buClr>
                <a:schemeClr val="dk1"/>
              </a:buClr>
              <a:buSzPts val="2400"/>
              <a:buNone/>
            </a:pPr>
            <a:r>
              <a:t/>
            </a:r>
            <a:endParaRPr sz="2400">
              <a:latin typeface="Times New Roman"/>
              <a:ea typeface="Times New Roman"/>
              <a:cs typeface="Times New Roman"/>
              <a:sym typeface="Times New Roman"/>
            </a:endParaRPr>
          </a:p>
        </p:txBody>
      </p:sp>
      <p:pic>
        <p:nvPicPr>
          <p:cNvPr descr="CRM Customer Insights App" id="284" name="Google Shape;284;p8"/>
          <p:cNvPicPr preferRelativeResize="0"/>
          <p:nvPr/>
        </p:nvPicPr>
        <p:blipFill rotWithShape="1">
          <a:blip r:embed="rId4">
            <a:alphaModFix/>
          </a:blip>
          <a:srcRect b="0" l="0" r="0" t="0"/>
          <a:stretch/>
        </p:blipFill>
        <p:spPr>
          <a:xfrm>
            <a:off x="7794171" y="1857829"/>
            <a:ext cx="4177816" cy="3961340"/>
          </a:xfrm>
          <a:prstGeom prst="rect">
            <a:avLst/>
          </a:prstGeom>
          <a:noFill/>
          <a:ln>
            <a:noFill/>
          </a:ln>
        </p:spPr>
      </p:pic>
      <p:pic>
        <p:nvPicPr>
          <p:cNvPr id="285" name="Google Shape;285;p8"/>
          <p:cNvPicPr preferRelativeResize="0"/>
          <p:nvPr/>
        </p:nvPicPr>
        <p:blipFill rotWithShape="1">
          <a:blip r:embed="rId5">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g80d1365a45_1_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SzPts val="4000"/>
              <a:buNone/>
            </a:pPr>
            <a:r>
              <a:rPr b="1" lang="en-US">
                <a:latin typeface="Times New Roman"/>
                <a:ea typeface="Times New Roman"/>
                <a:cs typeface="Times New Roman"/>
                <a:sym typeface="Times New Roman"/>
              </a:rPr>
              <a:t>Unit Testing </a:t>
            </a:r>
            <a:endParaRPr>
              <a:latin typeface="Times New Roman"/>
              <a:ea typeface="Times New Roman"/>
              <a:cs typeface="Times New Roman"/>
              <a:sym typeface="Times New Roman"/>
            </a:endParaRPr>
          </a:p>
        </p:txBody>
      </p:sp>
      <p:sp>
        <p:nvSpPr>
          <p:cNvPr id="1142" name="Google Shape;1142;g80d1365a45_1_0"/>
          <p:cNvSpPr txBox="1"/>
          <p:nvPr>
            <p:ph idx="1" type="body"/>
          </p:nvPr>
        </p:nvSpPr>
        <p:spPr>
          <a:xfrm>
            <a:off x="482518" y="2129874"/>
            <a:ext cx="10168200" cy="3694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2000">
                <a:latin typeface="Times New Roman"/>
                <a:ea typeface="Times New Roman"/>
                <a:cs typeface="Times New Roman"/>
                <a:sym typeface="Times New Roman"/>
              </a:rPr>
              <a:t>Share It – Social Media feature</a:t>
            </a:r>
            <a:endParaRPr b="1" sz="2000">
              <a:latin typeface="Times New Roman"/>
              <a:ea typeface="Times New Roman"/>
              <a:cs typeface="Times New Roman"/>
              <a:sym typeface="Times New Roman"/>
            </a:endParaRPr>
          </a:p>
          <a:p>
            <a:pPr indent="-355600" lvl="0" marL="457200" rtl="0" algn="l">
              <a:lnSpc>
                <a:spcPct val="115000"/>
              </a:lnSpc>
              <a:spcBef>
                <a:spcPts val="1200"/>
              </a:spcBef>
              <a:spcAft>
                <a:spcPts val="0"/>
              </a:spcAft>
              <a:buSzPts val="2000"/>
              <a:buFont typeface="Times New Roman"/>
              <a:buAutoNum type="arabicPeriod"/>
            </a:pPr>
            <a:r>
              <a:rPr lang="en-US" sz="2000">
                <a:latin typeface="Times New Roman"/>
                <a:ea typeface="Times New Roman"/>
                <a:cs typeface="Times New Roman"/>
                <a:sym typeface="Times New Roman"/>
              </a:rPr>
              <a:t>Verifying and Validating the upload functionality is working in the application supporting integration of Facebook and Instagram platform</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Verifying and Validating the like and Comments feature in the Application for all the registered user with verified profile.</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AutoNum type="arabicPeriod"/>
            </a:pPr>
            <a:r>
              <a:rPr lang="en-US" sz="2000">
                <a:latin typeface="Times New Roman"/>
                <a:ea typeface="Times New Roman"/>
                <a:cs typeface="Times New Roman"/>
                <a:sym typeface="Times New Roman"/>
              </a:rPr>
              <a:t>Verifying and Validating the Share and Tag feature in the Application for all the registered user with verified profile</a:t>
            </a:r>
            <a:endParaRPr sz="2000">
              <a:latin typeface="Times New Roman"/>
              <a:ea typeface="Times New Roman"/>
              <a:cs typeface="Times New Roman"/>
              <a:sym typeface="Times New Roman"/>
            </a:endParaRPr>
          </a:p>
          <a:p>
            <a:pPr indent="0" lvl="0" marL="0" rtl="0" algn="l">
              <a:lnSpc>
                <a:spcPct val="110000"/>
              </a:lnSpc>
              <a:spcBef>
                <a:spcPts val="1200"/>
              </a:spcBef>
              <a:spcAft>
                <a:spcPts val="0"/>
              </a:spcAft>
              <a:buSzPts val="1800"/>
              <a:buNone/>
            </a:pPr>
            <a:r>
              <a:t/>
            </a:r>
            <a:endParaRPr sz="2000">
              <a:latin typeface="Times New Roman"/>
              <a:ea typeface="Times New Roman"/>
              <a:cs typeface="Times New Roman"/>
              <a:sym typeface="Times New Roman"/>
            </a:endParaRPr>
          </a:p>
        </p:txBody>
      </p:sp>
      <p:pic>
        <p:nvPicPr>
          <p:cNvPr id="1143" name="Google Shape;1143;g80d1365a45_1_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g80d94662f5_0_2"/>
          <p:cNvSpPr txBox="1"/>
          <p:nvPr>
            <p:ph type="title"/>
          </p:nvPr>
        </p:nvSpPr>
        <p:spPr>
          <a:xfrm>
            <a:off x="901493" y="447115"/>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US">
                <a:latin typeface="Times New Roman"/>
                <a:ea typeface="Times New Roman"/>
                <a:cs typeface="Times New Roman"/>
                <a:sym typeface="Times New Roman"/>
              </a:rPr>
              <a:t>System Testing </a:t>
            </a:r>
            <a:endParaRPr>
              <a:latin typeface="Times New Roman"/>
              <a:ea typeface="Times New Roman"/>
              <a:cs typeface="Times New Roman"/>
              <a:sym typeface="Times New Roman"/>
            </a:endParaRPr>
          </a:p>
        </p:txBody>
      </p:sp>
      <p:sp>
        <p:nvSpPr>
          <p:cNvPr id="1150" name="Google Shape;1150;g80d94662f5_0_2"/>
          <p:cNvSpPr/>
          <p:nvPr/>
        </p:nvSpPr>
        <p:spPr>
          <a:xfrm>
            <a:off x="270422" y="1626733"/>
            <a:ext cx="11651155" cy="55028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1" name="Google Shape;1151;g80d94662f5_0_2"/>
          <p:cNvSpPr txBox="1"/>
          <p:nvPr/>
        </p:nvSpPr>
        <p:spPr>
          <a:xfrm>
            <a:off x="356650" y="1626725"/>
            <a:ext cx="5902500" cy="382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rPr b="1" i="0" lang="en-US" sz="1800" u="none" cap="none" strike="noStrike">
                <a:solidFill>
                  <a:schemeClr val="dk1"/>
                </a:solidFill>
                <a:latin typeface="Times New Roman"/>
                <a:ea typeface="Times New Roman"/>
                <a:cs typeface="Times New Roman"/>
                <a:sym typeface="Times New Roman"/>
              </a:rPr>
              <a:t>Functional Testing</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15000"/>
              </a:lnSpc>
              <a:spcBef>
                <a:spcPts val="120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Verifying and Validating the single picture or multiple picture uploaded via multiple sources is reflected in the application and database tables with necessary information about the upload method</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Verifying and validating if the like or comment posted by the registered user is reflecting on the application </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Verifying and validating if the registered user can use emoji, text, numbers and gifs to comment the picture</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Verifying and validating if the registered user can use emoji, text, numbers and gifs to caption their picture</a:t>
            </a:r>
            <a:endParaRPr b="0" i="0" sz="1800" u="none" cap="none" strike="noStrike">
              <a:solidFill>
                <a:srgbClr val="000000"/>
              </a:solidFill>
              <a:latin typeface="Times New Roman"/>
              <a:ea typeface="Times New Roman"/>
              <a:cs typeface="Times New Roman"/>
              <a:sym typeface="Times New Roman"/>
            </a:endParaRPr>
          </a:p>
        </p:txBody>
      </p:sp>
      <p:sp>
        <p:nvSpPr>
          <p:cNvPr id="1152" name="Google Shape;1152;g80d94662f5_0_2"/>
          <p:cNvSpPr txBox="1"/>
          <p:nvPr/>
        </p:nvSpPr>
        <p:spPr>
          <a:xfrm>
            <a:off x="6118500" y="1626726"/>
            <a:ext cx="6073500" cy="46014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rPr b="1" i="0" lang="en-US" sz="1800" u="none" cap="none" strike="noStrike">
                <a:solidFill>
                  <a:schemeClr val="dk1"/>
                </a:solidFill>
                <a:latin typeface="Times New Roman"/>
                <a:ea typeface="Times New Roman"/>
                <a:cs typeface="Times New Roman"/>
                <a:sym typeface="Times New Roman"/>
              </a:rPr>
              <a:t>Non-functional</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15000"/>
              </a:lnSpc>
              <a:spcBef>
                <a:spcPts val="120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Verification and validation of the optimum response time of the application under number of virtual users actively using the application and can handle 1000+ concurrent users at a moment</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Verify if the user can interact with the application using different browsers and devices</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Verify if the user can login successfully and perform the profile activities such as upload, download and be interactive through application</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chemeClr val="dk1"/>
              </a:buClr>
              <a:buSzPts val="1800"/>
              <a:buFont typeface="Times New Roman"/>
              <a:buAutoNum type="arabicPeriod"/>
            </a:pPr>
            <a:r>
              <a:rPr b="0" i="0" lang="en-US" sz="1800" u="none" cap="none" strike="noStrike">
                <a:solidFill>
                  <a:schemeClr val="dk1"/>
                </a:solidFill>
                <a:latin typeface="Times New Roman"/>
                <a:ea typeface="Times New Roman"/>
                <a:cs typeface="Times New Roman"/>
                <a:sym typeface="Times New Roman"/>
              </a:rPr>
              <a:t>Verify If the user can upload or use various data formats like jpeg, png, gif and psd in the application</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g80d94662f5_0_16"/>
          <p:cNvSpPr txBox="1"/>
          <p:nvPr>
            <p:ph type="title"/>
          </p:nvPr>
        </p:nvSpPr>
        <p:spPr>
          <a:xfrm>
            <a:off x="942268" y="482115"/>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SzPts val="4000"/>
              <a:buNone/>
            </a:pPr>
            <a:r>
              <a:rPr b="1" lang="en-US">
                <a:latin typeface="Times New Roman"/>
                <a:ea typeface="Times New Roman"/>
                <a:cs typeface="Times New Roman"/>
                <a:sym typeface="Times New Roman"/>
              </a:rPr>
              <a:t>Database Testing </a:t>
            </a:r>
            <a:endParaRPr>
              <a:latin typeface="Times New Roman"/>
              <a:ea typeface="Times New Roman"/>
              <a:cs typeface="Times New Roman"/>
              <a:sym typeface="Times New Roman"/>
            </a:endParaRPr>
          </a:p>
        </p:txBody>
      </p:sp>
      <p:sp>
        <p:nvSpPr>
          <p:cNvPr id="1159" name="Google Shape;1159;g80d94662f5_0_16"/>
          <p:cNvSpPr txBox="1"/>
          <p:nvPr>
            <p:ph idx="1" type="body"/>
          </p:nvPr>
        </p:nvSpPr>
        <p:spPr>
          <a:xfrm>
            <a:off x="487175" y="2062050"/>
            <a:ext cx="5680200" cy="3694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800">
                <a:latin typeface="Times New Roman"/>
                <a:ea typeface="Times New Roman"/>
                <a:cs typeface="Times New Roman"/>
                <a:sym typeface="Times New Roman"/>
              </a:rPr>
              <a:t>1. Verifying and Validating the schema of the Mongo DB to verify the mapping of table to the user interface is compatible by performing black box testing</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800">
                <a:latin typeface="Times New Roman"/>
                <a:ea typeface="Times New Roman"/>
                <a:cs typeface="Times New Roman"/>
                <a:sym typeface="Times New Roman"/>
              </a:rPr>
              <a:t>2. Verifying and Validating the heterogeneous databases in the environment are same with respect to the application mapping by performing black box testing</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US" sz="1800">
                <a:latin typeface="Times New Roman"/>
                <a:ea typeface="Times New Roman"/>
                <a:cs typeface="Times New Roman"/>
                <a:sym typeface="Times New Roman"/>
              </a:rPr>
              <a:t>3. Verifying and Validating the mapping of the database field in the back end to the mapping in the front end is compatible</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rPr lang="en-US" sz="1800">
                <a:latin typeface="Times New Roman"/>
                <a:ea typeface="Times New Roman"/>
                <a:cs typeface="Times New Roman"/>
                <a:sym typeface="Times New Roman"/>
              </a:rPr>
              <a:t>4. Verifying and Validating the length and naming convention of the database fields and columns based on the documentation from the existing system mapping details</a:t>
            </a:r>
            <a:endParaRPr sz="1800">
              <a:latin typeface="Times New Roman"/>
              <a:ea typeface="Times New Roman"/>
              <a:cs typeface="Times New Roman"/>
              <a:sym typeface="Times New Roman"/>
            </a:endParaRPr>
          </a:p>
        </p:txBody>
      </p:sp>
      <p:sp>
        <p:nvSpPr>
          <p:cNvPr id="1160" name="Google Shape;1160;g80d94662f5_0_16"/>
          <p:cNvSpPr txBox="1"/>
          <p:nvPr>
            <p:ph idx="2" type="body"/>
          </p:nvPr>
        </p:nvSpPr>
        <p:spPr>
          <a:xfrm>
            <a:off x="6285975" y="2062047"/>
            <a:ext cx="5511284" cy="3694176"/>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800">
                <a:latin typeface="Times New Roman"/>
                <a:ea typeface="Times New Roman"/>
                <a:cs typeface="Times New Roman"/>
                <a:sym typeface="Times New Roman"/>
              </a:rPr>
              <a:t>5. Validation of the required Update/Insert/Delete triggers functionality in the realm of the application under test</a:t>
            </a:r>
            <a:endParaRPr sz="1800"/>
          </a:p>
          <a:p>
            <a:pPr indent="0" lvl="0" marL="0" rtl="0" algn="l">
              <a:lnSpc>
                <a:spcPct val="115000"/>
              </a:lnSpc>
              <a:spcBef>
                <a:spcPts val="1200"/>
              </a:spcBef>
              <a:spcAft>
                <a:spcPts val="0"/>
              </a:spcAft>
              <a:buSzPts val="1100"/>
              <a:buNone/>
            </a:pPr>
            <a:r>
              <a:rPr lang="en-US" sz="1800">
                <a:highlight>
                  <a:srgbClr val="FFFFFF"/>
                </a:highlight>
                <a:latin typeface="Times New Roman"/>
                <a:ea typeface="Times New Roman"/>
                <a:cs typeface="Times New Roman"/>
                <a:sym typeface="Times New Roman"/>
              </a:rPr>
              <a:t>6. Validation of Stored Procedures(not in mongoDB) and Functions have been successfully executed and the overall integration of the stored procedure modules as per as the requirements of the application under test.</a:t>
            </a:r>
            <a:endParaRPr sz="1800"/>
          </a:p>
          <a:p>
            <a:pPr indent="0" lvl="0" marL="0" rtl="0" algn="l">
              <a:lnSpc>
                <a:spcPct val="115000"/>
              </a:lnSpc>
              <a:spcBef>
                <a:spcPts val="1200"/>
              </a:spcBef>
              <a:spcAft>
                <a:spcPts val="0"/>
              </a:spcAft>
              <a:buSzPts val="1100"/>
              <a:buNone/>
            </a:pPr>
            <a:r>
              <a:rPr lang="en-US" sz="1800">
                <a:highlight>
                  <a:srgbClr val="FFFFFF"/>
                </a:highlight>
                <a:latin typeface="Times New Roman"/>
                <a:ea typeface="Times New Roman"/>
                <a:cs typeface="Times New Roman"/>
                <a:sym typeface="Times New Roman"/>
              </a:rPr>
              <a:t>7. Verifying whether the execution of the Stored Procedures enables the implicit invoking of the required triggers</a:t>
            </a:r>
            <a:endParaRPr sz="1800"/>
          </a:p>
          <a:p>
            <a:pPr indent="0" lvl="0" marL="0" rtl="0" algn="l">
              <a:lnSpc>
                <a:spcPct val="115000"/>
              </a:lnSpc>
              <a:spcBef>
                <a:spcPts val="1200"/>
              </a:spcBef>
              <a:spcAft>
                <a:spcPts val="0"/>
              </a:spcAft>
              <a:buSzPts val="1100"/>
              <a:buNone/>
            </a:pPr>
            <a:r>
              <a:rPr lang="en-US" sz="1800">
                <a:highlight>
                  <a:srgbClr val="FFFFFF"/>
                </a:highlight>
                <a:latin typeface="Times New Roman"/>
                <a:ea typeface="Times New Roman"/>
                <a:cs typeface="Times New Roman"/>
                <a:sym typeface="Times New Roman"/>
              </a:rPr>
              <a:t>8. Verifying materialized view or views in the mongoDB is as expected and reflecting the correct information as the application response</a:t>
            </a:r>
            <a:endParaRPr sz="1800"/>
          </a:p>
        </p:txBody>
      </p:sp>
      <p:sp>
        <p:nvSpPr>
          <p:cNvPr id="1161" name="Google Shape;1161;g80d94662f5_0_16"/>
          <p:cNvSpPr/>
          <p:nvPr/>
        </p:nvSpPr>
        <p:spPr>
          <a:xfrm>
            <a:off x="394741" y="1661712"/>
            <a:ext cx="11519941" cy="46683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2" name="Google Shape;1162;g80d94662f5_0_16"/>
          <p:cNvSpPr/>
          <p:nvPr/>
        </p:nvSpPr>
        <p:spPr>
          <a:xfrm>
            <a:off x="583417" y="1608103"/>
            <a:ext cx="5096267" cy="41787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Migration to MongoDB  - Functional Testing</a:t>
            </a:r>
            <a:endParaRPr b="1" i="0" sz="2000" u="none" cap="none" strike="noStrike">
              <a:solidFill>
                <a:srgbClr val="000000"/>
              </a:solidFill>
              <a:latin typeface="Times New Roman"/>
              <a:ea typeface="Times New Roman"/>
              <a:cs typeface="Times New Roman"/>
              <a:sym typeface="Times New Roman"/>
            </a:endParaRPr>
          </a:p>
        </p:txBody>
      </p:sp>
      <p:pic>
        <p:nvPicPr>
          <p:cNvPr id="1163" name="Google Shape;1163;g80d94662f5_0_16"/>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9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SzPts val="4000"/>
              <a:buNone/>
            </a:pPr>
            <a:r>
              <a:rPr b="1" lang="en-US">
                <a:latin typeface="Times New Roman"/>
                <a:ea typeface="Times New Roman"/>
                <a:cs typeface="Times New Roman"/>
                <a:sym typeface="Times New Roman"/>
              </a:rPr>
              <a:t>Database Testing </a:t>
            </a:r>
            <a:endParaRPr>
              <a:latin typeface="Times New Roman"/>
              <a:ea typeface="Times New Roman"/>
              <a:cs typeface="Times New Roman"/>
              <a:sym typeface="Times New Roman"/>
            </a:endParaRPr>
          </a:p>
        </p:txBody>
      </p:sp>
      <p:sp>
        <p:nvSpPr>
          <p:cNvPr id="1170" name="Google Shape;1170;p92"/>
          <p:cNvSpPr txBox="1"/>
          <p:nvPr>
            <p:ph idx="2" type="body"/>
          </p:nvPr>
        </p:nvSpPr>
        <p:spPr>
          <a:xfrm>
            <a:off x="6285975" y="2062047"/>
            <a:ext cx="5511284" cy="3694176"/>
          </a:xfrm>
          <a:prstGeom prst="rect">
            <a:avLst/>
          </a:prstGeom>
          <a:noFill/>
          <a:ln>
            <a:noFill/>
          </a:ln>
        </p:spPr>
        <p:txBody>
          <a:bodyPr anchorCtr="0" anchor="t" bIns="45700" lIns="91425" spcFirstLastPara="1" rIns="91425" wrap="square" tIns="45700">
            <a:noAutofit/>
          </a:bodyPr>
          <a:lstStyle/>
          <a:p>
            <a:pPr indent="0" lvl="0" marL="114300" rtl="0" algn="l">
              <a:lnSpc>
                <a:spcPct val="110000"/>
              </a:lnSpc>
              <a:spcBef>
                <a:spcPts val="1000"/>
              </a:spcBef>
              <a:spcAft>
                <a:spcPts val="0"/>
              </a:spcAft>
              <a:buSzPts val="1800"/>
              <a:buNone/>
            </a:pPr>
            <a:r>
              <a:rPr lang="en-US" sz="1800">
                <a:latin typeface="Times New Roman"/>
                <a:ea typeface="Times New Roman"/>
                <a:cs typeface="Times New Roman"/>
                <a:sym typeface="Times New Roman"/>
              </a:rPr>
              <a:t>5. Verify if the database is responsive when the application is used with various browsers and database records the user information when the application is used with various browser</a:t>
            </a:r>
            <a:endParaRPr/>
          </a:p>
          <a:p>
            <a:pPr indent="0" lvl="0" marL="114300" rtl="0" algn="l">
              <a:lnSpc>
                <a:spcPct val="110000"/>
              </a:lnSpc>
              <a:spcBef>
                <a:spcPts val="1000"/>
              </a:spcBef>
              <a:spcAft>
                <a:spcPts val="0"/>
              </a:spcAft>
              <a:buSzPts val="1800"/>
              <a:buNone/>
            </a:pPr>
            <a:r>
              <a:rPr lang="en-US" sz="1800">
                <a:latin typeface="Times New Roman"/>
                <a:ea typeface="Times New Roman"/>
                <a:cs typeface="Times New Roman"/>
                <a:sym typeface="Times New Roman"/>
              </a:rPr>
              <a:t>6. Verify if the database reflects the actions performed on the application by the user such as upload, delete and editing the pictures</a:t>
            </a:r>
            <a:endParaRPr/>
          </a:p>
          <a:p>
            <a:pPr indent="0" lvl="0" marL="114300" rtl="0" algn="l">
              <a:lnSpc>
                <a:spcPct val="110000"/>
              </a:lnSpc>
              <a:spcBef>
                <a:spcPts val="1000"/>
              </a:spcBef>
              <a:spcAft>
                <a:spcPts val="0"/>
              </a:spcAft>
              <a:buSzPts val="1800"/>
              <a:buNone/>
            </a:pPr>
            <a:r>
              <a:rPr lang="en-US" sz="1800">
                <a:latin typeface="Times New Roman"/>
                <a:ea typeface="Times New Roman"/>
                <a:cs typeface="Times New Roman"/>
                <a:sym typeface="Times New Roman"/>
              </a:rPr>
              <a:t>7. Verify if the database can support various formats of data uploaded by the user in the profile and as comments</a:t>
            </a:r>
            <a:endParaRPr/>
          </a:p>
        </p:txBody>
      </p:sp>
      <p:sp>
        <p:nvSpPr>
          <p:cNvPr id="1171" name="Google Shape;1171;p92"/>
          <p:cNvSpPr/>
          <p:nvPr/>
        </p:nvSpPr>
        <p:spPr>
          <a:xfrm>
            <a:off x="394741" y="1661712"/>
            <a:ext cx="11519941" cy="46683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2" name="Google Shape;1172;p92"/>
          <p:cNvSpPr/>
          <p:nvPr/>
        </p:nvSpPr>
        <p:spPr>
          <a:xfrm>
            <a:off x="583417" y="1608103"/>
            <a:ext cx="5638082" cy="41787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Migration to MongoDB  - Non-Functional Testing</a:t>
            </a:r>
            <a:endParaRPr b="0" i="0" sz="2000" u="none" cap="none" strike="noStrike">
              <a:solidFill>
                <a:srgbClr val="000000"/>
              </a:solidFill>
              <a:latin typeface="Times New Roman"/>
              <a:ea typeface="Times New Roman"/>
              <a:cs typeface="Times New Roman"/>
              <a:sym typeface="Times New Roman"/>
            </a:endParaRPr>
          </a:p>
        </p:txBody>
      </p:sp>
      <p:sp>
        <p:nvSpPr>
          <p:cNvPr id="1173" name="Google Shape;1173;p92"/>
          <p:cNvSpPr txBox="1"/>
          <p:nvPr>
            <p:ph idx="1" type="body"/>
          </p:nvPr>
        </p:nvSpPr>
        <p:spPr>
          <a:xfrm>
            <a:off x="465994" y="2025974"/>
            <a:ext cx="5440032" cy="3405552"/>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800">
                <a:latin typeface="Times New Roman"/>
                <a:ea typeface="Times New Roman"/>
                <a:cs typeface="Times New Roman"/>
                <a:sym typeface="Times New Roman"/>
              </a:rPr>
              <a:t>1. Verifying and Validating the field type and data type matches the expected values i.e. the characteristics of the fields in the application</a:t>
            </a:r>
            <a:endParaRPr/>
          </a:p>
          <a:p>
            <a:pPr indent="0" lvl="0" marL="0" rtl="0" algn="l">
              <a:lnSpc>
                <a:spcPct val="115000"/>
              </a:lnSpc>
              <a:spcBef>
                <a:spcPts val="1200"/>
              </a:spcBef>
              <a:spcAft>
                <a:spcPts val="0"/>
              </a:spcAft>
              <a:buSzPts val="1100"/>
              <a:buNone/>
            </a:pPr>
            <a:r>
              <a:rPr lang="en-US" sz="1800">
                <a:latin typeface="Times New Roman"/>
                <a:ea typeface="Times New Roman"/>
                <a:cs typeface="Times New Roman"/>
                <a:sym typeface="Times New Roman"/>
              </a:rPr>
              <a:t>2. Verification and validation of database in response to multiple uploads or  bulk upload of pictures by single virtual user using the application</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SzPts val="1100"/>
              <a:buNone/>
            </a:pPr>
            <a:r>
              <a:rPr lang="en-US" sz="1800">
                <a:latin typeface="Times New Roman"/>
                <a:ea typeface="Times New Roman"/>
                <a:cs typeface="Times New Roman"/>
                <a:sym typeface="Times New Roman"/>
              </a:rPr>
              <a:t>3. Verification and validation of database in response to multiple uploads or  bulk upload of pictures by multiple active virtual user using the application</a:t>
            </a:r>
            <a:endParaRPr/>
          </a:p>
          <a:p>
            <a:pPr indent="0" lvl="0" marL="0" rtl="0" algn="l">
              <a:lnSpc>
                <a:spcPct val="115000"/>
              </a:lnSpc>
              <a:spcBef>
                <a:spcPts val="1200"/>
              </a:spcBef>
              <a:spcAft>
                <a:spcPts val="0"/>
              </a:spcAft>
              <a:buSzPts val="1100"/>
              <a:buNone/>
            </a:pPr>
            <a:r>
              <a:rPr lang="en-US" sz="1800">
                <a:latin typeface="Times New Roman"/>
                <a:ea typeface="Times New Roman"/>
                <a:cs typeface="Times New Roman"/>
                <a:sym typeface="Times New Roman"/>
              </a:rPr>
              <a:t>4. Verify if the database can process can handle 1000+ concurrent active users at a moment using the application to register or log in</a:t>
            </a:r>
            <a:endParaRPr sz="1800">
              <a:latin typeface="Times New Roman"/>
              <a:ea typeface="Times New Roman"/>
              <a:cs typeface="Times New Roman"/>
              <a:sym typeface="Times New Roman"/>
            </a:endParaRPr>
          </a:p>
        </p:txBody>
      </p:sp>
      <p:pic>
        <p:nvPicPr>
          <p:cNvPr id="1174" name="Google Shape;1174;p92"/>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g80d94662f5_0_44"/>
          <p:cNvSpPr txBox="1"/>
          <p:nvPr>
            <p:ph type="title"/>
          </p:nvPr>
        </p:nvSpPr>
        <p:spPr>
          <a:xfrm>
            <a:off x="952468" y="5384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1200"/>
              </a:spcBef>
              <a:spcAft>
                <a:spcPts val="1200"/>
              </a:spcAft>
              <a:buSzPts val="4000"/>
              <a:buNone/>
            </a:pPr>
            <a:r>
              <a:rPr b="1" lang="en-US">
                <a:latin typeface="Times New Roman"/>
                <a:ea typeface="Times New Roman"/>
                <a:cs typeface="Times New Roman"/>
                <a:sym typeface="Times New Roman"/>
              </a:rPr>
              <a:t>Integration Testing</a:t>
            </a:r>
            <a:endParaRPr>
              <a:latin typeface="Times New Roman"/>
              <a:ea typeface="Times New Roman"/>
              <a:cs typeface="Times New Roman"/>
              <a:sym typeface="Times New Roman"/>
            </a:endParaRPr>
          </a:p>
        </p:txBody>
      </p:sp>
      <p:pic>
        <p:nvPicPr>
          <p:cNvPr id="1181" name="Google Shape;1181;g80d94662f5_0_44"/>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
        <p:nvSpPr>
          <p:cNvPr id="1182" name="Google Shape;1182;g80d94662f5_0_44"/>
          <p:cNvSpPr/>
          <p:nvPr/>
        </p:nvSpPr>
        <p:spPr>
          <a:xfrm>
            <a:off x="349863" y="1609850"/>
            <a:ext cx="11519941" cy="46683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3" name="Google Shape;1183;g80d94662f5_0_44"/>
          <p:cNvSpPr txBox="1"/>
          <p:nvPr/>
        </p:nvSpPr>
        <p:spPr>
          <a:xfrm>
            <a:off x="477867" y="1553950"/>
            <a:ext cx="5604300" cy="3694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rPr b="1" i="0" lang="en-US" sz="1800" u="none" cap="none" strike="noStrike">
                <a:solidFill>
                  <a:schemeClr val="dk1"/>
                </a:solidFill>
                <a:latin typeface="Times New Roman"/>
                <a:ea typeface="Times New Roman"/>
                <a:cs typeface="Times New Roman"/>
                <a:sym typeface="Times New Roman"/>
              </a:rPr>
              <a:t>Oracle DB &amp; MongoDB </a:t>
            </a:r>
            <a:endParaRPr/>
          </a:p>
          <a:p>
            <a:pPr indent="-342900" lvl="0" marL="342900" marR="0" rtl="0" algn="l">
              <a:lnSpc>
                <a:spcPct val="115000"/>
              </a:lnSpc>
              <a:spcBef>
                <a:spcPts val="120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Verify that the MongoDB and Oracle DB data sources are interacting with the right database based on the transaction</a:t>
            </a:r>
            <a:endParaRPr/>
          </a:p>
          <a:p>
            <a:pPr indent="-342900" lvl="0" marL="342900" marR="0" rtl="0" algn="l">
              <a:lnSpc>
                <a:spcPct val="115000"/>
              </a:lnSpc>
              <a:spcBef>
                <a:spcPts val="120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Verify that the Oracle DB stores the billing and order details of the customer using the application maintaining connection with the mongo DB table</a:t>
            </a:r>
            <a:endParaRPr/>
          </a:p>
          <a:p>
            <a:pPr indent="-342900" lvl="0" marL="342900" marR="0" rtl="0" algn="l">
              <a:lnSpc>
                <a:spcPct val="115000"/>
              </a:lnSpc>
              <a:spcBef>
                <a:spcPts val="120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Verify that the MongoDB stores the unstructured data of the Profile activities such as images, likes and comments for image connected to a user</a:t>
            </a:r>
            <a:endParaRPr/>
          </a:p>
          <a:p>
            <a:pPr indent="-342900" lvl="0" marL="342900" marR="0" rtl="0" algn="l">
              <a:lnSpc>
                <a:spcPct val="115000"/>
              </a:lnSpc>
              <a:spcBef>
                <a:spcPts val="120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Verify the database connectivity between Mongo DB and Oracle DB to check the database volatile nature during traffic peak</a:t>
            </a:r>
            <a:endParaRPr/>
          </a:p>
        </p:txBody>
      </p:sp>
      <p:sp>
        <p:nvSpPr>
          <p:cNvPr id="1184" name="Google Shape;1184;g80d94662f5_0_44"/>
          <p:cNvSpPr txBox="1"/>
          <p:nvPr/>
        </p:nvSpPr>
        <p:spPr>
          <a:xfrm>
            <a:off x="6082167" y="1581900"/>
            <a:ext cx="6066996" cy="3694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rPr b="1" i="0" lang="en-US" sz="1800" u="none" cap="none" strike="noStrike">
                <a:solidFill>
                  <a:schemeClr val="dk1"/>
                </a:solidFill>
                <a:latin typeface="Times New Roman"/>
                <a:ea typeface="Times New Roman"/>
                <a:cs typeface="Times New Roman"/>
                <a:sym typeface="Times New Roman"/>
              </a:rPr>
              <a:t>Oracle DB, MongoDB &amp; Share It Application</a:t>
            </a:r>
            <a:endParaRPr/>
          </a:p>
          <a:p>
            <a:pPr indent="-342900" lvl="0" marL="342900" marR="0" rtl="0" algn="l">
              <a:lnSpc>
                <a:spcPct val="115000"/>
              </a:lnSpc>
              <a:spcBef>
                <a:spcPts val="120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Verify that the Share It Application data is interacting with MongoDB and Oracle DB based on the underlying transformation logic</a:t>
            </a:r>
            <a:endParaRPr/>
          </a:p>
          <a:p>
            <a:pPr indent="-342900" lvl="0" marL="342900" marR="0" rtl="0" algn="l">
              <a:lnSpc>
                <a:spcPct val="115000"/>
              </a:lnSpc>
              <a:spcBef>
                <a:spcPts val="120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Verify the common attributes between the MongoDB and Oracle DB is as per the logic in the requirement and connected to the right field name in the Application</a:t>
            </a:r>
            <a:endParaRPr/>
          </a:p>
          <a:p>
            <a:pPr indent="-342900" lvl="0" marL="342900" marR="0" rtl="0" algn="l">
              <a:lnSpc>
                <a:spcPct val="115000"/>
              </a:lnSpc>
              <a:spcBef>
                <a:spcPts val="120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Verify that the querying capability is up to speed after the integration of the MongoDB, Oracle DB and Application</a:t>
            </a:r>
            <a:endParaRPr/>
          </a:p>
          <a:p>
            <a:pPr indent="-342900" lvl="0" marL="342900" marR="0" rtl="0" algn="l">
              <a:lnSpc>
                <a:spcPct val="115000"/>
              </a:lnSpc>
              <a:spcBef>
                <a:spcPts val="1200"/>
              </a:spcBef>
              <a:spcAft>
                <a:spcPts val="0"/>
              </a:spcAft>
              <a:buClr>
                <a:schemeClr val="dk1"/>
              </a:buClr>
              <a:buSzPts val="1800"/>
              <a:buFont typeface="Arial"/>
              <a:buAutoNum type="arabicPeriod"/>
            </a:pPr>
            <a:r>
              <a:rPr b="0" i="0" lang="en-US" sz="1800" u="none" cap="none" strike="noStrike">
                <a:solidFill>
                  <a:schemeClr val="dk1"/>
                </a:solidFill>
                <a:latin typeface="Times New Roman"/>
                <a:ea typeface="Times New Roman"/>
                <a:cs typeface="Times New Roman"/>
                <a:sym typeface="Times New Roman"/>
              </a:rPr>
              <a:t>Verify that the two databases is showing the live data as when the application receives user input and note the differences in response time if any</a:t>
            </a:r>
            <a:endParaRPr/>
          </a:p>
          <a:p>
            <a:pPr indent="0" lvl="0" marL="114300" marR="0" rtl="0" algn="l">
              <a:lnSpc>
                <a:spcPct val="110000"/>
              </a:lnSpc>
              <a:spcBef>
                <a:spcPts val="1200"/>
              </a:spcBef>
              <a:spcAft>
                <a:spcPts val="0"/>
              </a:spcAft>
              <a:buClr>
                <a:schemeClr val="dk1"/>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sp>
        <p:nvSpPr>
          <p:cNvPr id="1190" name="Google Shape;1190;g80d94662f5_0_60"/>
          <p:cNvSpPr txBox="1"/>
          <p:nvPr>
            <p:ph type="title"/>
          </p:nvPr>
        </p:nvSpPr>
        <p:spPr>
          <a:xfrm>
            <a:off x="718950" y="587433"/>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Alpha Testing and Beta Testing</a:t>
            </a:r>
            <a:endParaRPr b="1">
              <a:latin typeface="Times New Roman"/>
              <a:ea typeface="Times New Roman"/>
              <a:cs typeface="Times New Roman"/>
              <a:sym typeface="Times New Roman"/>
            </a:endParaRPr>
          </a:p>
        </p:txBody>
      </p:sp>
      <p:sp>
        <p:nvSpPr>
          <p:cNvPr id="1191" name="Google Shape;1191;g80d94662f5_0_60"/>
          <p:cNvSpPr txBox="1"/>
          <p:nvPr>
            <p:ph idx="1" type="body"/>
          </p:nvPr>
        </p:nvSpPr>
        <p:spPr>
          <a:xfrm>
            <a:off x="482550" y="1959438"/>
            <a:ext cx="5320500" cy="3694200"/>
          </a:xfrm>
          <a:prstGeom prst="rect">
            <a:avLst/>
          </a:prstGeom>
          <a:noFill/>
          <a:ln>
            <a:noFill/>
          </a:ln>
        </p:spPr>
        <p:txBody>
          <a:bodyPr anchorCtr="0" anchor="t" bIns="45700" lIns="91425" spcFirstLastPara="1" rIns="91425" wrap="square" tIns="45700">
            <a:noAutofit/>
          </a:bodyPr>
          <a:lstStyle/>
          <a:p>
            <a:pPr indent="0" lvl="0" marL="101600" rtl="0" algn="l">
              <a:lnSpc>
                <a:spcPct val="115000"/>
              </a:lnSpc>
              <a:spcBef>
                <a:spcPts val="1200"/>
              </a:spcBef>
              <a:spcAft>
                <a:spcPts val="0"/>
              </a:spcAft>
              <a:buSzPts val="2000"/>
              <a:buNone/>
            </a:pPr>
            <a:r>
              <a:rPr b="1" lang="en-US" sz="2000">
                <a:latin typeface="Times New Roman"/>
                <a:ea typeface="Times New Roman"/>
                <a:cs typeface="Times New Roman"/>
                <a:sym typeface="Times New Roman"/>
              </a:rPr>
              <a:t>Alpha Testing</a:t>
            </a:r>
            <a:endParaRPr/>
          </a:p>
          <a:p>
            <a:pPr indent="-457200" lvl="0" marL="558800" rtl="0" algn="l">
              <a:lnSpc>
                <a:spcPct val="115000"/>
              </a:lnSpc>
              <a:spcBef>
                <a:spcPts val="1200"/>
              </a:spcBef>
              <a:spcAft>
                <a:spcPts val="0"/>
              </a:spcAft>
              <a:buSzPts val="2000"/>
              <a:buFont typeface="Arial"/>
              <a:buAutoNum type="arabicPeriod"/>
            </a:pPr>
            <a:r>
              <a:rPr lang="en-US" sz="2000">
                <a:latin typeface="Times New Roman"/>
                <a:ea typeface="Times New Roman"/>
                <a:cs typeface="Times New Roman"/>
                <a:sym typeface="Times New Roman"/>
              </a:rPr>
              <a:t>Alphas Testing by the internal team is performed after the migration is completed and feature freeze is initiated</a:t>
            </a:r>
            <a:endParaRPr sz="2000">
              <a:latin typeface="Times New Roman"/>
              <a:ea typeface="Times New Roman"/>
              <a:cs typeface="Times New Roman"/>
              <a:sym typeface="Times New Roman"/>
            </a:endParaRPr>
          </a:p>
          <a:p>
            <a:pPr indent="-457200" lvl="0" marL="558800" rtl="0" algn="l">
              <a:lnSpc>
                <a:spcPct val="115000"/>
              </a:lnSpc>
              <a:spcBef>
                <a:spcPts val="0"/>
              </a:spcBef>
              <a:spcAft>
                <a:spcPts val="0"/>
              </a:spcAft>
              <a:buSzPts val="2000"/>
              <a:buFont typeface="Arial"/>
              <a:buAutoNum type="arabicPeriod"/>
            </a:pPr>
            <a:r>
              <a:rPr lang="en-US" sz="2000">
                <a:latin typeface="Times New Roman"/>
                <a:ea typeface="Times New Roman"/>
                <a:cs typeface="Times New Roman"/>
                <a:sym typeface="Times New Roman"/>
              </a:rPr>
              <a:t>Alpha Testing by internal team is performed after the social features are added to the Share It application and feature freezes is initiated</a:t>
            </a:r>
            <a:endParaRPr sz="2000">
              <a:latin typeface="Times New Roman"/>
              <a:ea typeface="Times New Roman"/>
              <a:cs typeface="Times New Roman"/>
              <a:sym typeface="Times New Roman"/>
            </a:endParaRPr>
          </a:p>
          <a:p>
            <a:pPr indent="-457200" lvl="0" marL="558800" rtl="0" algn="l">
              <a:lnSpc>
                <a:spcPct val="115000"/>
              </a:lnSpc>
              <a:spcBef>
                <a:spcPts val="0"/>
              </a:spcBef>
              <a:spcAft>
                <a:spcPts val="0"/>
              </a:spcAft>
              <a:buSzPts val="2000"/>
              <a:buFont typeface="Arial"/>
              <a:buAutoNum type="arabicPeriod"/>
            </a:pPr>
            <a:r>
              <a:rPr lang="en-US" sz="2000">
                <a:latin typeface="Times New Roman"/>
                <a:ea typeface="Times New Roman"/>
                <a:cs typeface="Times New Roman"/>
                <a:sym typeface="Times New Roman"/>
              </a:rPr>
              <a:t>Alpha testing feedback from Migration and social features release is implemented before sending it to the Beta testing </a:t>
            </a:r>
            <a:endParaRPr sz="2000">
              <a:latin typeface="Times New Roman"/>
              <a:ea typeface="Times New Roman"/>
              <a:cs typeface="Times New Roman"/>
              <a:sym typeface="Times New Roman"/>
            </a:endParaRPr>
          </a:p>
          <a:p>
            <a:pPr indent="0" lvl="0" marL="457200" rtl="0" algn="l">
              <a:lnSpc>
                <a:spcPct val="115000"/>
              </a:lnSpc>
              <a:spcBef>
                <a:spcPts val="1200"/>
              </a:spcBef>
              <a:spcAft>
                <a:spcPts val="1200"/>
              </a:spcAft>
              <a:buSzPts val="1800"/>
              <a:buNone/>
            </a:pPr>
            <a:r>
              <a:t/>
            </a:r>
            <a:endParaRPr sz="2000">
              <a:latin typeface="Times New Roman"/>
              <a:ea typeface="Times New Roman"/>
              <a:cs typeface="Times New Roman"/>
              <a:sym typeface="Times New Roman"/>
            </a:endParaRPr>
          </a:p>
        </p:txBody>
      </p:sp>
      <p:sp>
        <p:nvSpPr>
          <p:cNvPr id="1192" name="Google Shape;1192;g80d94662f5_0_60"/>
          <p:cNvSpPr txBox="1"/>
          <p:nvPr/>
        </p:nvSpPr>
        <p:spPr>
          <a:xfrm>
            <a:off x="6172200" y="1939638"/>
            <a:ext cx="6019800" cy="3714000"/>
          </a:xfrm>
          <a:prstGeom prst="rect">
            <a:avLst/>
          </a:prstGeom>
          <a:noFill/>
          <a:ln>
            <a:noFill/>
          </a:ln>
        </p:spPr>
        <p:txBody>
          <a:bodyPr anchorCtr="0" anchor="t" bIns="91425" lIns="91425" spcFirstLastPara="1" rIns="91425" wrap="square" tIns="91425">
            <a:noAutofit/>
          </a:bodyPr>
          <a:lstStyle/>
          <a:p>
            <a:pPr indent="0" lvl="0" marL="101600" marR="0" rtl="0" algn="l">
              <a:lnSpc>
                <a:spcPct val="115000"/>
              </a:lnSpc>
              <a:spcBef>
                <a:spcPts val="1200"/>
              </a:spcBef>
              <a:spcAft>
                <a:spcPts val="0"/>
              </a:spcAft>
              <a:buClr>
                <a:srgbClr val="000000"/>
              </a:buClr>
              <a:buSzPts val="2000"/>
              <a:buFont typeface="Arial"/>
              <a:buNone/>
            </a:pPr>
            <a:r>
              <a:rPr b="1" i="0" lang="en-US" sz="2000" u="none" cap="none" strike="noStrike">
                <a:solidFill>
                  <a:schemeClr val="dk1"/>
                </a:solidFill>
                <a:latin typeface="Times New Roman"/>
                <a:ea typeface="Times New Roman"/>
                <a:cs typeface="Times New Roman"/>
                <a:sym typeface="Times New Roman"/>
              </a:rPr>
              <a:t>Beta Testing</a:t>
            </a:r>
            <a:endParaRPr b="0" i="0" sz="1400" u="none" cap="none" strike="noStrike">
              <a:solidFill>
                <a:srgbClr val="000000"/>
              </a:solidFill>
              <a:latin typeface="Arial"/>
              <a:ea typeface="Arial"/>
              <a:cs typeface="Arial"/>
              <a:sym typeface="Arial"/>
            </a:endParaRPr>
          </a:p>
          <a:p>
            <a:pPr indent="-457200" lvl="0" marL="558800" marR="0" rtl="0" algn="l">
              <a:lnSpc>
                <a:spcPct val="115000"/>
              </a:lnSpc>
              <a:spcBef>
                <a:spcPts val="1200"/>
              </a:spcBef>
              <a:spcAft>
                <a:spcPts val="0"/>
              </a:spcAft>
              <a:buClr>
                <a:schemeClr val="dk1"/>
              </a:buClr>
              <a:buSzPts val="2000"/>
              <a:buFont typeface="Arial"/>
              <a:buAutoNum type="arabicPeriod"/>
            </a:pPr>
            <a:r>
              <a:rPr b="0" i="0" lang="en-US" sz="2000" u="none" cap="none" strike="noStrike">
                <a:solidFill>
                  <a:schemeClr val="dk1"/>
                </a:solidFill>
                <a:latin typeface="Times New Roman"/>
                <a:ea typeface="Times New Roman"/>
                <a:cs typeface="Times New Roman"/>
                <a:sym typeface="Times New Roman"/>
              </a:rPr>
              <a:t>Beta Testing by the external team is performed after the migration alpha testing is completed using the test data to restrict and protect the customer details</a:t>
            </a:r>
            <a:endParaRPr b="0" i="0" sz="2000" u="none" cap="none" strike="noStrike">
              <a:solidFill>
                <a:schemeClr val="dk1"/>
              </a:solidFill>
              <a:latin typeface="Times New Roman"/>
              <a:ea typeface="Times New Roman"/>
              <a:cs typeface="Times New Roman"/>
              <a:sym typeface="Times New Roman"/>
            </a:endParaRPr>
          </a:p>
          <a:p>
            <a:pPr indent="-457200" lvl="0" marL="5588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Times New Roman"/>
                <a:ea typeface="Times New Roman"/>
                <a:cs typeface="Times New Roman"/>
                <a:sym typeface="Times New Roman"/>
              </a:rPr>
              <a:t>Beta Testing by external team is performed after the social features Share IT application alpha testing is completed using the test data to restrict and protect the customer details</a:t>
            </a:r>
            <a:endParaRPr b="0" i="0" sz="2000" u="none" cap="none" strike="noStrike">
              <a:solidFill>
                <a:schemeClr val="dk1"/>
              </a:solidFill>
              <a:latin typeface="Times New Roman"/>
              <a:ea typeface="Times New Roman"/>
              <a:cs typeface="Times New Roman"/>
              <a:sym typeface="Times New Roman"/>
            </a:endParaRPr>
          </a:p>
          <a:p>
            <a:pPr indent="-457200" lvl="0" marL="5588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Times New Roman"/>
                <a:ea typeface="Times New Roman"/>
                <a:cs typeface="Times New Roman"/>
                <a:sym typeface="Times New Roman"/>
              </a:rPr>
              <a:t>Beta testing feedback of Social feature and Migration release is implemented before production release and UAT Testing</a:t>
            </a:r>
            <a:endParaRPr b="0" i="0" sz="2000" u="none" cap="none" strike="noStrike">
              <a:solidFill>
                <a:schemeClr val="dk1"/>
              </a:solidFill>
              <a:latin typeface="Times New Roman"/>
              <a:ea typeface="Times New Roman"/>
              <a:cs typeface="Times New Roman"/>
              <a:sym typeface="Times New Roman"/>
            </a:endParaRPr>
          </a:p>
        </p:txBody>
      </p:sp>
      <p:pic>
        <p:nvPicPr>
          <p:cNvPr id="1193" name="Google Shape;1193;g80d94662f5_0_6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g80d9f0456d_0_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b="1" lang="en-US">
                <a:latin typeface="Times New Roman"/>
                <a:ea typeface="Times New Roman"/>
                <a:cs typeface="Times New Roman"/>
                <a:sym typeface="Times New Roman"/>
              </a:rPr>
              <a:t>Regression Testing</a:t>
            </a:r>
            <a:endParaRPr b="1">
              <a:latin typeface="Times New Roman"/>
              <a:ea typeface="Times New Roman"/>
              <a:cs typeface="Times New Roman"/>
              <a:sym typeface="Times New Roman"/>
            </a:endParaRPr>
          </a:p>
        </p:txBody>
      </p:sp>
      <p:sp>
        <p:nvSpPr>
          <p:cNvPr id="1200" name="Google Shape;1200;g80d9f0456d_0_0"/>
          <p:cNvSpPr txBox="1"/>
          <p:nvPr>
            <p:ph idx="1" type="body"/>
          </p:nvPr>
        </p:nvSpPr>
        <p:spPr>
          <a:xfrm>
            <a:off x="283459" y="1952383"/>
            <a:ext cx="11625082" cy="3694200"/>
          </a:xfrm>
          <a:prstGeom prst="rect">
            <a:avLst/>
          </a:prstGeom>
          <a:noFill/>
          <a:ln>
            <a:noFill/>
          </a:ln>
        </p:spPr>
        <p:txBody>
          <a:bodyPr anchorCtr="0" anchor="t" bIns="45700" lIns="91425" spcFirstLastPara="1" rIns="91425" wrap="square" tIns="45700">
            <a:noAutofit/>
          </a:bodyPr>
          <a:lstStyle/>
          <a:p>
            <a:pPr indent="-457200" lvl="0" marL="533400" rtl="0" algn="l">
              <a:lnSpc>
                <a:spcPct val="110000"/>
              </a:lnSpc>
              <a:spcBef>
                <a:spcPts val="1000"/>
              </a:spcBef>
              <a:spcAft>
                <a:spcPts val="0"/>
              </a:spcAft>
              <a:buSzPts val="2400"/>
              <a:buFont typeface="Arial"/>
              <a:buAutoNum type="arabicPeriod"/>
            </a:pPr>
            <a:r>
              <a:rPr lang="en-US" sz="2300">
                <a:latin typeface="Times New Roman"/>
                <a:ea typeface="Times New Roman"/>
                <a:cs typeface="Times New Roman"/>
                <a:sym typeface="Times New Roman"/>
              </a:rPr>
              <a:t>ETL Testing is performed to validate the migrated data quality and correctness</a:t>
            </a:r>
            <a:endParaRPr sz="2300">
              <a:latin typeface="Times New Roman"/>
              <a:ea typeface="Times New Roman"/>
              <a:cs typeface="Times New Roman"/>
              <a:sym typeface="Times New Roman"/>
            </a:endParaRPr>
          </a:p>
          <a:p>
            <a:pPr indent="-457200" lvl="0" marL="533400" rtl="0" algn="l">
              <a:lnSpc>
                <a:spcPct val="110000"/>
              </a:lnSpc>
              <a:spcBef>
                <a:spcPts val="0"/>
              </a:spcBef>
              <a:spcAft>
                <a:spcPts val="0"/>
              </a:spcAft>
              <a:buSzPts val="2400"/>
              <a:buFont typeface="Arial"/>
              <a:buAutoNum type="arabicPeriod"/>
            </a:pPr>
            <a:r>
              <a:rPr lang="en-US" sz="2300">
                <a:latin typeface="Times New Roman"/>
                <a:ea typeface="Times New Roman"/>
                <a:cs typeface="Times New Roman"/>
                <a:sym typeface="Times New Roman"/>
              </a:rPr>
              <a:t>Functional and Non-functional manual Testing is performed to verify and validate the legacy modules in the application</a:t>
            </a:r>
            <a:endParaRPr sz="2300">
              <a:latin typeface="Times New Roman"/>
              <a:ea typeface="Times New Roman"/>
              <a:cs typeface="Times New Roman"/>
              <a:sym typeface="Times New Roman"/>
            </a:endParaRPr>
          </a:p>
          <a:p>
            <a:pPr indent="-457200" lvl="0" marL="533400" rtl="0" algn="l">
              <a:lnSpc>
                <a:spcPct val="110000"/>
              </a:lnSpc>
              <a:spcBef>
                <a:spcPts val="0"/>
              </a:spcBef>
              <a:spcAft>
                <a:spcPts val="0"/>
              </a:spcAft>
              <a:buSzPts val="2400"/>
              <a:buFont typeface="Arial"/>
              <a:buAutoNum type="arabicPeriod"/>
            </a:pPr>
            <a:r>
              <a:rPr lang="en-US" sz="2300">
                <a:latin typeface="Times New Roman"/>
                <a:ea typeface="Times New Roman"/>
                <a:cs typeface="Times New Roman"/>
                <a:sym typeface="Times New Roman"/>
              </a:rPr>
              <a:t>Cross browser compatibility testing is performed to validate various modules interactivity and response time</a:t>
            </a:r>
            <a:endParaRPr sz="2300"/>
          </a:p>
          <a:p>
            <a:pPr indent="0" lvl="0" marL="76200" rtl="0" algn="l">
              <a:lnSpc>
                <a:spcPct val="110000"/>
              </a:lnSpc>
              <a:spcBef>
                <a:spcPts val="0"/>
              </a:spcBef>
              <a:spcAft>
                <a:spcPts val="0"/>
              </a:spcAft>
              <a:buSzPts val="2400"/>
              <a:buNone/>
            </a:pPr>
            <a:r>
              <a:t/>
            </a:r>
            <a:endParaRPr sz="2300">
              <a:latin typeface="Times New Roman"/>
              <a:ea typeface="Times New Roman"/>
              <a:cs typeface="Times New Roman"/>
              <a:sym typeface="Times New Roman"/>
            </a:endParaRPr>
          </a:p>
          <a:p>
            <a:pPr indent="0" lvl="0" marL="0" rtl="0" algn="l">
              <a:lnSpc>
                <a:spcPct val="110000"/>
              </a:lnSpc>
              <a:spcBef>
                <a:spcPts val="1000"/>
              </a:spcBef>
              <a:spcAft>
                <a:spcPts val="0"/>
              </a:spcAft>
              <a:buSzPts val="1800"/>
              <a:buNone/>
            </a:pPr>
            <a:r>
              <a:t/>
            </a:r>
            <a:endParaRPr sz="2300">
              <a:latin typeface="Times New Roman"/>
              <a:ea typeface="Times New Roman"/>
              <a:cs typeface="Times New Roman"/>
              <a:sym typeface="Times New Roman"/>
            </a:endParaRPr>
          </a:p>
        </p:txBody>
      </p:sp>
      <p:pic>
        <p:nvPicPr>
          <p:cNvPr id="1201" name="Google Shape;1201;g80d9f0456d_0_0"/>
          <p:cNvPicPr preferRelativeResize="0"/>
          <p:nvPr/>
        </p:nvPicPr>
        <p:blipFill rotWithShape="1">
          <a:blip r:embed="rId3">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g70e442fd34_2_111"/>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207" name="Google Shape;1207;g70e442fd34_2_111"/>
          <p:cNvSpPr txBox="1"/>
          <p:nvPr>
            <p:ph type="title"/>
          </p:nvPr>
        </p:nvSpPr>
        <p:spPr>
          <a:xfrm>
            <a:off x="711640" y="236720"/>
            <a:ext cx="10533300" cy="1181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latin typeface="Times New Roman"/>
                <a:ea typeface="Times New Roman"/>
                <a:cs typeface="Times New Roman"/>
                <a:sym typeface="Times New Roman"/>
              </a:rPr>
              <a:t>Bug Tracking Using Jira</a:t>
            </a:r>
            <a:endParaRPr/>
          </a:p>
        </p:txBody>
      </p:sp>
      <p:sp>
        <p:nvSpPr>
          <p:cNvPr id="1208" name="Google Shape;1208;g70e442fd34_2_111"/>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1209" name="Google Shape;1209;g70e442fd34_2_111"/>
          <p:cNvGraphicFramePr/>
          <p:nvPr/>
        </p:nvGraphicFramePr>
        <p:xfrm>
          <a:off x="619515" y="1418416"/>
          <a:ext cx="3000000" cy="3000000"/>
        </p:xfrm>
        <a:graphic>
          <a:graphicData uri="http://schemas.openxmlformats.org/drawingml/2006/table">
            <a:tbl>
              <a:tblPr bandRow="1" firstRow="1">
                <a:noFill/>
                <a:tableStyleId>{B53F7E2C-10E2-45EE-9147-5FF44C9B2E7B}</a:tableStyleId>
              </a:tblPr>
              <a:tblGrid>
                <a:gridCol w="1942050"/>
                <a:gridCol w="9010825"/>
              </a:tblGrid>
              <a:tr h="4843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Times New Roman"/>
                          <a:ea typeface="Times New Roman"/>
                          <a:cs typeface="Times New Roman"/>
                          <a:sym typeface="Times New Roman"/>
                        </a:rPr>
                        <a:t>Perspective</a:t>
                      </a:r>
                      <a:endParaRPr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100"/>
                        <a:buFont typeface="Arial"/>
                        <a:buNone/>
                      </a:pPr>
                      <a:r>
                        <a:rPr lang="en-US" sz="1800" u="none" cap="none" strike="noStrike">
                          <a:solidFill>
                            <a:srgbClr val="FFFFFF"/>
                          </a:solidFill>
                          <a:latin typeface="Times New Roman"/>
                          <a:ea typeface="Times New Roman"/>
                          <a:cs typeface="Times New Roman"/>
                          <a:sym typeface="Times New Roman"/>
                        </a:rPr>
                        <a:t>Benefits of Using Bug Tracking Tool [</a:t>
                      </a:r>
                      <a:r>
                        <a:rPr lang="en-US" sz="1800">
                          <a:solidFill>
                            <a:srgbClr val="FFFFFF"/>
                          </a:solidFill>
                          <a:latin typeface="Times New Roman"/>
                          <a:ea typeface="Times New Roman"/>
                          <a:cs typeface="Times New Roman"/>
                          <a:sym typeface="Times New Roman"/>
                        </a:rPr>
                        <a:t>67</a:t>
                      </a:r>
                      <a:r>
                        <a:rPr lang="en-US" sz="1800" u="none" cap="none" strike="noStrike">
                          <a:solidFill>
                            <a:srgbClr val="FFFFFF"/>
                          </a:solidFill>
                          <a:latin typeface="Times New Roman"/>
                          <a:ea typeface="Times New Roman"/>
                          <a:cs typeface="Times New Roman"/>
                          <a:sym typeface="Times New Roman"/>
                        </a:rPr>
                        <a:t>] </a:t>
                      </a:r>
                      <a:endParaRPr sz="1800" u="none" cap="none" strike="noStrike">
                        <a:solidFill>
                          <a:srgbClr val="FFFFFF"/>
                        </a:solidFill>
                      </a:endParaRPr>
                    </a:p>
                  </a:txBody>
                  <a:tcPr marT="45725" marB="45725" marR="91450" marL="91450"/>
                </a:tc>
              </a:tr>
              <a:tr h="507000">
                <a:tc>
                  <a:txBody>
                    <a:bodyPr/>
                    <a:lstStyle/>
                    <a:p>
                      <a:pPr indent="0" lvl="0" marL="0" marR="0" rtl="0" algn="ctr">
                        <a:lnSpc>
                          <a:spcPct val="115000"/>
                        </a:lnSpc>
                        <a:spcBef>
                          <a:spcPts val="0"/>
                        </a:spcBef>
                        <a:spcAft>
                          <a:spcPts val="0"/>
                        </a:spcAft>
                        <a:buClr>
                          <a:schemeClr val="dk1"/>
                        </a:buClr>
                        <a:buSzPts val="1100"/>
                        <a:buFont typeface="Arial"/>
                        <a:buNone/>
                      </a:pPr>
                      <a:r>
                        <a:rPr b="1" lang="en-US" sz="1800" u="none" cap="none" strike="noStrike">
                          <a:latin typeface="Times New Roman"/>
                          <a:ea typeface="Times New Roman"/>
                          <a:cs typeface="Times New Roman"/>
                          <a:sym typeface="Times New Roman"/>
                        </a:rPr>
                        <a:t>Product</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15000"/>
                        </a:lnSpc>
                        <a:spcBef>
                          <a:spcPts val="0"/>
                        </a:spcBef>
                        <a:spcAft>
                          <a:spcPts val="0"/>
                        </a:spcAft>
                        <a:buClr>
                          <a:schemeClr val="dk1"/>
                        </a:buClr>
                        <a:buSzPts val="1100"/>
                        <a:buFont typeface="Arial"/>
                        <a:buNone/>
                      </a:pPr>
                      <a:r>
                        <a:rPr b="1" lang="en-US" sz="1800" u="none" cap="none" strike="noStrike">
                          <a:latin typeface="Times New Roman"/>
                          <a:ea typeface="Times New Roman"/>
                          <a:cs typeface="Times New Roman"/>
                          <a:sym typeface="Times New Roman"/>
                        </a:rPr>
                        <a:t>High quality product ensured</a:t>
                      </a:r>
                      <a:endParaRPr b="1" sz="1800" u="none" cap="none" strike="noStrike">
                        <a:latin typeface="Times New Roman"/>
                        <a:ea typeface="Times New Roman"/>
                        <a:cs typeface="Times New Roman"/>
                        <a:sym typeface="Times New Roman"/>
                      </a:endParaRPr>
                    </a:p>
                  </a:txBody>
                  <a:tcPr marT="45725" marB="45725" marR="91450" marL="91450"/>
                </a:tc>
              </a:tr>
              <a:tr h="895950">
                <a:tc>
                  <a:txBody>
                    <a:bodyPr/>
                    <a:lstStyle/>
                    <a:p>
                      <a:pPr indent="0" lvl="0" marL="0" marR="0" rtl="0" algn="ctr">
                        <a:lnSpc>
                          <a:spcPct val="115000"/>
                        </a:lnSpc>
                        <a:spcBef>
                          <a:spcPts val="0"/>
                        </a:spcBef>
                        <a:spcAft>
                          <a:spcPts val="0"/>
                        </a:spcAft>
                        <a:buClr>
                          <a:srgbClr val="000000"/>
                        </a:buClr>
                        <a:buSzPts val="1100"/>
                        <a:buFont typeface="Arial"/>
                        <a:buNone/>
                      </a:pPr>
                      <a:r>
                        <a:rPr b="1" lang="en-US" sz="1800" u="none" cap="none" strike="noStrike">
                          <a:latin typeface="Times New Roman"/>
                          <a:ea typeface="Times New Roman"/>
                          <a:cs typeface="Times New Roman"/>
                          <a:sym typeface="Times New Roman"/>
                        </a:rPr>
                        <a:t>Product</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15000"/>
                        </a:lnSpc>
                        <a:spcBef>
                          <a:spcPts val="0"/>
                        </a:spcBef>
                        <a:spcAft>
                          <a:spcPts val="0"/>
                        </a:spcAft>
                        <a:buClr>
                          <a:schemeClr val="dk1"/>
                        </a:buClr>
                        <a:buSzPts val="1100"/>
                        <a:buFont typeface="Arial"/>
                        <a:buNone/>
                      </a:pPr>
                      <a:r>
                        <a:rPr b="1" lang="en-US" sz="1800" u="none" cap="none" strike="noStrike">
                          <a:highlight>
                            <a:schemeClr val="lt1"/>
                          </a:highlight>
                          <a:latin typeface="Times New Roman"/>
                          <a:ea typeface="Times New Roman"/>
                          <a:cs typeface="Times New Roman"/>
                          <a:sym typeface="Times New Roman"/>
                        </a:rPr>
                        <a:t>Enhance Communication and improve connectivity within the team</a:t>
                      </a:r>
                      <a:r>
                        <a:rPr lang="en-US" sz="1800" u="none" cap="none" strike="noStrike">
                          <a:highlight>
                            <a:schemeClr val="lt1"/>
                          </a:highlight>
                          <a:latin typeface="Times New Roman"/>
                          <a:ea typeface="Times New Roman"/>
                          <a:cs typeface="Times New Roman"/>
                          <a:sym typeface="Times New Roman"/>
                        </a:rPr>
                        <a:t>  - this could let developers and testers stay focused from the very beginning of “bug detected” to the final stage of “bug fixed”.</a:t>
                      </a:r>
                      <a:endParaRPr sz="18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ctr">
                        <a:lnSpc>
                          <a:spcPct val="115000"/>
                        </a:lnSpc>
                        <a:spcBef>
                          <a:spcPts val="0"/>
                        </a:spcBef>
                        <a:spcAft>
                          <a:spcPts val="0"/>
                        </a:spcAft>
                        <a:buClr>
                          <a:schemeClr val="dk1"/>
                        </a:buClr>
                        <a:buSzPts val="1100"/>
                        <a:buFont typeface="Arial"/>
                        <a:buNone/>
                      </a:pPr>
                      <a:r>
                        <a:rPr b="1" lang="en-US" sz="1800" u="none" cap="none" strike="noStrike">
                          <a:latin typeface="Times New Roman"/>
                          <a:ea typeface="Times New Roman"/>
                          <a:cs typeface="Times New Roman"/>
                          <a:sym typeface="Times New Roman"/>
                        </a:rPr>
                        <a:t>Product</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15000"/>
                        </a:lnSpc>
                        <a:spcBef>
                          <a:spcPts val="0"/>
                        </a:spcBef>
                        <a:spcAft>
                          <a:spcPts val="0"/>
                        </a:spcAft>
                        <a:buClr>
                          <a:schemeClr val="dk1"/>
                        </a:buClr>
                        <a:buSzPts val="1100"/>
                        <a:buFont typeface="Arial"/>
                        <a:buNone/>
                      </a:pPr>
                      <a:r>
                        <a:rPr b="1" lang="en-US" sz="1800" u="none" cap="none" strike="noStrike">
                          <a:latin typeface="Times New Roman"/>
                          <a:ea typeface="Times New Roman"/>
                          <a:cs typeface="Times New Roman"/>
                          <a:sym typeface="Times New Roman"/>
                        </a:rPr>
                        <a:t>Discover problem earlier &amp; understand defect trends</a:t>
                      </a:r>
                      <a:r>
                        <a:rPr lang="en-US" sz="1800" u="none" cap="none" strike="noStrike">
                          <a:latin typeface="Times New Roman"/>
                          <a:ea typeface="Times New Roman"/>
                          <a:cs typeface="Times New Roman"/>
                          <a:sym typeface="Times New Roman"/>
                        </a:rPr>
                        <a:t> - bugs (and dependencies) can be detected earlier to avoid further impact on system. With dependable metrics bugs can be referred later for changes made, tests conducted, and lesson learned. </a:t>
                      </a:r>
                      <a:endParaRPr sz="18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ctr">
                        <a:lnSpc>
                          <a:spcPct val="115000"/>
                        </a:lnSpc>
                        <a:spcBef>
                          <a:spcPts val="0"/>
                        </a:spcBef>
                        <a:spcAft>
                          <a:spcPts val="0"/>
                        </a:spcAft>
                        <a:buClr>
                          <a:schemeClr val="dk1"/>
                        </a:buClr>
                        <a:buSzPts val="1100"/>
                        <a:buFont typeface="Arial"/>
                        <a:buNone/>
                      </a:pPr>
                      <a:r>
                        <a:rPr b="1" lang="en-US" sz="1800" u="none" cap="none" strike="noStrike">
                          <a:latin typeface="Times New Roman"/>
                          <a:ea typeface="Times New Roman"/>
                          <a:cs typeface="Times New Roman"/>
                          <a:sym typeface="Times New Roman"/>
                        </a:rPr>
                        <a:t>Business</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15000"/>
                        </a:lnSpc>
                        <a:spcBef>
                          <a:spcPts val="0"/>
                        </a:spcBef>
                        <a:spcAft>
                          <a:spcPts val="0"/>
                        </a:spcAft>
                        <a:buClr>
                          <a:schemeClr val="dk1"/>
                        </a:buClr>
                        <a:buSzPts val="1100"/>
                        <a:buFont typeface="Arial"/>
                        <a:buNone/>
                      </a:pPr>
                      <a:r>
                        <a:rPr b="1" lang="en-US" sz="1800" u="none" cap="none" strike="noStrike">
                          <a:highlight>
                            <a:schemeClr val="lt1"/>
                          </a:highlight>
                          <a:latin typeface="Times New Roman"/>
                          <a:ea typeface="Times New Roman"/>
                          <a:cs typeface="Times New Roman"/>
                          <a:sym typeface="Times New Roman"/>
                        </a:rPr>
                        <a:t>Improve Return on Investment (ROI) via bug prioritization</a:t>
                      </a:r>
                      <a:r>
                        <a:rPr lang="en-US" sz="1800" u="none" cap="none" strike="noStrike">
                          <a:highlight>
                            <a:schemeClr val="lt1"/>
                          </a:highlight>
                          <a:latin typeface="Times New Roman"/>
                          <a:ea typeface="Times New Roman"/>
                          <a:cs typeface="Times New Roman"/>
                          <a:sym typeface="Times New Roman"/>
                        </a:rPr>
                        <a:t> - cost could be reduced with concentration on high priority bugs.</a:t>
                      </a:r>
                      <a:endParaRPr sz="1800" u="none" cap="none" strike="noStrike">
                        <a:latin typeface="Times New Roman"/>
                        <a:ea typeface="Times New Roman"/>
                        <a:cs typeface="Times New Roman"/>
                        <a:sym typeface="Times New Roman"/>
                      </a:endParaRPr>
                    </a:p>
                  </a:txBody>
                  <a:tcPr marT="63500" marB="63500" marR="63500" marL="63500"/>
                </a:tc>
              </a:tr>
              <a:tr h="895950">
                <a:tc>
                  <a:txBody>
                    <a:bodyPr/>
                    <a:lstStyle/>
                    <a:p>
                      <a:pPr indent="0" lvl="0" marL="0" marR="0" rtl="0" algn="ctr">
                        <a:lnSpc>
                          <a:spcPct val="115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Business</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15000"/>
                        </a:lnSpc>
                        <a:spcBef>
                          <a:spcPts val="0"/>
                        </a:spcBef>
                        <a:spcAft>
                          <a:spcPts val="0"/>
                        </a:spcAft>
                        <a:buClr>
                          <a:srgbClr val="000000"/>
                        </a:buClr>
                        <a:buSzPts val="1800"/>
                        <a:buFont typeface="Arial"/>
                        <a:buNone/>
                      </a:pPr>
                      <a:r>
                        <a:rPr b="1" lang="en-US" sz="1800" u="none" cap="none" strike="noStrike">
                          <a:latin typeface="Times New Roman"/>
                          <a:ea typeface="Times New Roman"/>
                          <a:cs typeface="Times New Roman"/>
                          <a:sym typeface="Times New Roman"/>
                        </a:rPr>
                        <a:t>Better Customer Satisfaction</a:t>
                      </a:r>
                      <a:r>
                        <a:rPr lang="en-US" sz="1800" u="none" cap="none" strike="noStrike">
                          <a:latin typeface="Times New Roman"/>
                          <a:ea typeface="Times New Roman"/>
                          <a:cs typeface="Times New Roman"/>
                          <a:sym typeface="Times New Roman"/>
                        </a:rPr>
                        <a:t> - it helps enhance customer service when bugs are fixed while customers are happy with high quality product.</a:t>
                      </a:r>
                      <a:endParaRPr sz="1800" u="none" cap="none" strike="noStrike">
                        <a:latin typeface="Times New Roman"/>
                        <a:ea typeface="Times New Roman"/>
                        <a:cs typeface="Times New Roman"/>
                        <a:sym typeface="Times New Roman"/>
                      </a:endParaRPr>
                    </a:p>
                  </a:txBody>
                  <a:tcPr marT="63500" marB="63500" marR="63500" marL="63500"/>
                </a:tc>
              </a:tr>
            </a:tbl>
          </a:graphicData>
        </a:graphic>
      </p:graphicFrame>
      <p:pic>
        <p:nvPicPr>
          <p:cNvPr id="1210" name="Google Shape;1210;g70e442fd34_2_111"/>
          <p:cNvPicPr preferRelativeResize="0"/>
          <p:nvPr/>
        </p:nvPicPr>
        <p:blipFill rotWithShape="1">
          <a:blip r:embed="rId3">
            <a:alphaModFix/>
          </a:blip>
          <a:srcRect b="0" l="0" r="0" t="0"/>
          <a:stretch/>
        </p:blipFill>
        <p:spPr>
          <a:xfrm>
            <a:off x="11244943" y="6149697"/>
            <a:ext cx="947057" cy="708303"/>
          </a:xfrm>
          <a:prstGeom prst="rect">
            <a:avLst/>
          </a:prstGeom>
          <a:noFill/>
          <a:ln>
            <a:noFill/>
          </a:ln>
        </p:spPr>
      </p:pic>
      <p:sp>
        <p:nvSpPr>
          <p:cNvPr id="1211" name="Google Shape;1211;g70e442fd34_2_111"/>
          <p:cNvSpPr txBox="1"/>
          <p:nvPr/>
        </p:nvSpPr>
        <p:spPr>
          <a:xfrm>
            <a:off x="622875" y="6538500"/>
            <a:ext cx="4902300" cy="3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D1D6B"/>
                </a:solidFill>
                <a:latin typeface="Times New Roman"/>
                <a:ea typeface="Times New Roman"/>
                <a:cs typeface="Times New Roman"/>
                <a:sym typeface="Times New Roman"/>
              </a:rPr>
              <a:t>[</a:t>
            </a:r>
            <a:r>
              <a:rPr lang="en-US" sz="1100">
                <a:solidFill>
                  <a:srgbClr val="6D1D6B"/>
                </a:solidFill>
                <a:latin typeface="Times New Roman"/>
                <a:ea typeface="Times New Roman"/>
                <a:cs typeface="Times New Roman"/>
                <a:sym typeface="Times New Roman"/>
              </a:rPr>
              <a:t>67</a:t>
            </a:r>
            <a:r>
              <a:rPr b="0" i="0" lang="en-US" sz="1100" u="none" cap="none" strike="noStrike">
                <a:solidFill>
                  <a:srgbClr val="6D1D6B"/>
                </a:solidFill>
                <a:latin typeface="Times New Roman"/>
                <a:ea typeface="Times New Roman"/>
                <a:cs typeface="Times New Roman"/>
                <a:sym typeface="Times New Roman"/>
              </a:rPr>
              <a:t>]:</a:t>
            </a:r>
            <a:r>
              <a:rPr b="0" i="0" lang="en-US" sz="1100" u="sng" cap="none" strike="noStrike">
                <a:solidFill>
                  <a:srgbClr val="6D1D6B"/>
                </a:solidFill>
                <a:latin typeface="Times New Roman"/>
                <a:ea typeface="Times New Roman"/>
                <a:cs typeface="Times New Roman"/>
                <a:sym typeface="Times New Roman"/>
                <a:hlinkClick r:id="rId4"/>
              </a:rPr>
              <a:t>https://dzone.com/articles/why-is-bug-tracking-tool-so-important-for-the-test</a:t>
            </a:r>
            <a:r>
              <a:rPr b="0" i="0" lang="en-US" sz="1100" u="none" cap="none" strike="noStrike">
                <a:solidFill>
                  <a:srgbClr val="6D1D6B"/>
                </a:solidFill>
                <a:latin typeface="Times New Roman"/>
                <a:ea typeface="Times New Roman"/>
                <a:cs typeface="Times New Roman"/>
                <a:sym typeface="Times New Roman"/>
              </a:rPr>
              <a:t> </a:t>
            </a:r>
            <a:endParaRPr b="0" i="0" sz="1100" u="none" cap="none" strike="noStrike">
              <a:solidFill>
                <a:srgbClr val="6D1D6B"/>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g70e442fd34_2_120"/>
          <p:cNvSpPr/>
          <p:nvPr/>
        </p:nvSpPr>
        <p:spPr>
          <a:xfrm flipH="1" rot="10800000">
            <a:off x="578652" y="4501189"/>
            <a:ext cx="11034600" cy="18300"/>
          </a:xfrm>
          <a:prstGeom prst="rect">
            <a:avLst/>
          </a:prstGeom>
          <a:solidFill>
            <a:srgbClr val="E1BF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217" name="Google Shape;1217;g70e442fd34_2_120"/>
          <p:cNvSpPr txBox="1"/>
          <p:nvPr>
            <p:ph type="title"/>
          </p:nvPr>
        </p:nvSpPr>
        <p:spPr>
          <a:xfrm>
            <a:off x="901700" y="405575"/>
            <a:ext cx="10533300" cy="1181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a:latin typeface="Times New Roman"/>
                <a:ea typeface="Times New Roman"/>
                <a:cs typeface="Times New Roman"/>
                <a:sym typeface="Times New Roman"/>
              </a:rPr>
              <a:t>Bug Tracking Report Sample Using Jira</a:t>
            </a:r>
            <a:endParaRPr/>
          </a:p>
        </p:txBody>
      </p:sp>
      <p:sp>
        <p:nvSpPr>
          <p:cNvPr id="1218" name="Google Shape;1218;g70e442fd34_2_120"/>
          <p:cNvSpPr/>
          <p:nvPr/>
        </p:nvSpPr>
        <p:spPr>
          <a:xfrm>
            <a:off x="494784" y="764424"/>
            <a:ext cx="128100" cy="65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aphicFrame>
        <p:nvGraphicFramePr>
          <p:cNvPr id="1219" name="Google Shape;1219;g70e442fd34_2_120"/>
          <p:cNvGraphicFramePr/>
          <p:nvPr/>
        </p:nvGraphicFramePr>
        <p:xfrm>
          <a:off x="353375" y="1877995"/>
          <a:ext cx="3000000" cy="3000000"/>
        </p:xfrm>
        <a:graphic>
          <a:graphicData uri="http://schemas.openxmlformats.org/drawingml/2006/table">
            <a:tbl>
              <a:tblPr bandRow="1" firstRow="1">
                <a:noFill/>
                <a:tableStyleId>{B53F7E2C-10E2-45EE-9147-5FF44C9B2E7B}</a:tableStyleId>
              </a:tblPr>
              <a:tblGrid>
                <a:gridCol w="2619275"/>
                <a:gridCol w="2429200"/>
                <a:gridCol w="6436675"/>
              </a:tblGrid>
              <a:tr h="441325">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Bug Overview</a:t>
                      </a:r>
                      <a:endParaRPr b="1" i="0" sz="20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Environment</a:t>
                      </a:r>
                      <a:endParaRPr sz="2000" u="none" cap="none" strike="noStrike">
                        <a:latin typeface="Times New Roman"/>
                        <a:ea typeface="Times New Roman"/>
                        <a:cs typeface="Times New Roman"/>
                        <a:sym typeface="Times New Roman"/>
                      </a:endParaRPr>
                    </a:p>
                  </a:txBody>
                  <a:tcPr marT="45725" marB="45725" marR="91450" marL="91450"/>
                </a:tc>
                <a:tc>
                  <a:txBody>
                    <a:bodyPr/>
                    <a:lstStyle/>
                    <a:p>
                      <a:pPr indent="0" lvl="1" marL="457200" marR="0" rtl="0" algn="ctr">
                        <a:lnSpc>
                          <a:spcPct val="115000"/>
                        </a:lnSpc>
                        <a:spcBef>
                          <a:spcPts val="0"/>
                        </a:spcBef>
                        <a:spcAft>
                          <a:spcPts val="0"/>
                        </a:spcAft>
                        <a:buClr>
                          <a:srgbClr val="000000"/>
                        </a:buClr>
                        <a:buSzPts val="2000"/>
                        <a:buFont typeface="Arial"/>
                        <a:buNone/>
                      </a:pPr>
                      <a:r>
                        <a:rPr lang="en-US" sz="2000" u="none" cap="none" strike="noStrike">
                          <a:latin typeface="Times New Roman"/>
                          <a:ea typeface="Times New Roman"/>
                          <a:cs typeface="Times New Roman"/>
                          <a:sym typeface="Times New Roman"/>
                        </a:rPr>
                        <a:t>Bug Details &amp; Tracking</a:t>
                      </a:r>
                      <a:endParaRPr sz="1400" u="none" cap="none" strike="noStrike"/>
                    </a:p>
                  </a:txBody>
                  <a:tcPr marT="45725" marB="45725" marR="91450" marL="91450"/>
                </a:tc>
              </a:tr>
              <a:tr h="608775">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ID number: </a:t>
                      </a:r>
                      <a:r>
                        <a:rPr lang="en-US" sz="2000" u="none" cap="none" strike="noStrike">
                          <a:latin typeface="Times New Roman"/>
                          <a:ea typeface="Times New Roman"/>
                          <a:cs typeface="Times New Roman"/>
                          <a:sym typeface="Times New Roman"/>
                        </a:rPr>
                        <a:t>ERR001</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Platform: </a:t>
                      </a:r>
                      <a:endParaRPr b="1"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Lenovo Desktop </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Description: </a:t>
                      </a:r>
                      <a:r>
                        <a:rPr lang="en-US" sz="2000" u="none" cap="none" strike="noStrike">
                          <a:latin typeface="Times New Roman"/>
                          <a:ea typeface="Times New Roman"/>
                          <a:cs typeface="Times New Roman"/>
                          <a:sym typeface="Times New Roman"/>
                        </a:rPr>
                        <a:t>when users are done with photobook making, they are not able to add it in the shopping cart.</a:t>
                      </a:r>
                      <a:endParaRPr sz="2000" u="none" cap="none" strike="noStrike">
                        <a:latin typeface="Times New Roman"/>
                        <a:ea typeface="Times New Roman"/>
                        <a:cs typeface="Times New Roman"/>
                        <a:sym typeface="Times New Roman"/>
                      </a:endParaRPr>
                    </a:p>
                  </a:txBody>
                  <a:tcPr marT="63500" marB="63500" marR="63500" marL="63500"/>
                </a:tc>
              </a:tr>
              <a:tr h="649575">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Name: </a:t>
                      </a:r>
                      <a:r>
                        <a:rPr lang="en-US" sz="2000" u="none" cap="none" strike="noStrike">
                          <a:latin typeface="Times New Roman"/>
                          <a:ea typeface="Times New Roman"/>
                          <a:cs typeface="Times New Roman"/>
                          <a:sym typeface="Times New Roman"/>
                        </a:rPr>
                        <a:t>SAV - unable to save completed photobook in cart</a:t>
                      </a:r>
                      <a:endParaRPr sz="2000" u="none" cap="none" strike="noStrike">
                        <a:latin typeface="Times New Roman"/>
                        <a:ea typeface="Times New Roman"/>
                        <a:cs typeface="Times New Roman"/>
                        <a:sym typeface="Times New Roman"/>
                      </a:endParaRPr>
                    </a:p>
                  </a:txBody>
                  <a:tcPr marT="63500" marB="63500" marR="63500" marL="63500"/>
                </a:tc>
                <a:tc rowSpan="2">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Times New Roman"/>
                          <a:ea typeface="Times New Roman"/>
                          <a:cs typeface="Times New Roman"/>
                          <a:sym typeface="Times New Roman"/>
                        </a:rPr>
                        <a:t>Operating System: </a:t>
                      </a:r>
                      <a:r>
                        <a:rPr lang="en-US" sz="2000" u="none" cap="none" strike="noStrike">
                          <a:latin typeface="Times New Roman"/>
                          <a:ea typeface="Times New Roman"/>
                          <a:cs typeface="Times New Roman"/>
                          <a:sym typeface="Times New Roman"/>
                        </a:rPr>
                        <a:t>Windows 10</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Severity: </a:t>
                      </a:r>
                      <a:r>
                        <a:rPr b="1" lang="en-US" sz="2000" u="sng" cap="none" strike="noStrike">
                          <a:solidFill>
                            <a:srgbClr val="FF0000"/>
                          </a:solidFill>
                          <a:latin typeface="Times New Roman"/>
                          <a:ea typeface="Times New Roman"/>
                          <a:cs typeface="Times New Roman"/>
                          <a:sym typeface="Times New Roman"/>
                        </a:rPr>
                        <a:t>S1 (critical)</a:t>
                      </a:r>
                      <a:r>
                        <a:rPr b="1" lang="en-US" sz="2000" u="none" cap="none" strike="noStrike">
                          <a:solidFill>
                            <a:srgbClr val="FF0000"/>
                          </a:solidFill>
                          <a:latin typeface="Times New Roman"/>
                          <a:ea typeface="Times New Roman"/>
                          <a:cs typeface="Times New Roman"/>
                          <a:sym typeface="Times New Roman"/>
                        </a:rPr>
                        <a:t>, </a:t>
                      </a:r>
                      <a:r>
                        <a:rPr lang="en-US" sz="2000" u="none" cap="none" strike="noStrike">
                          <a:solidFill>
                            <a:srgbClr val="FF9900"/>
                          </a:solidFill>
                          <a:latin typeface="Times New Roman"/>
                          <a:ea typeface="Times New Roman"/>
                          <a:cs typeface="Times New Roman"/>
                          <a:sym typeface="Times New Roman"/>
                        </a:rPr>
                        <a:t>S2 (major)</a:t>
                      </a:r>
                      <a:r>
                        <a:rPr lang="en-US" sz="2000" u="none" cap="none" strike="noStrike">
                          <a:latin typeface="Times New Roman"/>
                          <a:ea typeface="Times New Roman"/>
                          <a:cs typeface="Times New Roman"/>
                          <a:sym typeface="Times New Roman"/>
                        </a:rPr>
                        <a:t>, </a:t>
                      </a:r>
                      <a:r>
                        <a:rPr lang="en-US" sz="2000" u="none" cap="none" strike="noStrike">
                          <a:solidFill>
                            <a:srgbClr val="1155CC"/>
                          </a:solidFill>
                          <a:latin typeface="Times New Roman"/>
                          <a:ea typeface="Times New Roman"/>
                          <a:cs typeface="Times New Roman"/>
                          <a:sym typeface="Times New Roman"/>
                        </a:rPr>
                        <a:t>S3 (moderate)</a:t>
                      </a:r>
                      <a:r>
                        <a:rPr lang="en-US" sz="2000" u="none" cap="none" strike="noStrike">
                          <a:latin typeface="Times New Roman"/>
                          <a:ea typeface="Times New Roman"/>
                          <a:cs typeface="Times New Roman"/>
                          <a:sym typeface="Times New Roman"/>
                        </a:rPr>
                        <a:t>, </a:t>
                      </a:r>
                      <a:r>
                        <a:rPr lang="en-US" sz="2000" u="none" cap="none" strike="noStrike">
                          <a:solidFill>
                            <a:srgbClr val="6AA84F"/>
                          </a:solidFill>
                          <a:latin typeface="Times New Roman"/>
                          <a:ea typeface="Times New Roman"/>
                          <a:cs typeface="Times New Roman"/>
                          <a:sym typeface="Times New Roman"/>
                        </a:rPr>
                        <a:t>S4 (low)</a:t>
                      </a:r>
                      <a:endParaRPr sz="2000" u="none" cap="none" strike="noStrike">
                        <a:solidFill>
                          <a:srgbClr val="6AA84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lang="en-US" sz="2000" u="none" cap="none" strike="noStrike">
                          <a:latin typeface="Times New Roman"/>
                          <a:ea typeface="Times New Roman"/>
                          <a:cs typeface="Times New Roman"/>
                          <a:sym typeface="Times New Roman"/>
                        </a:rPr>
                        <a:t>This is part of the major path of the whole application, and it needs to be fixed asap. </a:t>
                      </a:r>
                      <a:endParaRPr sz="2000" u="none" cap="none" strike="noStrike">
                        <a:latin typeface="Times New Roman"/>
                        <a:ea typeface="Times New Roman"/>
                        <a:cs typeface="Times New Roman"/>
                        <a:sym typeface="Times New Roman"/>
                      </a:endParaRPr>
                    </a:p>
                  </a:txBody>
                  <a:tcPr marT="63500" marB="63500" marR="63500" marL="63500"/>
                </a:tc>
              </a:tr>
              <a:tr h="485350">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Reporter: </a:t>
                      </a:r>
                      <a:r>
                        <a:rPr lang="en-US" sz="2000" u="none" cap="none" strike="noStrike">
                          <a:latin typeface="Times New Roman"/>
                          <a:ea typeface="Times New Roman"/>
                          <a:cs typeface="Times New Roman"/>
                          <a:sym typeface="Times New Roman"/>
                        </a:rPr>
                        <a:t>Sheila H</a:t>
                      </a:r>
                      <a:endParaRPr sz="2000" u="none" cap="none" strike="noStrike">
                        <a:latin typeface="Times New Roman"/>
                        <a:ea typeface="Times New Roman"/>
                        <a:cs typeface="Times New Roman"/>
                        <a:sym typeface="Times New Roman"/>
                      </a:endParaRPr>
                    </a:p>
                  </a:txBody>
                  <a:tcPr marT="63500" marB="63500" marR="63500" marL="63500"/>
                </a:tc>
                <a:tc vMerge="1"/>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Priority: </a:t>
                      </a:r>
                      <a:r>
                        <a:rPr b="1" lang="en-US" sz="2000" u="sng" cap="none" strike="noStrike">
                          <a:solidFill>
                            <a:srgbClr val="FF0000"/>
                          </a:solidFill>
                          <a:latin typeface="Times New Roman"/>
                          <a:ea typeface="Times New Roman"/>
                          <a:cs typeface="Times New Roman"/>
                          <a:sym typeface="Times New Roman"/>
                        </a:rPr>
                        <a:t>P1 (critical)</a:t>
                      </a:r>
                      <a:r>
                        <a:rPr b="1" lang="en-US" sz="2000" u="none" cap="none" strike="noStrike">
                          <a:solidFill>
                            <a:srgbClr val="FF0000"/>
                          </a:solidFill>
                          <a:latin typeface="Times New Roman"/>
                          <a:ea typeface="Times New Roman"/>
                          <a:cs typeface="Times New Roman"/>
                          <a:sym typeface="Times New Roman"/>
                        </a:rPr>
                        <a:t>, </a:t>
                      </a:r>
                      <a:r>
                        <a:rPr lang="en-US" sz="2000" u="none" cap="none" strike="noStrike">
                          <a:solidFill>
                            <a:srgbClr val="FF9900"/>
                          </a:solidFill>
                          <a:latin typeface="Times New Roman"/>
                          <a:ea typeface="Times New Roman"/>
                          <a:cs typeface="Times New Roman"/>
                          <a:sym typeface="Times New Roman"/>
                        </a:rPr>
                        <a:t>P2 (high)</a:t>
                      </a:r>
                      <a:r>
                        <a:rPr lang="en-US" sz="2000" u="none" cap="none" strike="noStrike">
                          <a:latin typeface="Times New Roman"/>
                          <a:ea typeface="Times New Roman"/>
                          <a:cs typeface="Times New Roman"/>
                          <a:sym typeface="Times New Roman"/>
                        </a:rPr>
                        <a:t>, </a:t>
                      </a:r>
                      <a:r>
                        <a:rPr lang="en-US" sz="2000" u="none" cap="none" strike="noStrike">
                          <a:solidFill>
                            <a:srgbClr val="1155CC"/>
                          </a:solidFill>
                          <a:latin typeface="Times New Roman"/>
                          <a:ea typeface="Times New Roman"/>
                          <a:cs typeface="Times New Roman"/>
                          <a:sym typeface="Times New Roman"/>
                        </a:rPr>
                        <a:t>P3 (medium)</a:t>
                      </a:r>
                      <a:r>
                        <a:rPr lang="en-US" sz="2000" u="none" cap="none" strike="noStrike">
                          <a:latin typeface="Times New Roman"/>
                          <a:ea typeface="Times New Roman"/>
                          <a:cs typeface="Times New Roman"/>
                          <a:sym typeface="Times New Roman"/>
                        </a:rPr>
                        <a:t>, </a:t>
                      </a:r>
                      <a:r>
                        <a:rPr lang="en-US" sz="2000" u="none" cap="none" strike="noStrike">
                          <a:solidFill>
                            <a:srgbClr val="6AA84F"/>
                          </a:solidFill>
                          <a:latin typeface="Times New Roman"/>
                          <a:ea typeface="Times New Roman"/>
                          <a:cs typeface="Times New Roman"/>
                          <a:sym typeface="Times New Roman"/>
                        </a:rPr>
                        <a:t>P4 (low)</a:t>
                      </a:r>
                      <a:endParaRPr sz="2000" u="none" cap="none" strike="noStrike">
                        <a:latin typeface="Times New Roman"/>
                        <a:ea typeface="Times New Roman"/>
                        <a:cs typeface="Times New Roman"/>
                        <a:sym typeface="Times New Roman"/>
                      </a:endParaRPr>
                    </a:p>
                  </a:txBody>
                  <a:tcPr marT="63500" marB="63500" marR="63500" marL="63500"/>
                </a:tc>
              </a:tr>
              <a:tr h="527125">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Submit Date: </a:t>
                      </a:r>
                      <a:r>
                        <a:rPr lang="en-US" sz="2000" u="none" cap="none" strike="noStrike">
                          <a:latin typeface="Times New Roman"/>
                          <a:ea typeface="Times New Roman"/>
                          <a:cs typeface="Times New Roman"/>
                          <a:sym typeface="Times New Roman"/>
                        </a:rPr>
                        <a:t>02/29/2020</a:t>
                      </a:r>
                      <a:endParaRPr sz="2000" u="none" cap="none" strike="noStrike">
                        <a:latin typeface="Times New Roman"/>
                        <a:ea typeface="Times New Roman"/>
                        <a:cs typeface="Times New Roman"/>
                        <a:sym typeface="Times New Roman"/>
                      </a:endParaRPr>
                    </a:p>
                  </a:txBody>
                  <a:tcPr marT="63500" marB="63500" marR="63500" marL="63500"/>
                </a:tc>
                <a:tc rowSpan="2">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Times New Roman"/>
                          <a:ea typeface="Times New Roman"/>
                          <a:cs typeface="Times New Roman"/>
                          <a:sym typeface="Times New Roman"/>
                        </a:rPr>
                        <a:t>Browser: </a:t>
                      </a:r>
                      <a:r>
                        <a:rPr lang="en-US" sz="2000" u="none" cap="none" strike="noStrike">
                          <a:latin typeface="Times New Roman"/>
                          <a:ea typeface="Times New Roman"/>
                          <a:cs typeface="Times New Roman"/>
                          <a:sym typeface="Times New Roman"/>
                        </a:rPr>
                        <a:t>Firefox Mozilla</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Times New Roman"/>
                          <a:ea typeface="Times New Roman"/>
                          <a:cs typeface="Times New Roman"/>
                          <a:sym typeface="Times New Roman"/>
                        </a:rPr>
                        <a:t>Browser version: </a:t>
                      </a:r>
                      <a:r>
                        <a:rPr lang="en-US" sz="2000" u="none" cap="none" strike="noStrike">
                          <a:latin typeface="Times New Roman"/>
                          <a:ea typeface="Times New Roman"/>
                          <a:cs typeface="Times New Roman"/>
                          <a:sym typeface="Times New Roman"/>
                        </a:rPr>
                        <a:t>7.0.3</a:t>
                      </a:r>
                      <a:endParaRPr sz="2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Steps to reproduce : </a:t>
                      </a:r>
                      <a:r>
                        <a:rPr lang="en-US" sz="2000" u="none" cap="none" strike="noStrike">
                          <a:latin typeface="Times New Roman"/>
                          <a:ea typeface="Times New Roman"/>
                          <a:cs typeface="Times New Roman"/>
                          <a:sym typeface="Times New Roman"/>
                        </a:rPr>
                        <a:t>create a photobook → click “finish” → “add to cart” button pops out → add photobook to cart</a:t>
                      </a:r>
                      <a:endParaRPr sz="2000" u="none" cap="none" strike="noStrike">
                        <a:latin typeface="Times New Roman"/>
                        <a:ea typeface="Times New Roman"/>
                        <a:cs typeface="Times New Roman"/>
                        <a:sym typeface="Times New Roman"/>
                      </a:endParaRPr>
                    </a:p>
                  </a:txBody>
                  <a:tcPr marT="63500" marB="63500" marR="63500" marL="63500"/>
                </a:tc>
              </a:tr>
              <a:tr h="976150">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URL: </a:t>
                      </a:r>
                      <a:r>
                        <a:rPr lang="en-US" sz="2000" u="sng" cap="none" strike="noStrike">
                          <a:solidFill>
                            <a:srgbClr val="0097A7"/>
                          </a:solidFill>
                          <a:latin typeface="Times New Roman"/>
                          <a:ea typeface="Times New Roman"/>
                          <a:cs typeface="Times New Roman"/>
                          <a:sym typeface="Times New Roman"/>
                          <a:hlinkClick r:id="rId3"/>
                        </a:rPr>
                        <a:t>www.picturesque.com/photobook/pb_001</a:t>
                      </a:r>
                      <a:r>
                        <a:rPr lang="en-US" sz="2000" u="none" cap="none" strike="noStrike">
                          <a:latin typeface="Times New Roman"/>
                          <a:ea typeface="Times New Roman"/>
                          <a:cs typeface="Times New Roman"/>
                          <a:sym typeface="Times New Roman"/>
                        </a:rPr>
                        <a:t>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Screenshot: </a:t>
                      </a:r>
                      <a:r>
                        <a:rPr lang="en-US" sz="2000" u="none" cap="none" strike="noStrike">
                          <a:latin typeface="Times New Roman"/>
                          <a:ea typeface="Times New Roman"/>
                          <a:cs typeface="Times New Roman"/>
                          <a:sym typeface="Times New Roman"/>
                        </a:rPr>
                        <a:t>N/A</a:t>
                      </a:r>
                      <a:endParaRPr sz="2000" u="none" cap="none" strike="noStrike">
                        <a:latin typeface="Times New Roman"/>
                        <a:ea typeface="Times New Roman"/>
                        <a:cs typeface="Times New Roman"/>
                        <a:sym typeface="Times New Roman"/>
                      </a:endParaRPr>
                    </a:p>
                  </a:txBody>
                  <a:tcPr marT="63500" marB="63500" marR="63500" marL="63500"/>
                </a:tc>
                <a:tc vMerge="1"/>
                <a:tc>
                  <a:txBody>
                    <a:bodyPr/>
                    <a:lstStyle/>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Status: </a:t>
                      </a:r>
                      <a:r>
                        <a:rPr lang="en-US" sz="2000" u="none" cap="none" strike="noStrike">
                          <a:latin typeface="Times New Roman"/>
                          <a:ea typeface="Times New Roman"/>
                          <a:cs typeface="Times New Roman"/>
                          <a:sym typeface="Times New Roman"/>
                        </a:rPr>
                        <a:t>Resolved, </a:t>
                      </a:r>
                      <a:r>
                        <a:rPr lang="en-US" sz="2000" u="sng" cap="none" strike="noStrike">
                          <a:latin typeface="Times New Roman"/>
                          <a:ea typeface="Times New Roman"/>
                          <a:cs typeface="Times New Roman"/>
                          <a:sym typeface="Times New Roman"/>
                        </a:rPr>
                        <a:t>In Progress</a:t>
                      </a:r>
                      <a:r>
                        <a:rPr lang="en-US" sz="2000" u="none" cap="none" strike="noStrike">
                          <a:latin typeface="Times New Roman"/>
                          <a:ea typeface="Times New Roman"/>
                          <a:cs typeface="Times New Roman"/>
                          <a:sym typeface="Times New Roman"/>
                        </a:rPr>
                        <a:t>, Unsolved</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Assigned to</a:t>
                      </a:r>
                      <a:r>
                        <a:rPr lang="en-US" sz="2000" u="none" cap="none" strike="noStrike">
                          <a:latin typeface="Times New Roman"/>
                          <a:ea typeface="Times New Roman"/>
                          <a:cs typeface="Times New Roman"/>
                          <a:sym typeface="Times New Roman"/>
                        </a:rPr>
                        <a:t>: Jon S, 02/29/2020, 7:30 UTC</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Assigned from</a:t>
                      </a:r>
                      <a:r>
                        <a:rPr lang="en-US" sz="2000" u="none" cap="none" strike="noStrike">
                          <a:latin typeface="Times New Roman"/>
                          <a:ea typeface="Times New Roman"/>
                          <a:cs typeface="Times New Roman"/>
                          <a:sym typeface="Times New Roman"/>
                        </a:rPr>
                        <a:t>: Rhaegar T, 02/29/2020, 7:10 UTC</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lang="en-US" sz="2000" u="none" cap="none" strike="noStrike">
                          <a:latin typeface="Times New Roman"/>
                          <a:ea typeface="Times New Roman"/>
                          <a:cs typeface="Times New Roman"/>
                          <a:sym typeface="Times New Roman"/>
                        </a:rPr>
                        <a:t>Notes: </a:t>
                      </a:r>
                      <a:r>
                        <a:rPr lang="en-US" sz="2000" u="none" cap="none" strike="noStrike">
                          <a:latin typeface="Times New Roman"/>
                          <a:ea typeface="Times New Roman"/>
                          <a:cs typeface="Times New Roman"/>
                          <a:sym typeface="Times New Roman"/>
                        </a:rPr>
                        <a:t>N/A</a:t>
                      </a:r>
                      <a:endParaRPr sz="2000" u="none" cap="none" strike="noStrike">
                        <a:latin typeface="Times New Roman"/>
                        <a:ea typeface="Times New Roman"/>
                        <a:cs typeface="Times New Roman"/>
                        <a:sym typeface="Times New Roman"/>
                      </a:endParaRPr>
                    </a:p>
                  </a:txBody>
                  <a:tcPr marT="63500" marB="63500" marR="63500" marL="63500"/>
                </a:tc>
              </a:tr>
            </a:tbl>
          </a:graphicData>
        </a:graphic>
      </p:graphicFrame>
      <p:pic>
        <p:nvPicPr>
          <p:cNvPr id="1220" name="Google Shape;1220;g70e442fd34_2_120"/>
          <p:cNvPicPr preferRelativeResize="0"/>
          <p:nvPr/>
        </p:nvPicPr>
        <p:blipFill rotWithShape="1">
          <a:blip r:embed="rId4">
            <a:alphaModFix/>
          </a:blip>
          <a:srcRect b="0" l="0" r="0" t="0"/>
          <a:stretch/>
        </p:blipFill>
        <p:spPr>
          <a:xfrm>
            <a:off x="11058525" y="6010275"/>
            <a:ext cx="1133475" cy="8477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pic>
        <p:nvPicPr>
          <p:cNvPr descr="Image result for Picture Collage" id="1225" name="Google Shape;1225;p62"/>
          <p:cNvPicPr preferRelativeResize="0"/>
          <p:nvPr/>
        </p:nvPicPr>
        <p:blipFill rotWithShape="1">
          <a:blip r:embed="rId3">
            <a:alphaModFix/>
          </a:blip>
          <a:srcRect b="0" l="0" r="0" t="0"/>
          <a:stretch/>
        </p:blipFill>
        <p:spPr>
          <a:xfrm>
            <a:off x="70464" y="82891"/>
            <a:ext cx="11969135" cy="6651283"/>
          </a:xfrm>
          <a:prstGeom prst="rect">
            <a:avLst/>
          </a:prstGeom>
          <a:noFill/>
          <a:ln>
            <a:noFill/>
          </a:ln>
          <a:effectLst>
            <a:outerShdw blurRad="292100" rotWithShape="0" algn="tl" dir="2700000" dist="139700">
              <a:srgbClr val="333333">
                <a:alpha val="63921"/>
              </a:srgbClr>
            </a:outerShdw>
          </a:effectLst>
        </p:spPr>
      </p:pic>
      <p:sp>
        <p:nvSpPr>
          <p:cNvPr id="1226" name="Google Shape;1226;p62"/>
          <p:cNvSpPr txBox="1"/>
          <p:nvPr>
            <p:ph type="title"/>
          </p:nvPr>
        </p:nvSpPr>
        <p:spPr>
          <a:xfrm>
            <a:off x="459850" y="553804"/>
            <a:ext cx="10939800" cy="486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venir"/>
              <a:buNone/>
            </a:pPr>
            <a:br>
              <a:rPr b="1" lang="en-US" sz="4860"/>
            </a:br>
            <a:br>
              <a:rPr b="1" lang="en-US" sz="4860"/>
            </a:br>
            <a:br>
              <a:rPr b="1" lang="en-US" sz="4860"/>
            </a:br>
            <a:r>
              <a:rPr b="1" lang="en-US" sz="3959">
                <a:solidFill>
                  <a:schemeClr val="dk2"/>
                </a:solidFill>
                <a:latin typeface="Times New Roman"/>
                <a:ea typeface="Times New Roman"/>
                <a:cs typeface="Times New Roman"/>
                <a:sym typeface="Times New Roman"/>
              </a:rPr>
              <a:t>RISKS AND MITIGATION</a:t>
            </a:r>
            <a:endParaRPr b="1" sz="3959">
              <a:solidFill>
                <a:schemeClr val="dk2"/>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5400"/>
              <a:buFont typeface="Avenir"/>
              <a:buNone/>
            </a:pPr>
            <a:br>
              <a:rPr b="1" lang="en-US" sz="5400">
                <a:solidFill>
                  <a:schemeClr val="dk2"/>
                </a:solidFill>
                <a:latin typeface="Times New Roman"/>
                <a:ea typeface="Times New Roman"/>
                <a:cs typeface="Times New Roman"/>
                <a:sym typeface="Times New Roman"/>
              </a:rPr>
            </a:br>
            <a:br>
              <a:rPr b="1" lang="en-US" sz="5400">
                <a:solidFill>
                  <a:schemeClr val="dk2"/>
                </a:solidFill>
                <a:latin typeface="Times New Roman"/>
                <a:ea typeface="Times New Roman"/>
                <a:cs typeface="Times New Roman"/>
                <a:sym typeface="Times New Roman"/>
              </a:rPr>
            </a:br>
            <a:r>
              <a:rPr b="1" i="1" lang="en-US" sz="3509">
                <a:solidFill>
                  <a:schemeClr val="dk2"/>
                </a:solidFill>
                <a:latin typeface="Times New Roman"/>
                <a:ea typeface="Times New Roman"/>
                <a:cs typeface="Times New Roman"/>
                <a:sym typeface="Times New Roman"/>
              </a:rPr>
              <a:t>“Risk is multiplicative”[68]</a:t>
            </a:r>
            <a:endParaRPr b="1" i="1" sz="3509">
              <a:solidFill>
                <a:schemeClr val="dk2"/>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5400"/>
              <a:buFont typeface="Avenir"/>
              <a:buNone/>
            </a:pPr>
            <a:br>
              <a:rPr lang="en-US" sz="4860"/>
            </a:br>
            <a:endParaRPr sz="1080">
              <a:solidFill>
                <a:srgbClr val="6D1D6B"/>
              </a:solidFill>
              <a:latin typeface="Times New Roman"/>
              <a:ea typeface="Times New Roman"/>
              <a:cs typeface="Times New Roman"/>
              <a:sym typeface="Times New Roman"/>
            </a:endParaRPr>
          </a:p>
        </p:txBody>
      </p:sp>
      <p:sp>
        <p:nvSpPr>
          <p:cNvPr id="1227" name="Google Shape;1227;p62"/>
          <p:cNvSpPr txBox="1"/>
          <p:nvPr/>
        </p:nvSpPr>
        <p:spPr>
          <a:xfrm>
            <a:off x="174175" y="6204875"/>
            <a:ext cx="5486400" cy="40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080">
                <a:solidFill>
                  <a:srgbClr val="6D1D6B"/>
                </a:solidFill>
                <a:latin typeface="Times New Roman"/>
                <a:ea typeface="Times New Roman"/>
                <a:cs typeface="Times New Roman"/>
                <a:sym typeface="Times New Roman"/>
              </a:rPr>
              <a:t>[68]</a:t>
            </a:r>
            <a:r>
              <a:rPr lang="en-US" sz="1080" u="sng">
                <a:solidFill>
                  <a:srgbClr val="6D1D6B"/>
                </a:solidFill>
                <a:latin typeface="Times New Roman"/>
                <a:ea typeface="Times New Roman"/>
                <a:cs typeface="Times New Roman"/>
                <a:sym typeface="Times New Roman"/>
                <a:hlinkClick r:id="rId4"/>
              </a:rPr>
              <a:t>https://codingrelic.geekhold.com/2017/09/software-engineering-maxims-which-may.html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ccentBoxVTI">
  <a:themeElements>
    <a:clrScheme name="Violet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ccentBoxVTI">
  <a:themeElements>
    <a:clrScheme name="Violet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2020-02-04T08:59:33Z</dcterms:created>
  <dc:creator>Harish Babu</dc:creator>
</cp:coreProperties>
</file>